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8" r:id="rId1"/>
  </p:sldMasterIdLst>
  <p:notesMasterIdLst>
    <p:notesMasterId r:id="rId136"/>
  </p:notesMasterIdLst>
  <p:handoutMasterIdLst>
    <p:handoutMasterId r:id="rId137"/>
  </p:handoutMasterIdLst>
  <p:sldIdLst>
    <p:sldId id="384" r:id="rId2"/>
    <p:sldId id="502" r:id="rId3"/>
    <p:sldId id="503" r:id="rId4"/>
    <p:sldId id="504" r:id="rId5"/>
    <p:sldId id="505" r:id="rId6"/>
    <p:sldId id="506" r:id="rId7"/>
    <p:sldId id="507" r:id="rId8"/>
    <p:sldId id="508" r:id="rId9"/>
    <p:sldId id="509" r:id="rId10"/>
    <p:sldId id="510" r:id="rId11"/>
    <p:sldId id="511" r:id="rId12"/>
    <p:sldId id="512" r:id="rId13"/>
    <p:sldId id="513" r:id="rId14"/>
    <p:sldId id="514" r:id="rId15"/>
    <p:sldId id="515" r:id="rId16"/>
    <p:sldId id="516" r:id="rId17"/>
    <p:sldId id="517" r:id="rId18"/>
    <p:sldId id="518" r:id="rId19"/>
    <p:sldId id="519" r:id="rId20"/>
    <p:sldId id="520" r:id="rId21"/>
    <p:sldId id="521" r:id="rId22"/>
    <p:sldId id="522" r:id="rId23"/>
    <p:sldId id="523" r:id="rId24"/>
    <p:sldId id="524" r:id="rId25"/>
    <p:sldId id="525" r:id="rId26"/>
    <p:sldId id="526" r:id="rId27"/>
    <p:sldId id="527" r:id="rId28"/>
    <p:sldId id="528" r:id="rId29"/>
    <p:sldId id="529" r:id="rId30"/>
    <p:sldId id="530" r:id="rId31"/>
    <p:sldId id="531" r:id="rId32"/>
    <p:sldId id="532" r:id="rId33"/>
    <p:sldId id="533" r:id="rId34"/>
    <p:sldId id="534" r:id="rId35"/>
    <p:sldId id="535" r:id="rId36"/>
    <p:sldId id="536" r:id="rId37"/>
    <p:sldId id="537" r:id="rId38"/>
    <p:sldId id="538" r:id="rId39"/>
    <p:sldId id="539" r:id="rId40"/>
    <p:sldId id="540" r:id="rId41"/>
    <p:sldId id="541" r:id="rId42"/>
    <p:sldId id="542" r:id="rId43"/>
    <p:sldId id="543" r:id="rId44"/>
    <p:sldId id="544" r:id="rId45"/>
    <p:sldId id="545" r:id="rId46"/>
    <p:sldId id="546" r:id="rId47"/>
    <p:sldId id="547" r:id="rId48"/>
    <p:sldId id="548" r:id="rId49"/>
    <p:sldId id="549" r:id="rId50"/>
    <p:sldId id="550" r:id="rId51"/>
    <p:sldId id="551" r:id="rId52"/>
    <p:sldId id="552" r:id="rId53"/>
    <p:sldId id="553" r:id="rId54"/>
    <p:sldId id="554" r:id="rId55"/>
    <p:sldId id="555" r:id="rId56"/>
    <p:sldId id="556" r:id="rId57"/>
    <p:sldId id="557" r:id="rId58"/>
    <p:sldId id="558" r:id="rId59"/>
    <p:sldId id="559" r:id="rId60"/>
    <p:sldId id="560" r:id="rId61"/>
    <p:sldId id="561" r:id="rId62"/>
    <p:sldId id="562" r:id="rId63"/>
    <p:sldId id="563" r:id="rId64"/>
    <p:sldId id="564" r:id="rId65"/>
    <p:sldId id="565" r:id="rId66"/>
    <p:sldId id="566" r:id="rId67"/>
    <p:sldId id="567" r:id="rId68"/>
    <p:sldId id="568" r:id="rId69"/>
    <p:sldId id="569" r:id="rId70"/>
    <p:sldId id="570" r:id="rId71"/>
    <p:sldId id="571" r:id="rId72"/>
    <p:sldId id="572" r:id="rId73"/>
    <p:sldId id="573" r:id="rId74"/>
    <p:sldId id="574" r:id="rId75"/>
    <p:sldId id="575" r:id="rId76"/>
    <p:sldId id="576" r:id="rId77"/>
    <p:sldId id="577" r:id="rId78"/>
    <p:sldId id="578" r:id="rId79"/>
    <p:sldId id="579" r:id="rId80"/>
    <p:sldId id="580" r:id="rId81"/>
    <p:sldId id="581" r:id="rId82"/>
    <p:sldId id="582" r:id="rId83"/>
    <p:sldId id="583" r:id="rId84"/>
    <p:sldId id="584" r:id="rId85"/>
    <p:sldId id="585" r:id="rId86"/>
    <p:sldId id="586" r:id="rId87"/>
    <p:sldId id="587" r:id="rId88"/>
    <p:sldId id="588" r:id="rId89"/>
    <p:sldId id="589" r:id="rId90"/>
    <p:sldId id="590" r:id="rId91"/>
    <p:sldId id="591" r:id="rId92"/>
    <p:sldId id="592" r:id="rId93"/>
    <p:sldId id="593" r:id="rId94"/>
    <p:sldId id="594" r:id="rId95"/>
    <p:sldId id="595" r:id="rId96"/>
    <p:sldId id="596" r:id="rId97"/>
    <p:sldId id="597" r:id="rId98"/>
    <p:sldId id="598" r:id="rId99"/>
    <p:sldId id="599" r:id="rId100"/>
    <p:sldId id="600" r:id="rId101"/>
    <p:sldId id="601" r:id="rId102"/>
    <p:sldId id="602" r:id="rId103"/>
    <p:sldId id="603" r:id="rId104"/>
    <p:sldId id="604" r:id="rId105"/>
    <p:sldId id="605" r:id="rId106"/>
    <p:sldId id="606" r:id="rId107"/>
    <p:sldId id="607" r:id="rId108"/>
    <p:sldId id="608" r:id="rId109"/>
    <p:sldId id="609" r:id="rId110"/>
    <p:sldId id="610" r:id="rId111"/>
    <p:sldId id="611" r:id="rId112"/>
    <p:sldId id="612" r:id="rId113"/>
    <p:sldId id="613" r:id="rId114"/>
    <p:sldId id="614" r:id="rId115"/>
    <p:sldId id="615" r:id="rId116"/>
    <p:sldId id="616" r:id="rId117"/>
    <p:sldId id="617" r:id="rId118"/>
    <p:sldId id="618" r:id="rId119"/>
    <p:sldId id="619" r:id="rId120"/>
    <p:sldId id="620" r:id="rId121"/>
    <p:sldId id="621" r:id="rId122"/>
    <p:sldId id="622" r:id="rId123"/>
    <p:sldId id="623" r:id="rId124"/>
    <p:sldId id="624" r:id="rId125"/>
    <p:sldId id="625" r:id="rId126"/>
    <p:sldId id="626" r:id="rId127"/>
    <p:sldId id="627" r:id="rId128"/>
    <p:sldId id="628" r:id="rId129"/>
    <p:sldId id="629" r:id="rId130"/>
    <p:sldId id="630" r:id="rId131"/>
    <p:sldId id="631" r:id="rId132"/>
    <p:sldId id="632" r:id="rId133"/>
    <p:sldId id="633" r:id="rId134"/>
    <p:sldId id="501" r:id="rId135"/>
  </p:sldIdLst>
  <p:sldSz cx="12192000" cy="6858000"/>
  <p:notesSz cx="6845300" cy="9396413"/>
  <p:custDataLst>
    <p:tags r:id="rId138"/>
  </p:custDataLst>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A4001D"/>
    <a:srgbClr val="CC0000"/>
    <a:srgbClr val="000099"/>
    <a:srgbClr val="0000CC"/>
    <a:srgbClr val="DEF1DE"/>
    <a:srgbClr val="FFFFCC"/>
    <a:srgbClr val="A40508"/>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95" autoAdjust="0"/>
    <p:restoredTop sz="77465" autoAdjust="0"/>
  </p:normalViewPr>
  <p:slideViewPr>
    <p:cSldViewPr>
      <p:cViewPr varScale="1">
        <p:scale>
          <a:sx n="79" d="100"/>
          <a:sy n="79" d="100"/>
        </p:scale>
        <p:origin x="1384" y="200"/>
      </p:cViewPr>
      <p:guideLst/>
    </p:cSldViewPr>
  </p:slideViewPr>
  <p:outlineViewPr>
    <p:cViewPr>
      <p:scale>
        <a:sx n="33" d="100"/>
        <a:sy n="33" d="100"/>
      </p:scale>
      <p:origin x="0" y="9846"/>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gs" Target="tags/tag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884453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FIRST(F) = { (, id }</a:t>
            </a:r>
          </a:p>
          <a:p>
            <a:r>
              <a:rPr kumimoji="1" lang="en" altLang="zh-CN" dirty="0"/>
              <a:t>FIRST(T) = FIRST(F) = { (, id }</a:t>
            </a:r>
          </a:p>
          <a:p>
            <a:r>
              <a:rPr kumimoji="1" lang="en" altLang="zh-CN" dirty="0"/>
              <a:t>FIRST(E) = FIRST(T) = { (, id }</a:t>
            </a:r>
          </a:p>
          <a:p>
            <a:r>
              <a:rPr kumimoji="1" lang="en" altLang="zh-CN" dirty="0"/>
              <a:t>FIRST(E') = { +, </a:t>
            </a:r>
            <a:r>
              <a:rPr kumimoji="1" lang="el-GR" altLang="zh-CN" dirty="0"/>
              <a:t>ε }</a:t>
            </a:r>
          </a:p>
          <a:p>
            <a:r>
              <a:rPr kumimoji="1" lang="en" altLang="zh-CN" dirty="0"/>
              <a:t>FIRST(T') = { *, </a:t>
            </a:r>
            <a:r>
              <a:rPr kumimoji="1" lang="el-GR" altLang="zh-CN" dirty="0"/>
              <a:t>ε }</a:t>
            </a:r>
            <a:endParaRPr kumimoji="1" lang="zh-CN" altLang="en-US" dirty="0"/>
          </a:p>
        </p:txBody>
      </p:sp>
      <p:sp>
        <p:nvSpPr>
          <p:cNvPr id="4" name="灯片编号占位符 3"/>
          <p:cNvSpPr>
            <a:spLocks noGrp="1"/>
          </p:cNvSpPr>
          <p:nvPr>
            <p:ph type="sldNum" sz="quarter" idx="5"/>
          </p:nvPr>
        </p:nvSpPr>
        <p:spPr/>
        <p:txBody>
          <a:bodyPr/>
          <a:lstStyle/>
          <a:p>
            <a:fld id="{3EB9031F-EB71-7642-8F3C-6FDC1408CB92}" type="slidenum">
              <a:rPr lang="en-US" smtClean="0"/>
              <a:pPr/>
              <a:t>41</a:t>
            </a:fld>
            <a:endParaRPr lang="en-US"/>
          </a:p>
        </p:txBody>
      </p:sp>
    </p:spTree>
    <p:extLst>
      <p:ext uri="{BB962C8B-B14F-4D97-AF65-F5344CB8AC3E}">
        <p14:creationId xmlns:p14="http://schemas.microsoft.com/office/powerpoint/2010/main" val="309727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FOLLOW(E) = { $, ) } // E</a:t>
            </a:r>
            <a:r>
              <a:rPr kumimoji="1" lang="zh-CN" altLang="en-US" dirty="0"/>
              <a:t>是开始符号</a:t>
            </a:r>
          </a:p>
          <a:p>
            <a:r>
              <a:rPr kumimoji="1" lang="en" altLang="zh-CN" dirty="0"/>
              <a:t>FOLLOW(E') = { $, ) } // E → T E'</a:t>
            </a:r>
          </a:p>
          <a:p>
            <a:r>
              <a:rPr kumimoji="1" lang="en" altLang="zh-CN" dirty="0"/>
              <a:t>FOLLOW(T) = { +, $, ) } // E ' → + T E'</a:t>
            </a:r>
          </a:p>
          <a:p>
            <a:r>
              <a:rPr kumimoji="1" lang="en" altLang="zh-CN" dirty="0"/>
              <a:t>FOLLOW(T') = { +, $, ) } // T → F T'</a:t>
            </a:r>
          </a:p>
          <a:p>
            <a:r>
              <a:rPr kumimoji="1" lang="en" altLang="zh-CN" dirty="0"/>
              <a:t>FOLLOW(F) = { *, +, $, ) } // T → F T'</a:t>
            </a:r>
            <a:endParaRPr kumimoji="1" lang="zh-CN" altLang="en-US" dirty="0"/>
          </a:p>
        </p:txBody>
      </p:sp>
      <p:sp>
        <p:nvSpPr>
          <p:cNvPr id="4" name="灯片编号占位符 3"/>
          <p:cNvSpPr>
            <a:spLocks noGrp="1"/>
          </p:cNvSpPr>
          <p:nvPr>
            <p:ph type="sldNum" sz="quarter" idx="5"/>
          </p:nvPr>
        </p:nvSpPr>
        <p:spPr/>
        <p:txBody>
          <a:bodyPr/>
          <a:lstStyle/>
          <a:p>
            <a:fld id="{3EB9031F-EB71-7642-8F3C-6FDC1408CB92}" type="slidenum">
              <a:rPr lang="en-US" smtClean="0"/>
              <a:pPr/>
              <a:t>42</a:t>
            </a:fld>
            <a:endParaRPr lang="en-US"/>
          </a:p>
        </p:txBody>
      </p:sp>
    </p:spTree>
    <p:extLst>
      <p:ext uri="{BB962C8B-B14F-4D97-AF65-F5344CB8AC3E}">
        <p14:creationId xmlns:p14="http://schemas.microsoft.com/office/powerpoint/2010/main" val="465205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过程名</a:t>
            </a:r>
            <a:r>
              <a:rPr kumimoji="1" lang="en-US" altLang="zh-CN" dirty="0"/>
              <a:t>id</a:t>
            </a:r>
            <a:r>
              <a:rPr kumimoji="1" lang="zh-CN" altLang="en-US" dirty="0"/>
              <a:t>和数组</a:t>
            </a:r>
            <a:r>
              <a:rPr kumimoji="1" lang="en-US" altLang="zh-CN" dirty="0"/>
              <a:t>id</a:t>
            </a:r>
            <a:endParaRPr kumimoji="1" lang="zh-CN" altLang="en-US" dirty="0"/>
          </a:p>
        </p:txBody>
      </p:sp>
      <p:sp>
        <p:nvSpPr>
          <p:cNvPr id="4" name="灯片编号占位符 3"/>
          <p:cNvSpPr>
            <a:spLocks noGrp="1"/>
          </p:cNvSpPr>
          <p:nvPr>
            <p:ph type="sldNum" sz="quarter" idx="5"/>
          </p:nvPr>
        </p:nvSpPr>
        <p:spPr/>
        <p:txBody>
          <a:bodyPr/>
          <a:lstStyle/>
          <a:p>
            <a:fld id="{3EB9031F-EB71-7642-8F3C-6FDC1408CB92}" type="slidenum">
              <a:rPr lang="en-US" smtClean="0"/>
              <a:pPr/>
              <a:t>66</a:t>
            </a:fld>
            <a:endParaRPr lang="en-US"/>
          </a:p>
        </p:txBody>
      </p:sp>
    </p:spTree>
    <p:extLst>
      <p:ext uri="{BB962C8B-B14F-4D97-AF65-F5344CB8AC3E}">
        <p14:creationId xmlns:p14="http://schemas.microsoft.com/office/powerpoint/2010/main" val="3243862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EB9031F-EB71-7642-8F3C-6FDC1408CB92}" type="slidenum">
              <a:rPr lang="en-US" smtClean="0"/>
              <a:pPr/>
              <a:t>84</a:t>
            </a:fld>
            <a:endParaRPr lang="en-US"/>
          </a:p>
        </p:txBody>
      </p:sp>
    </p:spTree>
    <p:extLst>
      <p:ext uri="{BB962C8B-B14F-4D97-AF65-F5344CB8AC3E}">
        <p14:creationId xmlns:p14="http://schemas.microsoft.com/office/powerpoint/2010/main" val="3383188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EB9031F-EB71-7642-8F3C-6FDC1408CB92}" type="slidenum">
              <a:rPr lang="en-US" smtClean="0"/>
              <a:pPr/>
              <a:t>118</a:t>
            </a:fld>
            <a:endParaRPr lang="en-US"/>
          </a:p>
        </p:txBody>
      </p:sp>
    </p:spTree>
    <p:extLst>
      <p:ext uri="{BB962C8B-B14F-4D97-AF65-F5344CB8AC3E}">
        <p14:creationId xmlns:p14="http://schemas.microsoft.com/office/powerpoint/2010/main" val="9212840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19799" y="3124200"/>
            <a:ext cx="3276601" cy="3306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826" name="Rectangle 2"/>
          <p:cNvSpPr>
            <a:spLocks noGrp="1" noChangeArrowheads="1"/>
          </p:cNvSpPr>
          <p:nvPr>
            <p:ph type="ctrTitle"/>
          </p:nvPr>
        </p:nvSpPr>
        <p:spPr>
          <a:xfrm>
            <a:off x="5711957" y="457202"/>
            <a:ext cx="6480043" cy="1731963"/>
          </a:xfrm>
        </p:spPr>
        <p:txBody>
          <a:bodyPr/>
          <a:lstStyle>
            <a:lvl1pPr algn="ctr">
              <a:defRPr sz="3200" b="1">
                <a:solidFill>
                  <a:schemeClr val="tx1"/>
                </a:solidFill>
              </a:defRPr>
            </a:lvl1pPr>
          </a:lstStyle>
          <a:p>
            <a:r>
              <a:rPr lang="zh-CN" altLang="en-US"/>
              <a:t>单击此处编辑母版标题样式</a:t>
            </a:r>
            <a:endParaRPr lang="en-US" dirty="0"/>
          </a:p>
        </p:txBody>
      </p:sp>
      <p:sp>
        <p:nvSpPr>
          <p:cNvPr id="205827" name="Rectangle 3"/>
          <p:cNvSpPr>
            <a:spLocks noGrp="1" noChangeArrowheads="1"/>
          </p:cNvSpPr>
          <p:nvPr>
            <p:ph type="subTitle" idx="1"/>
          </p:nvPr>
        </p:nvSpPr>
        <p:spPr>
          <a:xfrm>
            <a:off x="5711958" y="2492896"/>
            <a:ext cx="6480047" cy="2235200"/>
          </a:xfrm>
        </p:spPr>
        <p:txBody>
          <a:bodyPr/>
          <a:lstStyle>
            <a:lvl1pPr marL="0" indent="0" algn="r">
              <a:spcBef>
                <a:spcPts val="900"/>
              </a:spcBef>
              <a:buFont typeface="Times" pitchFamily="-65" charset="0"/>
              <a:buNone/>
              <a:defRPr/>
            </a:lvl1pPr>
          </a:lstStyle>
          <a:p>
            <a:r>
              <a:rPr lang="zh-CN" altLang="en-US"/>
              <a:t>单击此处编辑母版副标题样式</a:t>
            </a:r>
            <a:endParaRPr lang="en-US" dirty="0"/>
          </a:p>
        </p:txBody>
      </p:sp>
      <p:sp>
        <p:nvSpPr>
          <p:cNvPr id="4" name="矩形 3"/>
          <p:cNvSpPr/>
          <p:nvPr/>
        </p:nvSpPr>
        <p:spPr bwMode="auto">
          <a:xfrm>
            <a:off x="5711957" y="2316482"/>
            <a:ext cx="6480048" cy="45719"/>
          </a:xfrm>
          <a:prstGeom prst="rect">
            <a:avLst/>
          </a:prstGeom>
          <a:gradFill flip="none" rotWithShape="1">
            <a:gsLst>
              <a:gs pos="0">
                <a:srgbClr val="03D4A8"/>
              </a:gs>
              <a:gs pos="86253">
                <a:srgbClr val="0060C0"/>
              </a:gs>
              <a:gs pos="74590">
                <a:srgbClr val="0063C0"/>
              </a:gs>
              <a:gs pos="59985">
                <a:srgbClr val="0067C0"/>
              </a:gs>
              <a:gs pos="44191">
                <a:srgbClr val="006BC0"/>
              </a:gs>
              <a:gs pos="35030">
                <a:srgbClr val="006EC0"/>
              </a:gs>
              <a:gs pos="16668">
                <a:srgbClr val="13ABD2"/>
              </a:gs>
              <a:gs pos="9000">
                <a:srgbClr val="21D6E0"/>
              </a:gs>
              <a:gs pos="27000">
                <a:srgbClr val="0070C0"/>
              </a:gs>
              <a:gs pos="100000">
                <a:srgbClr val="005CBF"/>
              </a:gs>
            </a:gsLst>
            <a:lin ang="5400000" scaled="0"/>
            <a:tileRect r="-100000" b="-100000"/>
          </a:gradFill>
          <a:ln w="9525" cap="flat" cmpd="sng" algn="ctr">
            <a:noFill/>
            <a:prstDash val="solid"/>
            <a:miter lim="800000"/>
            <a:headEnd type="none" w="med" len="med"/>
            <a:tailEnd type="none" w="med" len="med"/>
          </a:ln>
          <a:effectLst>
            <a:outerShdw blurRad="50800" dist="50800" dir="5400000" algn="ctr" rotWithShape="0">
              <a:srgbClr val="00B0F0">
                <a:alpha val="97000"/>
              </a:srgbClr>
            </a:outerShd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
        <p:nvSpPr>
          <p:cNvPr id="13" name="TextBox 12"/>
          <p:cNvSpPr txBox="1"/>
          <p:nvPr/>
        </p:nvSpPr>
        <p:spPr>
          <a:xfrm>
            <a:off x="10464805" y="6431082"/>
            <a:ext cx="1727201" cy="261610"/>
          </a:xfrm>
          <a:prstGeom prst="rect">
            <a:avLst/>
          </a:prstGeom>
          <a:noFill/>
        </p:spPr>
        <p:txBody>
          <a:bodyPr wrap="square" lIns="0" rIns="0" rtlCol="0">
            <a:spAutoFit/>
          </a:bodyPr>
          <a:lstStyle/>
          <a:p>
            <a:pPr algn="ctr"/>
            <a:r>
              <a:rPr lang="en-US" altLang="zh-CN" sz="1100" dirty="0">
                <a:solidFill>
                  <a:srgbClr val="A4001D"/>
                </a:solidFill>
                <a:latin typeface="+mn-lt"/>
              </a:rPr>
              <a:t>HUANG Xiaoxi</a:t>
            </a:r>
            <a:endParaRPr lang="en-US" sz="1100" dirty="0">
              <a:solidFill>
                <a:srgbClr val="A4001D"/>
              </a:solidFill>
              <a:latin typeface="+mn-lt"/>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2"/>
            <a:ext cx="5549900" cy="5592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21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914401" y="152400"/>
            <a:ext cx="10871201" cy="609600"/>
          </a:xfrm>
        </p:spPr>
        <p:txBody>
          <a:bodyPr/>
          <a:lstStyle>
            <a:lvl1pPr>
              <a:defRPr sz="4000">
                <a:latin typeface="+mj-ea"/>
                <a:ea typeface="+mj-ea"/>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Rectangle 6"/>
          <p:cNvSpPr>
            <a:spLocks noGrp="1" noChangeArrowheads="1"/>
          </p:cNvSpPr>
          <p:nvPr>
            <p:ph type="ftr" sz="quarter" idx="11"/>
          </p:nvPr>
        </p:nvSpPr>
        <p:spPr>
          <a:ln/>
        </p:spPr>
        <p:txBody>
          <a:bodyPr/>
          <a:lstStyle>
            <a:lvl1pPr>
              <a:defRPr/>
            </a:lvl1pPr>
          </a:lstStyle>
          <a:p>
            <a:pPr>
              <a:defRPr/>
            </a:pPr>
            <a:r>
              <a:rPr lang="en-US"/>
              <a:t>Compiler@HDU Spring 2024</a:t>
            </a:r>
            <a:endParaRPr lang="en-US" dirty="0"/>
          </a:p>
        </p:txBody>
      </p:sp>
      <p:sp>
        <p:nvSpPr>
          <p:cNvPr id="6" name="Rectangle 7"/>
          <p:cNvSpPr>
            <a:spLocks noGrp="1" noChangeArrowheads="1"/>
          </p:cNvSpPr>
          <p:nvPr>
            <p:ph type="sldNum" sz="quarter" idx="12"/>
          </p:nvPr>
        </p:nvSpPr>
        <p:spPr>
          <a:ln/>
        </p:spPr>
        <p:txBody>
          <a:bodyPr/>
          <a:lstStyle>
            <a:lvl1pPr>
              <a:defRPr/>
            </a:lvl1pPr>
          </a:lstStyle>
          <a:p>
            <a:fld id="{91F816EA-24CC-2048-859A-C5EA9F275392}" type="slidenum">
              <a:rPr lang="en-US" smtClean="0"/>
              <a:pPr/>
              <a:t>‹#›</a:t>
            </a:fld>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938"/>
            <a:ext cx="914400" cy="70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698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6" y="381000"/>
            <a:ext cx="2819399" cy="5867400"/>
          </a:xfrm>
        </p:spPr>
        <p:txBody>
          <a:bodyPr vert="eaVert"/>
          <a:lstStyle>
            <a:lvl1pPr>
              <a:defRPr>
                <a:latin typeface="+mj-ea"/>
                <a:ea typeface="+mj-ea"/>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14401" y="381000"/>
            <a:ext cx="8255000" cy="5867400"/>
          </a:xfrm>
        </p:spPr>
        <p:txBody>
          <a:bodyPr vert="eaVert"/>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Compiler@HDU Spring 2024</a:t>
            </a:r>
            <a:endParaRPr lang="en-US" dirty="0"/>
          </a:p>
        </p:txBody>
      </p:sp>
      <p:sp>
        <p:nvSpPr>
          <p:cNvPr id="6" name="Rectangle 7"/>
          <p:cNvSpPr>
            <a:spLocks noGrp="1" noChangeArrowheads="1"/>
          </p:cNvSpPr>
          <p:nvPr>
            <p:ph type="sldNum" sz="quarter" idx="12"/>
          </p:nvPr>
        </p:nvSpPr>
        <p:spPr>
          <a:ln/>
        </p:spPr>
        <p:txBody>
          <a:bodyPr/>
          <a:lstStyle>
            <a:lvl1pPr>
              <a:defRPr/>
            </a:lvl1pPr>
          </a:lstStyle>
          <a:p>
            <a:fld id="{91F816EA-24CC-2048-859A-C5EA9F275392}" type="slidenum">
              <a:rPr lang="en-US" smtClean="0"/>
              <a:pPr/>
              <a:t>‹#›</a:t>
            </a:fld>
            <a:endParaRPr lang="en-US" dirty="0"/>
          </a:p>
        </p:txBody>
      </p:sp>
    </p:spTree>
    <p:extLst>
      <p:ext uri="{BB962C8B-B14F-4D97-AF65-F5344CB8AC3E}">
        <p14:creationId xmlns:p14="http://schemas.microsoft.com/office/powerpoint/2010/main" val="3743081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标题和内容在文本之上">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1" y="1752603"/>
            <a:ext cx="10363200" cy="217170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06401" y="4076703"/>
            <a:ext cx="10363200" cy="217170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Rectangle 6"/>
          <p:cNvSpPr>
            <a:spLocks noGrp="1" noChangeArrowheads="1"/>
          </p:cNvSpPr>
          <p:nvPr>
            <p:ph type="ftr" sz="quarter" idx="11"/>
          </p:nvPr>
        </p:nvSpPr>
        <p:spPr>
          <a:ln/>
        </p:spPr>
        <p:txBody>
          <a:bodyPr/>
          <a:lstStyle>
            <a:lvl1pPr>
              <a:defRPr/>
            </a:lvl1pPr>
          </a:lstStyle>
          <a:p>
            <a:pPr>
              <a:defRPr/>
            </a:pPr>
            <a:r>
              <a:rPr lang="en-US"/>
              <a:t>Compiler@HDU Spring 2024</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91F816EA-24CC-2048-859A-C5EA9F275392}" type="slidenum">
              <a:rPr lang="en-US" smtClean="0"/>
              <a:pPr/>
              <a:t>‹#›</a:t>
            </a:fld>
            <a:endParaRPr lang="en-US" dirty="0"/>
          </a:p>
        </p:txBody>
      </p:sp>
      <p:sp>
        <p:nvSpPr>
          <p:cNvPr id="10" name="Title 1"/>
          <p:cNvSpPr>
            <a:spLocks noGrp="1"/>
          </p:cNvSpPr>
          <p:nvPr>
            <p:ph type="title"/>
          </p:nvPr>
        </p:nvSpPr>
        <p:spPr>
          <a:xfrm>
            <a:off x="812800" y="73856"/>
            <a:ext cx="9956800" cy="611945"/>
          </a:xfrm>
        </p:spPr>
        <p:txBody>
          <a:bodyPr/>
          <a:lstStyle>
            <a:lvl1pPr>
              <a:defRPr sz="4000">
                <a:latin typeface="+mj-ea"/>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0"/>
            <a:ext cx="9956800" cy="685800"/>
          </a:xfrm>
        </p:spPr>
        <p:txBody>
          <a:bodyPr/>
          <a:lstStyle>
            <a:lvl1pPr>
              <a:defRPr sz="4000">
                <a:latin typeface="+mj-ea"/>
                <a:ea typeface="+mj-ea"/>
              </a:defRPr>
            </a:lvl1pPr>
          </a:lstStyle>
          <a:p>
            <a:r>
              <a:rPr lang="zh-CN" altLang="en-US"/>
              <a:t>单击此处编辑母版标题样式</a:t>
            </a:r>
            <a:endParaRPr lang="en-US" dirty="0"/>
          </a:p>
        </p:txBody>
      </p:sp>
      <p:sp>
        <p:nvSpPr>
          <p:cNvPr id="3" name="Content Placeholder 2"/>
          <p:cNvSpPr>
            <a:spLocks noGrp="1"/>
          </p:cNvSpPr>
          <p:nvPr>
            <p:ph idx="1"/>
          </p:nvPr>
        </p:nvSpPr>
        <p:spPr>
          <a:xfrm>
            <a:off x="406401" y="914400"/>
            <a:ext cx="9144000" cy="533400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Rectangle 6"/>
          <p:cNvSpPr>
            <a:spLocks noGrp="1" noChangeArrowheads="1"/>
          </p:cNvSpPr>
          <p:nvPr>
            <p:ph type="ftr" sz="quarter" idx="11"/>
          </p:nvPr>
        </p:nvSpPr>
        <p:spPr>
          <a:xfrm>
            <a:off x="3048001" y="6400800"/>
            <a:ext cx="3860800" cy="457200"/>
          </a:xfrm>
          <a:ln/>
        </p:spPr>
        <p:txBody>
          <a:bodyPr/>
          <a:lstStyle>
            <a:lvl1pPr>
              <a:defRPr/>
            </a:lvl1pPr>
          </a:lstStyle>
          <a:p>
            <a:pPr>
              <a:defRPr/>
            </a:pPr>
            <a:r>
              <a:rPr lang="en-US"/>
              <a:t>Compiler@HDU Spring 2024</a:t>
            </a:r>
            <a:endParaRPr lang="en-US" dirty="0"/>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smtClean="0"/>
              <a:pPr/>
              <a:t>‹#›</a:t>
            </a:fld>
            <a:endParaRPr lang="en-US"/>
          </a:p>
        </p:txBody>
      </p:sp>
    </p:spTree>
    <p:extLst>
      <p:ext uri="{BB962C8B-B14F-4D97-AF65-F5344CB8AC3E}">
        <p14:creationId xmlns:p14="http://schemas.microsoft.com/office/powerpoint/2010/main" val="1817706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570037"/>
            <a:ext cx="5386917" cy="639763"/>
          </a:xfrm>
        </p:spPr>
        <p:txBody>
          <a:bodyPr anchor="b"/>
          <a:lstStyle>
            <a:lvl1pPr marL="0" indent="0">
              <a:buNone/>
              <a:defRPr sz="2400" b="1">
                <a:latin typeface="+mn-ea"/>
                <a:ea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406400" y="2209800"/>
            <a:ext cx="5386917" cy="3962400"/>
          </a:xfrm>
        </p:spPr>
        <p:txBody>
          <a:bodyPr/>
          <a:lstStyle>
            <a:lvl1pPr>
              <a:defRPr sz="2400">
                <a:latin typeface="+mn-ea"/>
                <a:ea typeface="+mn-ea"/>
              </a:defRPr>
            </a:lvl1pPr>
            <a:lvl2pPr>
              <a:defRPr sz="20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990171" y="1570037"/>
            <a:ext cx="5389032" cy="639763"/>
          </a:xfrm>
        </p:spPr>
        <p:txBody>
          <a:bodyPr anchor="b"/>
          <a:lstStyle>
            <a:lvl1pPr marL="0" indent="0">
              <a:buNone/>
              <a:defRPr sz="2400" b="1">
                <a:latin typeface="+mn-ea"/>
                <a:ea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990171" y="2209800"/>
            <a:ext cx="5389032" cy="3962400"/>
          </a:xfrm>
        </p:spPr>
        <p:txBody>
          <a:bodyPr/>
          <a:lstStyle>
            <a:lvl1pPr>
              <a:defRPr sz="2400">
                <a:latin typeface="+mn-ea"/>
                <a:ea typeface="+mn-ea"/>
              </a:defRPr>
            </a:lvl1pPr>
            <a:lvl2pPr>
              <a:defRPr sz="20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Rectangle 5"/>
          <p:cNvSpPr>
            <a:spLocks noGrp="1" noChangeArrowheads="1"/>
          </p:cNvSpPr>
          <p:nvPr>
            <p:ph type="dt" sz="half" idx="10"/>
          </p:nvPr>
        </p:nvSpPr>
        <p:spPr>
          <a:xfrm>
            <a:off x="8331201" y="6273800"/>
            <a:ext cx="2641600" cy="457200"/>
          </a:xfrm>
          <a:prstGeom prst="rect">
            <a:avLst/>
          </a:prstGeom>
          <a:ln/>
        </p:spPr>
        <p:txBody>
          <a:bodyPr/>
          <a:lstStyle>
            <a:lvl1pPr>
              <a:defRPr/>
            </a:lvl1pPr>
          </a:lstStyle>
          <a:p>
            <a:pPr>
              <a:defRPr/>
            </a:pPr>
            <a:endParaRPr lang="en-US" dirty="0"/>
          </a:p>
        </p:txBody>
      </p:sp>
      <p:sp>
        <p:nvSpPr>
          <p:cNvPr id="8" name="Rectangle 6"/>
          <p:cNvSpPr>
            <a:spLocks noGrp="1" noChangeArrowheads="1"/>
          </p:cNvSpPr>
          <p:nvPr>
            <p:ph type="ftr" sz="quarter" idx="11"/>
          </p:nvPr>
        </p:nvSpPr>
        <p:spPr>
          <a:xfrm>
            <a:off x="3759203" y="6273800"/>
            <a:ext cx="3860800" cy="457200"/>
          </a:xfrm>
          <a:prstGeom prst="rect">
            <a:avLst/>
          </a:prstGeom>
          <a:ln/>
        </p:spPr>
        <p:txBody>
          <a:bodyPr/>
          <a:lstStyle>
            <a:lvl1pPr>
              <a:defRPr/>
            </a:lvl1pPr>
          </a:lstStyle>
          <a:p>
            <a:pPr>
              <a:defRPr/>
            </a:pPr>
            <a:r>
              <a:rPr lang="en-US"/>
              <a:t>Compiler@HDU Spring 2024</a:t>
            </a:r>
            <a:endParaRPr lang="en-US" dirty="0"/>
          </a:p>
        </p:txBody>
      </p:sp>
      <p:sp>
        <p:nvSpPr>
          <p:cNvPr id="9" name="Rectangle 7"/>
          <p:cNvSpPr>
            <a:spLocks noGrp="1" noChangeArrowheads="1"/>
          </p:cNvSpPr>
          <p:nvPr>
            <p:ph type="sldNum" sz="quarter" idx="12"/>
          </p:nvPr>
        </p:nvSpPr>
        <p:spPr>
          <a:ln/>
        </p:spPr>
        <p:txBody>
          <a:bodyPr/>
          <a:lstStyle>
            <a:lvl1pPr>
              <a:defRPr/>
            </a:lvl1pPr>
          </a:lstStyle>
          <a:p>
            <a:fld id="{91F816EA-24CC-2048-859A-C5EA9F275392}" type="slidenum">
              <a:rPr lang="en-US" smtClean="0"/>
              <a:pPr/>
              <a:t>‹#›</a:t>
            </a:fld>
            <a:endParaRPr lang="en-US" dirty="0"/>
          </a:p>
        </p:txBody>
      </p:sp>
      <p:sp>
        <p:nvSpPr>
          <p:cNvPr id="11" name="Title 1"/>
          <p:cNvSpPr>
            <a:spLocks noGrp="1"/>
          </p:cNvSpPr>
          <p:nvPr>
            <p:ph type="title"/>
          </p:nvPr>
        </p:nvSpPr>
        <p:spPr>
          <a:xfrm>
            <a:off x="812800" y="152400"/>
            <a:ext cx="9956800" cy="533400"/>
          </a:xfrm>
        </p:spPr>
        <p:txBody>
          <a:bodyPr/>
          <a:lstStyle>
            <a:lvl1pPr>
              <a:defRPr>
                <a:latin typeface="+mj-ea"/>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标题和内容在文本之上">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1" y="1752603"/>
            <a:ext cx="10363200" cy="217170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06401" y="4076703"/>
            <a:ext cx="10363200" cy="217170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Rectangle 5"/>
          <p:cNvSpPr>
            <a:spLocks noGrp="1" noChangeArrowheads="1"/>
          </p:cNvSpPr>
          <p:nvPr>
            <p:ph type="dt" sz="half" idx="10"/>
          </p:nvPr>
        </p:nvSpPr>
        <p:spPr>
          <a:xfrm>
            <a:off x="8128001" y="6273800"/>
            <a:ext cx="2641600" cy="45720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3657601" y="6248400"/>
            <a:ext cx="3860800" cy="457200"/>
          </a:xfrm>
          <a:prstGeom prst="rect">
            <a:avLst/>
          </a:prstGeom>
          <a:ln/>
        </p:spPr>
        <p:txBody>
          <a:bodyPr/>
          <a:lstStyle>
            <a:lvl1pPr>
              <a:defRPr/>
            </a:lvl1pPr>
          </a:lstStyle>
          <a:p>
            <a:pPr>
              <a:defRPr/>
            </a:pPr>
            <a:r>
              <a:rPr lang="en-US"/>
              <a:t>Compiler@HDU Spring 2024</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91F816EA-24CC-2048-859A-C5EA9F275392}" type="slidenum">
              <a:rPr lang="en-US" smtClean="0"/>
              <a:pPr/>
              <a:t>‹#›</a:t>
            </a:fld>
            <a:endParaRPr lang="en-US" dirty="0"/>
          </a:p>
        </p:txBody>
      </p:sp>
      <p:sp>
        <p:nvSpPr>
          <p:cNvPr id="10" name="Title 1"/>
          <p:cNvSpPr>
            <a:spLocks noGrp="1"/>
          </p:cNvSpPr>
          <p:nvPr>
            <p:ph type="title"/>
          </p:nvPr>
        </p:nvSpPr>
        <p:spPr>
          <a:xfrm>
            <a:off x="914400" y="76200"/>
            <a:ext cx="9956800" cy="609600"/>
          </a:xfrm>
        </p:spPr>
        <p:txBody>
          <a:bodyPr/>
          <a:lstStyle>
            <a:lvl1pPr>
              <a:defRPr>
                <a:latin typeface="+mj-ea"/>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570037"/>
            <a:ext cx="5386917" cy="639763"/>
          </a:xfrm>
        </p:spPr>
        <p:txBody>
          <a:bodyPr anchor="b"/>
          <a:lstStyle>
            <a:lvl1pPr marL="0" indent="0">
              <a:buNone/>
              <a:defRPr sz="2400" b="1">
                <a:latin typeface="+mn-ea"/>
                <a:ea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406400" y="2209800"/>
            <a:ext cx="5386917" cy="3962400"/>
          </a:xfrm>
        </p:spPr>
        <p:txBody>
          <a:bodyPr/>
          <a:lstStyle>
            <a:lvl1pPr>
              <a:defRPr sz="2400">
                <a:latin typeface="+mn-ea"/>
                <a:ea typeface="+mn-ea"/>
              </a:defRPr>
            </a:lvl1pPr>
            <a:lvl2pPr>
              <a:defRPr sz="20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990171" y="1570037"/>
            <a:ext cx="5389032" cy="639763"/>
          </a:xfrm>
        </p:spPr>
        <p:txBody>
          <a:bodyPr anchor="b"/>
          <a:lstStyle>
            <a:lvl1pPr marL="0" indent="0">
              <a:buNone/>
              <a:defRPr sz="2400" b="1">
                <a:latin typeface="+mn-ea"/>
                <a:ea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990171" y="2209800"/>
            <a:ext cx="5389032" cy="3962400"/>
          </a:xfrm>
        </p:spPr>
        <p:txBody>
          <a:bodyPr/>
          <a:lstStyle>
            <a:lvl1pPr>
              <a:defRPr sz="2400">
                <a:latin typeface="+mn-ea"/>
                <a:ea typeface="+mn-ea"/>
              </a:defRPr>
            </a:lvl1pPr>
            <a:lvl2pPr>
              <a:defRPr sz="20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Rectangle 5"/>
          <p:cNvSpPr>
            <a:spLocks noGrp="1" noChangeArrowheads="1"/>
          </p:cNvSpPr>
          <p:nvPr>
            <p:ph type="dt" sz="half" idx="10"/>
          </p:nvPr>
        </p:nvSpPr>
        <p:spPr>
          <a:xfrm>
            <a:off x="8331201" y="6273800"/>
            <a:ext cx="2641600" cy="457200"/>
          </a:xfrm>
          <a:prstGeom prst="rect">
            <a:avLst/>
          </a:prstGeom>
          <a:ln/>
        </p:spPr>
        <p:txBody>
          <a:bodyPr/>
          <a:lstStyle>
            <a:lvl1pPr>
              <a:defRPr/>
            </a:lvl1pPr>
          </a:lstStyle>
          <a:p>
            <a:pPr>
              <a:defRPr/>
            </a:pPr>
            <a:endParaRPr lang="en-US" dirty="0"/>
          </a:p>
        </p:txBody>
      </p:sp>
      <p:sp>
        <p:nvSpPr>
          <p:cNvPr id="8" name="Rectangle 6"/>
          <p:cNvSpPr>
            <a:spLocks noGrp="1" noChangeArrowheads="1"/>
          </p:cNvSpPr>
          <p:nvPr>
            <p:ph type="ftr" sz="quarter" idx="11"/>
          </p:nvPr>
        </p:nvSpPr>
        <p:spPr>
          <a:xfrm>
            <a:off x="3759203" y="6273800"/>
            <a:ext cx="3860800" cy="457200"/>
          </a:xfrm>
          <a:ln/>
        </p:spPr>
        <p:txBody>
          <a:bodyPr/>
          <a:lstStyle>
            <a:lvl1pPr>
              <a:defRPr/>
            </a:lvl1pPr>
          </a:lstStyle>
          <a:p>
            <a:pPr>
              <a:defRPr/>
            </a:pPr>
            <a:r>
              <a:rPr lang="en-US"/>
              <a:t>Compiler@HDU Spring 2024</a:t>
            </a:r>
            <a:endParaRPr lang="en-US" dirty="0"/>
          </a:p>
        </p:txBody>
      </p:sp>
      <p:sp>
        <p:nvSpPr>
          <p:cNvPr id="9" name="Rectangle 7"/>
          <p:cNvSpPr>
            <a:spLocks noGrp="1" noChangeArrowheads="1"/>
          </p:cNvSpPr>
          <p:nvPr>
            <p:ph type="sldNum" sz="quarter" idx="12"/>
          </p:nvPr>
        </p:nvSpPr>
        <p:spPr>
          <a:ln/>
        </p:spPr>
        <p:txBody>
          <a:bodyPr/>
          <a:lstStyle>
            <a:lvl1pPr>
              <a:defRPr/>
            </a:lvl1pPr>
          </a:lstStyle>
          <a:p>
            <a:fld id="{91F816EA-24CC-2048-859A-C5EA9F275392}" type="slidenum">
              <a:rPr lang="en-US" smtClean="0"/>
              <a:pPr/>
              <a:t>‹#›</a:t>
            </a:fld>
            <a:endParaRPr lang="en-US" dirty="0"/>
          </a:p>
        </p:txBody>
      </p:sp>
      <p:sp>
        <p:nvSpPr>
          <p:cNvPr id="11" name="Title 1"/>
          <p:cNvSpPr>
            <a:spLocks noGrp="1"/>
          </p:cNvSpPr>
          <p:nvPr>
            <p:ph type="title"/>
          </p:nvPr>
        </p:nvSpPr>
        <p:spPr>
          <a:xfrm>
            <a:off x="1828801" y="228600"/>
            <a:ext cx="9956800" cy="990600"/>
          </a:xfrm>
        </p:spPr>
        <p:txBody>
          <a:bodyPr/>
          <a:lstStyle>
            <a:lvl1pPr>
              <a:defRPr>
                <a:latin typeface="+mj-ea"/>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标题和内容在文本之上">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1" y="1752603"/>
            <a:ext cx="10363200" cy="217170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06401" y="4076703"/>
            <a:ext cx="10363200" cy="217170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Rectangle 5"/>
          <p:cNvSpPr>
            <a:spLocks noGrp="1" noChangeArrowheads="1"/>
          </p:cNvSpPr>
          <p:nvPr>
            <p:ph type="dt" sz="half" idx="10"/>
          </p:nvPr>
        </p:nvSpPr>
        <p:spPr>
          <a:xfrm>
            <a:off x="12039600" y="5257800"/>
            <a:ext cx="2641600" cy="45720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ln/>
        </p:spPr>
        <p:txBody>
          <a:bodyPr/>
          <a:lstStyle>
            <a:lvl1pPr>
              <a:defRPr/>
            </a:lvl1pPr>
          </a:lstStyle>
          <a:p>
            <a:pPr>
              <a:defRPr/>
            </a:pPr>
            <a:r>
              <a:rPr lang="en-US"/>
              <a:t>Compiler@HDU Spring 2024</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91F816EA-24CC-2048-859A-C5EA9F275392}" type="slidenum">
              <a:rPr lang="en-US" smtClean="0"/>
              <a:pPr/>
              <a:t>‹#›</a:t>
            </a:fld>
            <a:endParaRPr lang="en-US" dirty="0"/>
          </a:p>
        </p:txBody>
      </p:sp>
      <p:sp>
        <p:nvSpPr>
          <p:cNvPr id="10" name="Title 1"/>
          <p:cNvSpPr>
            <a:spLocks noGrp="1"/>
          </p:cNvSpPr>
          <p:nvPr>
            <p:ph type="title"/>
          </p:nvPr>
        </p:nvSpPr>
        <p:spPr>
          <a:xfrm>
            <a:off x="1828801" y="152400"/>
            <a:ext cx="9956800" cy="990600"/>
          </a:xfrm>
        </p:spPr>
        <p:txBody>
          <a:bodyPr/>
          <a:lstStyle>
            <a:lvl1pPr>
              <a:defRPr>
                <a:latin typeface="+mj-ea"/>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80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570037"/>
            <a:ext cx="5386917" cy="639763"/>
          </a:xfrm>
        </p:spPr>
        <p:txBody>
          <a:bodyPr anchor="b"/>
          <a:lstStyle>
            <a:lvl1pPr marL="0" indent="0">
              <a:buNone/>
              <a:defRPr sz="2400" b="1">
                <a:latin typeface="+mn-ea"/>
                <a:ea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406400" y="2209800"/>
            <a:ext cx="5386917" cy="3962400"/>
          </a:xfrm>
        </p:spPr>
        <p:txBody>
          <a:bodyPr/>
          <a:lstStyle>
            <a:lvl1pPr>
              <a:defRPr sz="2400">
                <a:latin typeface="+mn-ea"/>
                <a:ea typeface="+mn-ea"/>
              </a:defRPr>
            </a:lvl1pPr>
            <a:lvl2pPr>
              <a:defRPr sz="20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990171" y="1570037"/>
            <a:ext cx="5389032" cy="639763"/>
          </a:xfrm>
        </p:spPr>
        <p:txBody>
          <a:bodyPr anchor="b"/>
          <a:lstStyle>
            <a:lvl1pPr marL="0" indent="0">
              <a:buNone/>
              <a:defRPr sz="2400" b="1">
                <a:latin typeface="+mn-ea"/>
                <a:ea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990171" y="2209800"/>
            <a:ext cx="5389032" cy="3962400"/>
          </a:xfrm>
        </p:spPr>
        <p:txBody>
          <a:bodyPr/>
          <a:lstStyle>
            <a:lvl1pPr>
              <a:defRPr sz="2400">
                <a:latin typeface="+mn-ea"/>
                <a:ea typeface="+mn-ea"/>
              </a:defRPr>
            </a:lvl1pPr>
            <a:lvl2pPr>
              <a:defRPr sz="20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Rectangle 5"/>
          <p:cNvSpPr>
            <a:spLocks noGrp="1" noChangeArrowheads="1"/>
          </p:cNvSpPr>
          <p:nvPr>
            <p:ph type="dt" sz="half" idx="10"/>
          </p:nvPr>
        </p:nvSpPr>
        <p:spPr>
          <a:xfrm>
            <a:off x="8331201" y="6273800"/>
            <a:ext cx="2641600" cy="457200"/>
          </a:xfrm>
          <a:prstGeom prst="rect">
            <a:avLst/>
          </a:prstGeom>
          <a:ln/>
        </p:spPr>
        <p:txBody>
          <a:bodyPr/>
          <a:lstStyle>
            <a:lvl1pPr>
              <a:defRPr/>
            </a:lvl1pPr>
          </a:lstStyle>
          <a:p>
            <a:pPr>
              <a:defRPr/>
            </a:pPr>
            <a:endParaRPr lang="en-US" dirty="0"/>
          </a:p>
        </p:txBody>
      </p:sp>
      <p:sp>
        <p:nvSpPr>
          <p:cNvPr id="8" name="Rectangle 6"/>
          <p:cNvSpPr>
            <a:spLocks noGrp="1" noChangeArrowheads="1"/>
          </p:cNvSpPr>
          <p:nvPr>
            <p:ph type="ftr" sz="quarter" idx="11"/>
          </p:nvPr>
        </p:nvSpPr>
        <p:spPr>
          <a:xfrm>
            <a:off x="3759203" y="6273800"/>
            <a:ext cx="3860800" cy="457200"/>
          </a:xfrm>
          <a:ln/>
        </p:spPr>
        <p:txBody>
          <a:bodyPr/>
          <a:lstStyle>
            <a:lvl1pPr>
              <a:defRPr/>
            </a:lvl1pPr>
          </a:lstStyle>
          <a:p>
            <a:pPr>
              <a:defRPr/>
            </a:pPr>
            <a:r>
              <a:rPr lang="en-US"/>
              <a:t>Compiler@HDU Spring 2024</a:t>
            </a:r>
            <a:endParaRPr lang="en-US" dirty="0"/>
          </a:p>
        </p:txBody>
      </p:sp>
      <p:sp>
        <p:nvSpPr>
          <p:cNvPr id="9" name="Rectangle 7"/>
          <p:cNvSpPr>
            <a:spLocks noGrp="1" noChangeArrowheads="1"/>
          </p:cNvSpPr>
          <p:nvPr>
            <p:ph type="sldNum" sz="quarter" idx="12"/>
          </p:nvPr>
        </p:nvSpPr>
        <p:spPr>
          <a:ln/>
        </p:spPr>
        <p:txBody>
          <a:bodyPr/>
          <a:lstStyle>
            <a:lvl1pPr>
              <a:defRPr/>
            </a:lvl1pPr>
          </a:lstStyle>
          <a:p>
            <a:fld id="{91F816EA-24CC-2048-859A-C5EA9F275392}" type="slidenum">
              <a:rPr lang="en-US" smtClean="0"/>
              <a:pPr/>
              <a:t>‹#›</a:t>
            </a:fld>
            <a:endParaRPr lang="en-US" dirty="0"/>
          </a:p>
        </p:txBody>
      </p:sp>
      <p:sp>
        <p:nvSpPr>
          <p:cNvPr id="11" name="Title 1"/>
          <p:cNvSpPr>
            <a:spLocks noGrp="1"/>
          </p:cNvSpPr>
          <p:nvPr>
            <p:ph type="title"/>
          </p:nvPr>
        </p:nvSpPr>
        <p:spPr>
          <a:xfrm>
            <a:off x="1011771" y="0"/>
            <a:ext cx="9956800" cy="754856"/>
          </a:xfrm>
        </p:spPr>
        <p:txBody>
          <a:bodyPr/>
          <a:lstStyle>
            <a:lvl1pPr>
              <a:defRPr>
                <a:latin typeface="+mj-ea"/>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990600"/>
            <a:ext cx="11379200" cy="4978400"/>
          </a:xfrm>
        </p:spPr>
        <p:txBody>
          <a:bodyPr/>
          <a:lstStyle>
            <a:lvl1pPr>
              <a:defRPr sz="3200">
                <a:latin typeface="Times New Roman" panose="02020603050405020304" pitchFamily="18" charset="0"/>
                <a:ea typeface="华文新魏" panose="02010800040101010101" pitchFamily="2" charset="-122"/>
                <a:cs typeface="Times New Roman" panose="02020603050405020304" pitchFamily="18" charset="0"/>
              </a:defRPr>
            </a:lvl1pPr>
            <a:lvl2pPr>
              <a:defRPr sz="2800">
                <a:latin typeface="Times New Roman" panose="02020603050405020304" pitchFamily="18" charset="0"/>
                <a:ea typeface="华文新魏" panose="02010800040101010101" pitchFamily="2" charset="-122"/>
                <a:cs typeface="Times New Roman" panose="02020603050405020304" pitchFamily="18" charset="0"/>
              </a:defRPr>
            </a:lvl2pPr>
            <a:lvl3pPr>
              <a:defRPr sz="2800">
                <a:latin typeface="Times New Roman" panose="02020603050405020304" pitchFamily="18" charset="0"/>
                <a:ea typeface="华文新魏" panose="02010800040101010101" pitchFamily="2" charset="-122"/>
                <a:cs typeface="Times New Roman" panose="02020603050405020304" pitchFamily="18" charset="0"/>
              </a:defRPr>
            </a:lvl3pPr>
            <a:lvl4pPr>
              <a:defRPr sz="2400">
                <a:latin typeface="Times New Roman" panose="02020603050405020304" pitchFamily="18" charset="0"/>
                <a:ea typeface="华文新魏" panose="02010800040101010101" pitchFamily="2" charset="-122"/>
                <a:cs typeface="Times New Roman" panose="02020603050405020304" pitchFamily="18" charset="0"/>
              </a:defRPr>
            </a:lvl4pPr>
            <a:lvl5pPr>
              <a:defRPr sz="2400">
                <a:latin typeface="Times New Roman" panose="02020603050405020304" pitchFamily="18" charset="0"/>
                <a:ea typeface="华文新魏" panose="02010800040101010101" pitchFamily="2" charset="-122"/>
                <a:cs typeface="Times New Roman" panose="02020603050405020304"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Rectangle 6"/>
          <p:cNvSpPr>
            <a:spLocks noGrp="1" noChangeArrowheads="1"/>
          </p:cNvSpPr>
          <p:nvPr>
            <p:ph type="ftr" sz="quarter" idx="11"/>
          </p:nvPr>
        </p:nvSpPr>
        <p:spPr>
          <a:xfrm>
            <a:off x="3733800" y="6400800"/>
            <a:ext cx="3860800" cy="457200"/>
          </a:xfrm>
          <a:ln/>
        </p:spPr>
        <p:txBody>
          <a:bodyPr/>
          <a:lstStyle>
            <a:lvl1pPr>
              <a:defRPr/>
            </a:lvl1pPr>
          </a:lstStyle>
          <a:p>
            <a:pPr>
              <a:defRPr/>
            </a:pPr>
            <a:r>
              <a:rPr lang="en-US"/>
              <a:t>Compiler@HDU Spring 2024</a:t>
            </a:r>
            <a:endParaRPr lang="en-US" dirty="0"/>
          </a:p>
        </p:txBody>
      </p:sp>
      <p:sp>
        <p:nvSpPr>
          <p:cNvPr id="6" name="Rectangle 7"/>
          <p:cNvSpPr>
            <a:spLocks noGrp="1" noChangeArrowheads="1"/>
          </p:cNvSpPr>
          <p:nvPr>
            <p:ph type="sldNum" sz="quarter" idx="12"/>
          </p:nvPr>
        </p:nvSpPr>
        <p:spPr>
          <a:xfrm>
            <a:off x="9170043" y="6400800"/>
            <a:ext cx="2641600" cy="457200"/>
          </a:xfrm>
          <a:ln/>
        </p:spPr>
        <p:txBody>
          <a:bodyPr anchor="ctr" anchorCtr="0"/>
          <a:lstStyle>
            <a:lvl1pPr algn="r">
              <a:defRPr/>
            </a:lvl1pPr>
          </a:lstStyle>
          <a:p>
            <a:fld id="{91F816EA-24CC-2048-859A-C5EA9F275392}" type="slidenum">
              <a:rPr lang="en-US" smtClean="0"/>
              <a:pPr/>
              <a:t>‹#›</a:t>
            </a:fld>
            <a:endParaRPr lang="en-US" dirty="0"/>
          </a:p>
        </p:txBody>
      </p:sp>
      <p:sp>
        <p:nvSpPr>
          <p:cNvPr id="10" name="Rectangle 3"/>
          <p:cNvSpPr>
            <a:spLocks noGrp="1" noChangeArrowheads="1"/>
          </p:cNvSpPr>
          <p:nvPr>
            <p:ph type="title"/>
          </p:nvPr>
        </p:nvSpPr>
        <p:spPr bwMode="auto">
          <a:xfrm>
            <a:off x="762001" y="42508"/>
            <a:ext cx="11023600" cy="722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a:defRPr sz="4000"/>
            </a:lvl1pPr>
          </a:lstStyle>
          <a:p>
            <a:pPr lvl="0"/>
            <a:r>
              <a:rPr lang="zh-CN" altLang="en-US" dirty="0"/>
              <a:t>单击此处编辑母版标题样式</a:t>
            </a:r>
            <a:endParaRPr lang="en-US" dirty="0"/>
          </a:p>
        </p:txBody>
      </p:sp>
    </p:spTree>
    <p:extLst>
      <p:ext uri="{BB962C8B-B14F-4D97-AF65-F5344CB8AC3E}">
        <p14:creationId xmlns:p14="http://schemas.microsoft.com/office/powerpoint/2010/main" val="23861769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标题和内容在文本之上">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1" y="1752603"/>
            <a:ext cx="10363200" cy="217170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06401" y="4076703"/>
            <a:ext cx="10363200" cy="217170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Rectangle 5"/>
          <p:cNvSpPr>
            <a:spLocks noGrp="1" noChangeArrowheads="1"/>
          </p:cNvSpPr>
          <p:nvPr>
            <p:ph type="dt" sz="half" idx="10"/>
          </p:nvPr>
        </p:nvSpPr>
        <p:spPr>
          <a:xfrm>
            <a:off x="12039600" y="5257800"/>
            <a:ext cx="2641600" cy="457200"/>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ln/>
        </p:spPr>
        <p:txBody>
          <a:bodyPr/>
          <a:lstStyle>
            <a:lvl1pPr>
              <a:defRPr/>
            </a:lvl1pPr>
          </a:lstStyle>
          <a:p>
            <a:pPr>
              <a:defRPr/>
            </a:pPr>
            <a:r>
              <a:rPr lang="en-US"/>
              <a:t>Compiler@HDU Spring 2024</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91F816EA-24CC-2048-859A-C5EA9F275392}" type="slidenum">
              <a:rPr lang="en-US" smtClean="0"/>
              <a:pPr/>
              <a:t>‹#›</a:t>
            </a:fld>
            <a:endParaRPr lang="en-US" dirty="0"/>
          </a:p>
        </p:txBody>
      </p:sp>
      <p:sp>
        <p:nvSpPr>
          <p:cNvPr id="10" name="Title 1"/>
          <p:cNvSpPr>
            <a:spLocks noGrp="1"/>
          </p:cNvSpPr>
          <p:nvPr>
            <p:ph type="title"/>
          </p:nvPr>
        </p:nvSpPr>
        <p:spPr>
          <a:xfrm>
            <a:off x="1828801" y="152400"/>
            <a:ext cx="9956800" cy="990600"/>
          </a:xfrm>
        </p:spPr>
        <p:txBody>
          <a:bodyPr/>
          <a:lstStyle>
            <a:lvl1pPr>
              <a:defRPr>
                <a:latin typeface="+mj-ea"/>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036638"/>
            <a:ext cx="5386917" cy="639763"/>
          </a:xfrm>
        </p:spPr>
        <p:txBody>
          <a:bodyPr anchor="b"/>
          <a:lstStyle>
            <a:lvl1pPr marL="0" indent="0">
              <a:buNone/>
              <a:defRPr sz="2400" b="1">
                <a:latin typeface="+mn-ea"/>
                <a:ea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06400" y="1676400"/>
            <a:ext cx="5386917" cy="3962400"/>
          </a:xfrm>
        </p:spPr>
        <p:txBody>
          <a:bodyPr/>
          <a:lstStyle>
            <a:lvl1pPr>
              <a:defRPr sz="2400">
                <a:latin typeface="+mn-ea"/>
                <a:ea typeface="+mn-ea"/>
              </a:defRPr>
            </a:lvl1pPr>
            <a:lvl2pPr>
              <a:defRPr sz="20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90171" y="1036638"/>
            <a:ext cx="5389032" cy="639763"/>
          </a:xfrm>
        </p:spPr>
        <p:txBody>
          <a:bodyPr anchor="b"/>
          <a:lstStyle>
            <a:lvl1pPr marL="0" indent="0">
              <a:buNone/>
              <a:defRPr sz="2400" b="1">
                <a:latin typeface="+mn-ea"/>
                <a:ea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990171" y="1676400"/>
            <a:ext cx="5389032" cy="3962400"/>
          </a:xfrm>
        </p:spPr>
        <p:txBody>
          <a:bodyPr/>
          <a:lstStyle>
            <a:lvl1pPr>
              <a:defRPr sz="2400">
                <a:latin typeface="+mn-ea"/>
                <a:ea typeface="+mn-ea"/>
              </a:defRPr>
            </a:lvl1pPr>
            <a:lvl2pPr>
              <a:defRPr sz="20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1" y="6273800"/>
            <a:ext cx="2641600" cy="457200"/>
          </a:xfrm>
          <a:prstGeom prst="rect">
            <a:avLst/>
          </a:prstGeo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3" y="6273800"/>
            <a:ext cx="3860800" cy="457200"/>
          </a:xfrm>
          <a:ln/>
        </p:spPr>
        <p:txBody>
          <a:bodyPr/>
          <a:lstStyle>
            <a:lvl1pPr>
              <a:defRPr/>
            </a:lvl1pPr>
          </a:lstStyle>
          <a:p>
            <a:pPr>
              <a:defRPr/>
            </a:pPr>
            <a:r>
              <a:rPr lang="en-US"/>
              <a:t>Compiler@HDU Spring 2024</a:t>
            </a:r>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1" name="Title 1"/>
          <p:cNvSpPr>
            <a:spLocks noGrp="1"/>
          </p:cNvSpPr>
          <p:nvPr>
            <p:ph type="title"/>
          </p:nvPr>
        </p:nvSpPr>
        <p:spPr>
          <a:xfrm>
            <a:off x="1117600" y="76200"/>
            <a:ext cx="9956800" cy="685800"/>
          </a:xfrm>
        </p:spPr>
        <p:txBody>
          <a:bodyPr/>
          <a:lstStyle>
            <a:lvl1pPr>
              <a:defRPr>
                <a:latin typeface="+mj-ea"/>
                <a:ea typeface="+mj-ea"/>
              </a:defRPr>
            </a:lvl1pPr>
          </a:lstStyle>
          <a:p>
            <a:r>
              <a:rPr lang="en-US" dirty="0"/>
              <a:t>Click to edit Master title style</a:t>
            </a:r>
          </a:p>
        </p:txBody>
      </p:sp>
    </p:spTree>
    <p:extLst>
      <p:ext uri="{BB962C8B-B14F-4D97-AF65-F5344CB8AC3E}">
        <p14:creationId xmlns:p14="http://schemas.microsoft.com/office/powerpoint/2010/main" val="4802758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990600"/>
            <a:ext cx="10363200" cy="217170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06400" y="3505200"/>
            <a:ext cx="10363200" cy="217170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dt" sz="half" idx="10"/>
          </p:nvPr>
        </p:nvSpPr>
        <p:spPr>
          <a:xfrm>
            <a:off x="12039600" y="5257800"/>
            <a:ext cx="2641600" cy="45720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Compiler@HDU Spring 2024</a:t>
            </a:r>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10" name="Title 1"/>
          <p:cNvSpPr>
            <a:spLocks noGrp="1"/>
          </p:cNvSpPr>
          <p:nvPr>
            <p:ph type="title"/>
          </p:nvPr>
        </p:nvSpPr>
        <p:spPr>
          <a:xfrm>
            <a:off x="1016000" y="76200"/>
            <a:ext cx="9956800" cy="685800"/>
          </a:xfrm>
        </p:spPr>
        <p:txBody>
          <a:bodyPr/>
          <a:lstStyle>
            <a:lvl1pPr>
              <a:defRPr>
                <a:latin typeface="+mj-ea"/>
                <a:ea typeface="+mj-ea"/>
              </a:defRPr>
            </a:lvl1pPr>
          </a:lstStyle>
          <a:p>
            <a:r>
              <a:rPr lang="en-US" dirty="0"/>
              <a:t>Click to edit Master title style</a:t>
            </a:r>
          </a:p>
        </p:txBody>
      </p:sp>
    </p:spTree>
    <p:extLst>
      <p:ext uri="{BB962C8B-B14F-4D97-AF65-F5344CB8AC3E}">
        <p14:creationId xmlns:p14="http://schemas.microsoft.com/office/powerpoint/2010/main" val="3495300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5" y="4406902"/>
            <a:ext cx="10363200" cy="1362075"/>
          </a:xfrm>
        </p:spPr>
        <p:txBody>
          <a:bodyPr anchor="t"/>
          <a:lstStyle>
            <a:lvl1pPr algn="l">
              <a:defRPr sz="3200" b="1" cap="all">
                <a:latin typeface="+mj-ea"/>
                <a:ea typeface="+mj-ea"/>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963085" y="2906713"/>
            <a:ext cx="10363200" cy="1500187"/>
          </a:xfrm>
        </p:spPr>
        <p:txBody>
          <a:bodyPr anchor="b"/>
          <a:lstStyle>
            <a:lvl1pPr marL="0" indent="0">
              <a:buNone/>
              <a:defRPr sz="2000">
                <a:latin typeface="+mn-ea"/>
                <a:ea typeface="+mn-ea"/>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Rectangle 6"/>
          <p:cNvSpPr>
            <a:spLocks noGrp="1" noChangeArrowheads="1"/>
          </p:cNvSpPr>
          <p:nvPr>
            <p:ph type="ftr" sz="quarter" idx="11"/>
          </p:nvPr>
        </p:nvSpPr>
        <p:spPr>
          <a:xfrm>
            <a:off x="3657601" y="6477000"/>
            <a:ext cx="3860800" cy="387308"/>
          </a:xfrm>
          <a:ln/>
        </p:spPr>
        <p:txBody>
          <a:bodyPr anchor="ctr" anchorCtr="0"/>
          <a:lstStyle>
            <a:lvl1pPr>
              <a:defRPr/>
            </a:lvl1pPr>
          </a:lstStyle>
          <a:p>
            <a:pPr>
              <a:defRPr/>
            </a:pPr>
            <a:r>
              <a:rPr lang="en-US"/>
              <a:t>Compiler@HDU Spring 2024</a:t>
            </a:r>
            <a:endParaRPr lang="en-US" dirty="0"/>
          </a:p>
        </p:txBody>
      </p:sp>
      <p:sp>
        <p:nvSpPr>
          <p:cNvPr id="6" name="Rectangle 7"/>
          <p:cNvSpPr>
            <a:spLocks noGrp="1" noChangeArrowheads="1"/>
          </p:cNvSpPr>
          <p:nvPr>
            <p:ph type="sldNum" sz="quarter" idx="12"/>
          </p:nvPr>
        </p:nvSpPr>
        <p:spPr>
          <a:ln/>
        </p:spPr>
        <p:txBody>
          <a:bodyPr/>
          <a:lstStyle>
            <a:lvl1pPr>
              <a:defRPr/>
            </a:lvl1pPr>
          </a:lstStyle>
          <a:p>
            <a:fld id="{91F816EA-24CC-2048-859A-C5EA9F275392}" type="slidenum">
              <a:rPr lang="en-US" smtClean="0"/>
              <a:pPr/>
              <a:t>‹#›</a:t>
            </a:fld>
            <a:endParaRPr lang="en-US" dirty="0"/>
          </a:p>
        </p:txBody>
      </p:sp>
    </p:spTree>
    <p:extLst>
      <p:ext uri="{BB962C8B-B14F-4D97-AF65-F5344CB8AC3E}">
        <p14:creationId xmlns:p14="http://schemas.microsoft.com/office/powerpoint/2010/main" val="23117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914402" y="76200"/>
            <a:ext cx="9056045" cy="685800"/>
          </a:xfrm>
        </p:spPr>
        <p:txBody>
          <a:bodyPr/>
          <a:lstStyle>
            <a:lvl1pPr>
              <a:defRPr sz="4000">
                <a:latin typeface="+mj-ea"/>
                <a:ea typeface="+mj-ea"/>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406401" y="990600"/>
            <a:ext cx="5080000" cy="5105400"/>
          </a:xfrm>
        </p:spPr>
        <p:txBody>
          <a:bodyPr/>
          <a:lstStyle>
            <a:lvl1pPr>
              <a:defRPr sz="2400">
                <a:latin typeface="+mn-ea"/>
                <a:ea typeface="+mn-ea"/>
              </a:defRPr>
            </a:lvl1pPr>
            <a:lvl2pPr>
              <a:defRPr sz="20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689601" y="990600"/>
            <a:ext cx="5080000" cy="5105400"/>
          </a:xfrm>
        </p:spPr>
        <p:txBody>
          <a:bodyPr/>
          <a:lstStyle>
            <a:lvl1pPr>
              <a:defRPr sz="2400">
                <a:latin typeface="+mn-ea"/>
                <a:ea typeface="+mn-ea"/>
              </a:defRPr>
            </a:lvl1pPr>
            <a:lvl2pPr>
              <a:defRPr sz="20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Rectangle 6"/>
          <p:cNvSpPr>
            <a:spLocks noGrp="1" noChangeArrowheads="1"/>
          </p:cNvSpPr>
          <p:nvPr>
            <p:ph type="ftr" sz="quarter" idx="11"/>
          </p:nvPr>
        </p:nvSpPr>
        <p:spPr>
          <a:xfrm>
            <a:off x="3556001" y="6373433"/>
            <a:ext cx="3860800" cy="457200"/>
          </a:xfrm>
          <a:ln/>
        </p:spPr>
        <p:txBody>
          <a:bodyPr/>
          <a:lstStyle>
            <a:lvl1pPr>
              <a:defRPr/>
            </a:lvl1pPr>
          </a:lstStyle>
          <a:p>
            <a:pPr>
              <a:defRPr/>
            </a:pPr>
            <a:r>
              <a:rPr lang="en-US"/>
              <a:t>Compiler@HDU Spring 2024</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91F816EA-24CC-2048-859A-C5EA9F275392}" type="slidenum">
              <a:rPr lang="en-US" smtClean="0"/>
              <a:pPr/>
              <a:t>‹#›</a:t>
            </a:fld>
            <a:endParaRPr lang="en-US" dirty="0"/>
          </a:p>
        </p:txBody>
      </p:sp>
    </p:spTree>
    <p:extLst>
      <p:ext uri="{BB962C8B-B14F-4D97-AF65-F5344CB8AC3E}">
        <p14:creationId xmlns:p14="http://schemas.microsoft.com/office/powerpoint/2010/main" val="363913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570037"/>
            <a:ext cx="5386917" cy="639763"/>
          </a:xfrm>
        </p:spPr>
        <p:txBody>
          <a:bodyPr anchor="b"/>
          <a:lstStyle>
            <a:lvl1pPr marL="0" indent="0">
              <a:buNone/>
              <a:defRPr sz="2400" b="1">
                <a:latin typeface="+mn-ea"/>
                <a:ea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406400" y="2209800"/>
            <a:ext cx="5386917" cy="3962400"/>
          </a:xfrm>
        </p:spPr>
        <p:txBody>
          <a:bodyPr/>
          <a:lstStyle>
            <a:lvl1pPr>
              <a:defRPr sz="2400">
                <a:latin typeface="+mn-ea"/>
                <a:ea typeface="+mn-ea"/>
              </a:defRPr>
            </a:lvl1pPr>
            <a:lvl2pPr>
              <a:defRPr sz="20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990171" y="1570037"/>
            <a:ext cx="5389032" cy="639763"/>
          </a:xfrm>
        </p:spPr>
        <p:txBody>
          <a:bodyPr anchor="b"/>
          <a:lstStyle>
            <a:lvl1pPr marL="0" indent="0">
              <a:buNone/>
              <a:defRPr sz="2400" b="1">
                <a:latin typeface="+mn-ea"/>
                <a:ea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990171" y="2209800"/>
            <a:ext cx="5389032" cy="3962400"/>
          </a:xfrm>
        </p:spPr>
        <p:txBody>
          <a:bodyPr/>
          <a:lstStyle>
            <a:lvl1pPr>
              <a:defRPr sz="2400">
                <a:latin typeface="+mn-ea"/>
                <a:ea typeface="+mn-ea"/>
              </a:defRPr>
            </a:lvl1pPr>
            <a:lvl2pPr>
              <a:defRPr sz="20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Rectangle 6"/>
          <p:cNvSpPr>
            <a:spLocks noGrp="1" noChangeArrowheads="1"/>
          </p:cNvSpPr>
          <p:nvPr>
            <p:ph type="ftr" sz="quarter" idx="11"/>
          </p:nvPr>
        </p:nvSpPr>
        <p:spPr>
          <a:xfrm>
            <a:off x="3733800" y="6410672"/>
            <a:ext cx="3860800" cy="457200"/>
          </a:xfrm>
          <a:ln/>
        </p:spPr>
        <p:txBody>
          <a:bodyPr/>
          <a:lstStyle>
            <a:lvl1pPr>
              <a:defRPr/>
            </a:lvl1pPr>
          </a:lstStyle>
          <a:p>
            <a:pPr>
              <a:defRPr/>
            </a:pPr>
            <a:r>
              <a:rPr lang="en-US"/>
              <a:t>Compiler@HDU Spring 2024</a:t>
            </a:r>
            <a:endParaRPr lang="en-US" dirty="0"/>
          </a:p>
        </p:txBody>
      </p:sp>
      <p:sp>
        <p:nvSpPr>
          <p:cNvPr id="9" name="Rectangle 7"/>
          <p:cNvSpPr>
            <a:spLocks noGrp="1" noChangeArrowheads="1"/>
          </p:cNvSpPr>
          <p:nvPr>
            <p:ph type="sldNum" sz="quarter" idx="12"/>
          </p:nvPr>
        </p:nvSpPr>
        <p:spPr>
          <a:ln/>
        </p:spPr>
        <p:txBody>
          <a:bodyPr/>
          <a:lstStyle>
            <a:lvl1pPr>
              <a:defRPr/>
            </a:lvl1pPr>
          </a:lstStyle>
          <a:p>
            <a:fld id="{91F816EA-24CC-2048-859A-C5EA9F275392}" type="slidenum">
              <a:rPr lang="en-US" smtClean="0"/>
              <a:pPr/>
              <a:t>‹#›</a:t>
            </a:fld>
            <a:endParaRPr lang="en-US" dirty="0"/>
          </a:p>
        </p:txBody>
      </p:sp>
      <p:sp>
        <p:nvSpPr>
          <p:cNvPr id="11" name="Title 1"/>
          <p:cNvSpPr>
            <a:spLocks noGrp="1"/>
          </p:cNvSpPr>
          <p:nvPr>
            <p:ph type="title"/>
          </p:nvPr>
        </p:nvSpPr>
        <p:spPr>
          <a:xfrm>
            <a:off x="1679509" y="218728"/>
            <a:ext cx="9956800" cy="762000"/>
          </a:xfrm>
        </p:spPr>
        <p:txBody>
          <a:bodyPr/>
          <a:lstStyle>
            <a:lvl1pPr>
              <a:defRPr sz="4000">
                <a:latin typeface="+mj-ea"/>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12800" y="44624"/>
            <a:ext cx="10363200" cy="617984"/>
          </a:xfrm>
        </p:spPr>
        <p:txBody>
          <a:bodyPr/>
          <a:lstStyle>
            <a:lvl1pPr>
              <a:defRPr sz="3600"/>
            </a:lvl1pPr>
          </a:lstStyle>
          <a:p>
            <a:r>
              <a:rPr lang="zh-CN" altLang="en-US"/>
              <a:t>单击此处编辑母版标题样式</a:t>
            </a:r>
            <a:endParaRPr lang="en-US" dirty="0"/>
          </a:p>
        </p:txBody>
      </p:sp>
      <p:sp>
        <p:nvSpPr>
          <p:cNvPr id="4" name="Rectangle 6"/>
          <p:cNvSpPr>
            <a:spLocks noGrp="1" noChangeArrowheads="1"/>
          </p:cNvSpPr>
          <p:nvPr>
            <p:ph type="ftr" sz="quarter" idx="11"/>
          </p:nvPr>
        </p:nvSpPr>
        <p:spPr>
          <a:xfrm>
            <a:off x="3657601" y="6477000"/>
            <a:ext cx="3860800" cy="387308"/>
          </a:xfrm>
          <a:ln/>
        </p:spPr>
        <p:txBody>
          <a:bodyPr/>
          <a:lstStyle>
            <a:lvl1pPr>
              <a:defRPr/>
            </a:lvl1pPr>
          </a:lstStyle>
          <a:p>
            <a:pPr>
              <a:defRPr/>
            </a:pPr>
            <a:r>
              <a:rPr lang="en-US"/>
              <a:t>Compiler@HDU Spring 2024</a:t>
            </a:r>
            <a:endParaRPr lang="en-US" dirty="0"/>
          </a:p>
        </p:txBody>
      </p:sp>
      <p:sp>
        <p:nvSpPr>
          <p:cNvPr id="5" name="Rectangle 7"/>
          <p:cNvSpPr>
            <a:spLocks noGrp="1" noChangeArrowheads="1"/>
          </p:cNvSpPr>
          <p:nvPr>
            <p:ph type="sldNum" sz="quarter" idx="12"/>
          </p:nvPr>
        </p:nvSpPr>
        <p:spPr>
          <a:ln/>
        </p:spPr>
        <p:txBody>
          <a:bodyPr/>
          <a:lstStyle>
            <a:lvl1pPr>
              <a:defRPr/>
            </a:lvl1pPr>
          </a:lstStyle>
          <a:p>
            <a:fld id="{91F816EA-24CC-2048-859A-C5EA9F275392}" type="slidenum">
              <a:rPr lang="en-US" smtClean="0"/>
              <a:pPr/>
              <a:t>‹#›</a:t>
            </a:fld>
            <a:endParaRPr lang="en-US" dirty="0"/>
          </a:p>
        </p:txBody>
      </p:sp>
    </p:spTree>
    <p:extLst>
      <p:ext uri="{BB962C8B-B14F-4D97-AF65-F5344CB8AC3E}">
        <p14:creationId xmlns:p14="http://schemas.microsoft.com/office/powerpoint/2010/main" val="11862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Rectangle 6"/>
          <p:cNvSpPr>
            <a:spLocks noGrp="1" noChangeArrowheads="1"/>
          </p:cNvSpPr>
          <p:nvPr>
            <p:ph type="ftr" sz="quarter" idx="11"/>
          </p:nvPr>
        </p:nvSpPr>
        <p:spPr>
          <a:ln/>
        </p:spPr>
        <p:txBody>
          <a:bodyPr/>
          <a:lstStyle>
            <a:lvl1pPr>
              <a:defRPr/>
            </a:lvl1pPr>
          </a:lstStyle>
          <a:p>
            <a:pPr>
              <a:defRPr/>
            </a:pPr>
            <a:r>
              <a:rPr lang="en-US"/>
              <a:t>Compiler@HDU Spring 2024</a:t>
            </a:r>
            <a:endParaRPr lang="en-US" dirty="0"/>
          </a:p>
        </p:txBody>
      </p:sp>
      <p:sp>
        <p:nvSpPr>
          <p:cNvPr id="4" name="Rectangle 7"/>
          <p:cNvSpPr>
            <a:spLocks noGrp="1" noChangeArrowheads="1"/>
          </p:cNvSpPr>
          <p:nvPr>
            <p:ph type="sldNum" sz="quarter" idx="12"/>
          </p:nvPr>
        </p:nvSpPr>
        <p:spPr>
          <a:ln/>
        </p:spPr>
        <p:txBody>
          <a:bodyPr/>
          <a:lstStyle>
            <a:lvl1pPr>
              <a:defRPr/>
            </a:lvl1pPr>
          </a:lstStyle>
          <a:p>
            <a:fld id="{91F816EA-24CC-2048-859A-C5EA9F275392}" type="slidenum">
              <a:rPr lang="en-US" smtClean="0"/>
              <a:pPr/>
              <a:t>‹#›</a:t>
            </a:fld>
            <a:endParaRPr lang="en-US" dirty="0"/>
          </a:p>
        </p:txBody>
      </p:sp>
    </p:spTree>
    <p:extLst>
      <p:ext uri="{BB962C8B-B14F-4D97-AF65-F5344CB8AC3E}">
        <p14:creationId xmlns:p14="http://schemas.microsoft.com/office/powerpoint/2010/main" val="39412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5" y="1905002"/>
            <a:ext cx="4011084" cy="1162051"/>
          </a:xfrm>
        </p:spPr>
        <p:txBody>
          <a:bodyPr/>
          <a:lstStyle>
            <a:lvl1pPr algn="l">
              <a:defRPr sz="2000" b="1">
                <a:latin typeface="+mj-ea"/>
                <a:ea typeface="+mj-ea"/>
              </a:defRPr>
            </a:lvl1pPr>
          </a:lstStyle>
          <a:p>
            <a:r>
              <a:rPr lang="zh-CN" altLang="en-US"/>
              <a:t>单击此处编辑母版标题样式</a:t>
            </a:r>
            <a:endParaRPr lang="en-US" dirty="0"/>
          </a:p>
        </p:txBody>
      </p:sp>
      <p:sp>
        <p:nvSpPr>
          <p:cNvPr id="3" name="Content Placeholder 2"/>
          <p:cNvSpPr>
            <a:spLocks noGrp="1"/>
          </p:cNvSpPr>
          <p:nvPr>
            <p:ph idx="1"/>
          </p:nvPr>
        </p:nvSpPr>
        <p:spPr>
          <a:xfrm>
            <a:off x="4766741" y="273055"/>
            <a:ext cx="6815665" cy="5853113"/>
          </a:xfrm>
        </p:spPr>
        <p:txBody>
          <a:bodyPr/>
          <a:lstStyle>
            <a:lvl1pPr>
              <a:defRPr sz="3200">
                <a:latin typeface="+mn-ea"/>
                <a:ea typeface="+mn-ea"/>
              </a:defRPr>
            </a:lvl1pPr>
            <a:lvl2pPr>
              <a:defRPr sz="2800">
                <a:latin typeface="+mn-ea"/>
                <a:ea typeface="+mn-ea"/>
              </a:defRPr>
            </a:lvl2pPr>
            <a:lvl3pPr>
              <a:defRPr sz="2400">
                <a:latin typeface="+mn-ea"/>
                <a:ea typeface="+mn-ea"/>
              </a:defRPr>
            </a:lvl3pPr>
            <a:lvl4pPr>
              <a:defRPr sz="2000">
                <a:latin typeface="+mn-ea"/>
                <a:ea typeface="+mn-ea"/>
              </a:defRPr>
            </a:lvl4pPr>
            <a:lvl5pPr>
              <a:defRPr sz="2000">
                <a:latin typeface="+mn-ea"/>
                <a:ea typeface="+mn-ea"/>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09607" y="3124203"/>
            <a:ext cx="4011084" cy="3001964"/>
          </a:xfrm>
        </p:spPr>
        <p:txBody>
          <a:bodyPr/>
          <a:lstStyle>
            <a:lvl1pPr marL="0" indent="0">
              <a:buNone/>
              <a:defRPr sz="1400">
                <a:latin typeface="+mn-ea"/>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Rectangle 6"/>
          <p:cNvSpPr>
            <a:spLocks noGrp="1" noChangeArrowheads="1"/>
          </p:cNvSpPr>
          <p:nvPr>
            <p:ph type="ftr" sz="quarter" idx="11"/>
          </p:nvPr>
        </p:nvSpPr>
        <p:spPr>
          <a:ln/>
        </p:spPr>
        <p:txBody>
          <a:bodyPr/>
          <a:lstStyle>
            <a:lvl1pPr>
              <a:defRPr/>
            </a:lvl1pPr>
          </a:lstStyle>
          <a:p>
            <a:pPr>
              <a:defRPr/>
            </a:pPr>
            <a:r>
              <a:rPr lang="en-US"/>
              <a:t>Compiler@HDU Spring 2024</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91F816EA-24CC-2048-859A-C5EA9F275392}" type="slidenum">
              <a:rPr lang="en-US" smtClean="0"/>
              <a:pPr/>
              <a:t>‹#›</a:t>
            </a:fld>
            <a:endParaRPr lang="en-US" dirty="0"/>
          </a:p>
        </p:txBody>
      </p:sp>
    </p:spTree>
    <p:extLst>
      <p:ext uri="{BB962C8B-B14F-4D97-AF65-F5344CB8AC3E}">
        <p14:creationId xmlns:p14="http://schemas.microsoft.com/office/powerpoint/2010/main" val="283312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lstStyle>
            <a:lvl1pPr algn="l">
              <a:defRPr sz="2000" b="1"/>
            </a:lvl1pPr>
          </a:lstStyle>
          <a:p>
            <a:r>
              <a:rPr lang="zh-CN" altLang="en-US"/>
              <a:t>单击此处编辑母版标题样式</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a:p>
        </p:txBody>
      </p:sp>
      <p:sp>
        <p:nvSpPr>
          <p:cNvPr id="4" name="Text Placeholder 3"/>
          <p:cNvSpPr>
            <a:spLocks noGrp="1"/>
          </p:cNvSpPr>
          <p:nvPr>
            <p:ph type="body" sz="half" idx="2"/>
          </p:nvPr>
        </p:nvSpPr>
        <p:spPr>
          <a:xfrm>
            <a:off x="2389717" y="5367342"/>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Rectangle 6"/>
          <p:cNvSpPr>
            <a:spLocks noGrp="1" noChangeArrowheads="1"/>
          </p:cNvSpPr>
          <p:nvPr>
            <p:ph type="ftr" sz="quarter" idx="11"/>
          </p:nvPr>
        </p:nvSpPr>
        <p:spPr>
          <a:ln/>
        </p:spPr>
        <p:txBody>
          <a:bodyPr/>
          <a:lstStyle>
            <a:lvl1pPr>
              <a:defRPr/>
            </a:lvl1pPr>
          </a:lstStyle>
          <a:p>
            <a:pPr>
              <a:defRPr/>
            </a:pPr>
            <a:r>
              <a:rPr lang="en-US"/>
              <a:t>Compiler@HDU Spring 2024</a:t>
            </a:r>
            <a:endParaRPr lang="en-US" dirty="0"/>
          </a:p>
        </p:txBody>
      </p:sp>
      <p:sp>
        <p:nvSpPr>
          <p:cNvPr id="7" name="Rectangle 7"/>
          <p:cNvSpPr>
            <a:spLocks noGrp="1" noChangeArrowheads="1"/>
          </p:cNvSpPr>
          <p:nvPr>
            <p:ph type="sldNum" sz="quarter" idx="12"/>
          </p:nvPr>
        </p:nvSpPr>
        <p:spPr>
          <a:ln/>
        </p:spPr>
        <p:txBody>
          <a:bodyPr/>
          <a:lstStyle>
            <a:lvl1pPr>
              <a:defRPr/>
            </a:lvl1pPr>
          </a:lstStyle>
          <a:p>
            <a:fld id="{91F816EA-24CC-2048-859A-C5EA9F275392}" type="slidenum">
              <a:rPr lang="en-US" smtClean="0"/>
              <a:pPr/>
              <a:t>‹#›</a:t>
            </a:fld>
            <a:endParaRPr 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938"/>
            <a:ext cx="914400" cy="70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604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28" Type="http://schemas.openxmlformats.org/officeDocument/2006/relationships/image" Target="../media/image3.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duotone>
              <a:schemeClr val="bg2">
                <a:shade val="45000"/>
                <a:satMod val="135000"/>
              </a:schemeClr>
              <a:prstClr val="white"/>
            </a:duotone>
            <a:extLst>
              <a:ext uri="{BEBA8EAE-BF5A-486C-A8C5-ECC9F3942E4B}">
                <a14:imgProps xmlns:a14="http://schemas.microsoft.com/office/drawing/2010/main">
                  <a14:imgLayer r:embed="rId25">
                    <a14:imgEffect>
                      <a14:saturation sat="125000"/>
                    </a14:imgEffect>
                  </a14:imgLayer>
                </a14:imgProps>
              </a:ext>
            </a:extLst>
          </a:blip>
          <a:srcRect/>
          <a:stretch>
            <a:fillRect l="25000" t="11000" b="12000"/>
          </a:stretch>
        </a:blipFill>
        <a:effectLst/>
      </p:bgPr>
    </p:bg>
    <p:spTree>
      <p:nvGrpSpPr>
        <p:cNvPr id="1" name=""/>
        <p:cNvGrpSpPr/>
        <p:nvPr/>
      </p:nvGrpSpPr>
      <p:grpSpPr>
        <a:xfrm>
          <a:off x="0" y="0"/>
          <a:ext cx="0" cy="0"/>
          <a:chOff x="0" y="0"/>
          <a:chExt cx="0" cy="0"/>
        </a:xfrm>
      </p:grpSpPr>
      <p:sp>
        <p:nvSpPr>
          <p:cNvPr id="12" name="Rectangle 246"/>
          <p:cNvSpPr>
            <a:spLocks noChangeArrowheads="1"/>
          </p:cNvSpPr>
          <p:nvPr userDrawn="1"/>
        </p:nvSpPr>
        <p:spPr bwMode="gray">
          <a:xfrm>
            <a:off x="-48683" y="6381328"/>
            <a:ext cx="12240683" cy="476672"/>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noFill/>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imes New Roman" charset="0"/>
            </a:endParaRPr>
          </a:p>
        </p:txBody>
      </p:sp>
      <p:sp>
        <p:nvSpPr>
          <p:cNvPr id="14" name="Rectangle 246"/>
          <p:cNvSpPr>
            <a:spLocks noChangeArrowheads="1"/>
          </p:cNvSpPr>
          <p:nvPr/>
        </p:nvSpPr>
        <p:spPr bwMode="gray">
          <a:xfrm>
            <a:off x="-20363" y="19651"/>
            <a:ext cx="12212364" cy="745053"/>
          </a:xfrm>
          <a:prstGeom prst="rect">
            <a:avLst/>
          </a:prstGeom>
          <a:solidFill>
            <a:srgbClr val="00B0F0"/>
          </a:solidFill>
          <a:ln>
            <a:noFill/>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imes New Roman" charset="0"/>
            </a:endParaRPr>
          </a:p>
        </p:txBody>
      </p:sp>
      <p:sp>
        <p:nvSpPr>
          <p:cNvPr id="1028" name="Rectangle 3"/>
          <p:cNvSpPr>
            <a:spLocks noGrp="1" noChangeArrowheads="1"/>
          </p:cNvSpPr>
          <p:nvPr>
            <p:ph type="title"/>
          </p:nvPr>
        </p:nvSpPr>
        <p:spPr bwMode="auto">
          <a:xfrm>
            <a:off x="782364" y="44624"/>
            <a:ext cx="8741442" cy="722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dirty="0"/>
          </a:p>
        </p:txBody>
      </p:sp>
      <p:sp>
        <p:nvSpPr>
          <p:cNvPr id="1029" name="Rectangle 4"/>
          <p:cNvSpPr>
            <a:spLocks noGrp="1" noChangeArrowheads="1"/>
          </p:cNvSpPr>
          <p:nvPr>
            <p:ph type="body" idx="1"/>
          </p:nvPr>
        </p:nvSpPr>
        <p:spPr bwMode="auto">
          <a:xfrm>
            <a:off x="406401" y="908720"/>
            <a:ext cx="11175999" cy="533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204806" name="Rectangle 6"/>
          <p:cNvSpPr>
            <a:spLocks noGrp="1" noChangeArrowheads="1"/>
          </p:cNvSpPr>
          <p:nvPr>
            <p:ph type="ftr" sz="quarter" idx="3"/>
          </p:nvPr>
        </p:nvSpPr>
        <p:spPr bwMode="auto">
          <a:xfrm>
            <a:off x="3657601" y="6390300"/>
            <a:ext cx="3860800" cy="3873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a:defRPr sz="1400">
                <a:solidFill>
                  <a:schemeClr val="bg1"/>
                </a:solidFill>
                <a:latin typeface="+mn-lt"/>
                <a:ea typeface="+mn-ea"/>
                <a:cs typeface="+mn-cs"/>
              </a:defRPr>
            </a:lvl1pPr>
          </a:lstStyle>
          <a:p>
            <a:pPr>
              <a:defRPr/>
            </a:pPr>
            <a:r>
              <a:rPr lang="en-US"/>
              <a:t>Compiler@HDU Spring 2024</a:t>
            </a:r>
            <a:endParaRPr lang="en-US" dirty="0"/>
          </a:p>
        </p:txBody>
      </p:sp>
      <p:sp>
        <p:nvSpPr>
          <p:cNvPr id="204807" name="Rectangle 7"/>
          <p:cNvSpPr>
            <a:spLocks noGrp="1" noChangeArrowheads="1"/>
          </p:cNvSpPr>
          <p:nvPr>
            <p:ph type="sldNum" sz="quarter" idx="4"/>
          </p:nvPr>
        </p:nvSpPr>
        <p:spPr bwMode="auto">
          <a:xfrm>
            <a:off x="8940800" y="6381149"/>
            <a:ext cx="2641600" cy="45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1400">
                <a:solidFill>
                  <a:schemeClr val="bg1"/>
                </a:solidFill>
                <a:latin typeface="+mn-lt"/>
              </a:defRPr>
            </a:lvl1pPr>
          </a:lstStyle>
          <a:p>
            <a:fld id="{91F816EA-24CC-2048-859A-C5EA9F275392}" type="slidenum">
              <a:rPr lang="en-US" smtClean="0"/>
              <a:pPr/>
              <a:t>‹#›</a:t>
            </a:fld>
            <a:endParaRPr lang="en-US" dirty="0"/>
          </a:p>
        </p:txBody>
      </p:sp>
      <p:pic>
        <p:nvPicPr>
          <p:cNvPr id="7" name="图片 6"/>
          <p:cNvPicPr>
            <a:picLocks noChangeAspect="1"/>
          </p:cNvPicPr>
          <p:nvPr/>
        </p:nvPicPr>
        <p:blipFill>
          <a:blip r:embed="rId26" cstate="print">
            <a:duotone>
              <a:prstClr val="black"/>
              <a:schemeClr val="accent1">
                <a:tint val="45000"/>
                <a:satMod val="400000"/>
              </a:schemeClr>
            </a:duotone>
            <a:extLst>
              <a:ext uri="{BEBA8EAE-BF5A-486C-A8C5-ECC9F3942E4B}">
                <a14:imgProps xmlns:a14="http://schemas.microsoft.com/office/drawing/2010/main">
                  <a14:imgLayer r:embed="rId27">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1369493" y="46157"/>
            <a:ext cx="775179" cy="718546"/>
          </a:xfrm>
          <a:prstGeom prst="rect">
            <a:avLst/>
          </a:prstGeom>
        </p:spPr>
      </p:pic>
      <p:pic>
        <p:nvPicPr>
          <p:cNvPr id="11" name="Picture 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58938"/>
            <a:ext cx="762000" cy="70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702" r:id="rId21"/>
    <p:sldLayoutId id="2147483709" r:id="rId22"/>
  </p:sldLayoutIdLst>
  <p:hf hdr="0" dt="0"/>
  <p:txStyles>
    <p:titleStyle>
      <a:lvl1pPr algn="l" rtl="0" eaLnBrk="1" fontAlgn="base" hangingPunct="1">
        <a:spcBef>
          <a:spcPct val="0"/>
        </a:spcBef>
        <a:spcAft>
          <a:spcPct val="0"/>
        </a:spcAft>
        <a:defRPr sz="3600" b="1">
          <a:solidFill>
            <a:schemeClr val="bg1"/>
          </a:solidFill>
          <a:latin typeface="华文新魏" panose="02010800040101010101" pitchFamily="2" charset="-122"/>
          <a:ea typeface="华文新魏" panose="02010800040101010101" pitchFamily="2" charset="-122"/>
          <a:cs typeface="华文新魏" panose="02010800040101010101" pitchFamily="2" charset="-122"/>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3200">
          <a:solidFill>
            <a:schemeClr val="tx1"/>
          </a:solidFill>
          <a:latin typeface="Times New Roman" panose="02020603050405020304" pitchFamily="18" charset="0"/>
          <a:ea typeface="华文新魏" panose="02010800040101010101" pitchFamily="2" charset="-122"/>
          <a:cs typeface="Times New Roman" panose="02020603050405020304" pitchFamily="18" charset="0"/>
        </a:defRPr>
      </a:lvl1pPr>
      <a:lvl2pPr marL="685800" indent="-228600" algn="l" rtl="0" eaLnBrk="1" fontAlgn="base" hangingPunct="1">
        <a:spcBef>
          <a:spcPct val="20000"/>
        </a:spcBef>
        <a:spcAft>
          <a:spcPct val="0"/>
        </a:spcAft>
        <a:buClr>
          <a:schemeClr val="tx1"/>
        </a:buClr>
        <a:buFont typeface="Times" charset="0"/>
        <a:buChar char="•"/>
        <a:defRPr sz="2800">
          <a:solidFill>
            <a:schemeClr val="tx1"/>
          </a:solidFill>
          <a:latin typeface="Times New Roman" panose="02020603050405020304" pitchFamily="18" charset="0"/>
          <a:ea typeface="华文新魏" panose="02010800040101010101" pitchFamily="2" charset="-122"/>
          <a:cs typeface="Times New Roman" panose="02020603050405020304" pitchFamily="18" charset="0"/>
        </a:defRPr>
      </a:lvl2pPr>
      <a:lvl3pPr marL="1028700" indent="-228600" algn="l" rtl="0" eaLnBrk="1" fontAlgn="base" hangingPunct="1">
        <a:spcBef>
          <a:spcPct val="20000"/>
        </a:spcBef>
        <a:spcAft>
          <a:spcPct val="0"/>
        </a:spcAft>
        <a:buClr>
          <a:srgbClr val="CC0000"/>
        </a:buClr>
        <a:buFont typeface="Times" charset="0"/>
        <a:buChar char="•"/>
        <a:defRPr sz="2800">
          <a:solidFill>
            <a:schemeClr val="tx1"/>
          </a:solidFill>
          <a:latin typeface="Times New Roman" panose="02020603050405020304" pitchFamily="18" charset="0"/>
          <a:ea typeface="华文新魏" panose="02010800040101010101" pitchFamily="2" charset="-122"/>
          <a:cs typeface="Times New Roman" panose="02020603050405020304" pitchFamily="18" charset="0"/>
        </a:defRPr>
      </a:lvl3pPr>
      <a:lvl4pPr marL="1371600" indent="-228600" algn="l" rtl="0" eaLnBrk="1" fontAlgn="base" hangingPunct="1">
        <a:spcBef>
          <a:spcPct val="20000"/>
        </a:spcBef>
        <a:spcAft>
          <a:spcPct val="0"/>
        </a:spcAft>
        <a:buClr>
          <a:schemeClr val="tx1"/>
        </a:buClr>
        <a:buFont typeface="Times" charset="0"/>
        <a:buChar char="•"/>
        <a:defRPr sz="2400">
          <a:solidFill>
            <a:schemeClr val="tx1"/>
          </a:solidFill>
          <a:latin typeface="Times New Roman" panose="02020603050405020304" pitchFamily="18" charset="0"/>
          <a:ea typeface="华文新魏" panose="02010800040101010101" pitchFamily="2" charset="-122"/>
          <a:cs typeface="Times New Roman" panose="02020603050405020304" pitchFamily="18" charset="0"/>
        </a:defRPr>
      </a:lvl4pPr>
      <a:lvl5pPr marL="1714500" indent="-228600" algn="l" rtl="0" eaLnBrk="1" fontAlgn="base" hangingPunct="1">
        <a:spcBef>
          <a:spcPct val="20000"/>
        </a:spcBef>
        <a:spcAft>
          <a:spcPct val="0"/>
        </a:spcAft>
        <a:buClr>
          <a:srgbClr val="CC0000"/>
        </a:buClr>
        <a:buFont typeface="Times" charset="0"/>
        <a:buChar char="•"/>
        <a:defRPr sz="2400">
          <a:solidFill>
            <a:schemeClr val="tx1"/>
          </a:solidFill>
          <a:latin typeface="Times New Roman" panose="02020603050405020304" pitchFamily="18" charset="0"/>
          <a:ea typeface="华文新魏" panose="02010800040101010101" pitchFamily="2" charset="-122"/>
          <a:cs typeface="Times New Roman" panose="02020603050405020304" pitchFamily="18" charset="0"/>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5715000" y="1"/>
            <a:ext cx="6324600" cy="2189164"/>
          </a:xfrm>
        </p:spPr>
        <p:txBody>
          <a:bodyPr/>
          <a:lstStyle/>
          <a:p>
            <a:r>
              <a:rPr lang="zh-CN" altLang="en-US" sz="4000" dirty="0">
                <a:solidFill>
                  <a:prstClr val="black"/>
                </a:solidFill>
                <a:latin typeface="Consolas" panose="020B0609020204030204" pitchFamily="49" charset="0"/>
                <a:cs typeface="Consolas" panose="020B0609020204030204" pitchFamily="49" charset="0"/>
              </a:rPr>
              <a:t>编译原理与实践</a:t>
            </a:r>
            <a:br>
              <a:rPr lang="en-US" altLang="zh-CN" sz="3600" dirty="0">
                <a:solidFill>
                  <a:prstClr val="black"/>
                </a:solidFill>
                <a:latin typeface="Consolas" panose="020B0609020204030204" pitchFamily="49" charset="0"/>
                <a:cs typeface="Consolas" panose="020B0609020204030204" pitchFamily="49" charset="0"/>
              </a:rPr>
            </a:br>
            <a:r>
              <a:rPr lang="en-US" altLang="zh-CN" sz="2800" dirty="0">
                <a:solidFill>
                  <a:prstClr val="black"/>
                </a:solidFill>
                <a:latin typeface="Consolas" panose="020B0609020204030204" pitchFamily="49" charset="0"/>
                <a:cs typeface="Consolas" panose="020B0609020204030204" pitchFamily="49" charset="0"/>
              </a:rPr>
              <a:t>Principle and</a:t>
            </a:r>
            <a:r>
              <a:rPr lang="zh-CN" altLang="en-US" sz="2800" dirty="0">
                <a:solidFill>
                  <a:prstClr val="black"/>
                </a:solidFill>
                <a:latin typeface="Consolas" panose="020B0609020204030204" pitchFamily="49" charset="0"/>
                <a:cs typeface="Consolas" panose="020B0609020204030204" pitchFamily="49" charset="0"/>
              </a:rPr>
              <a:t> </a:t>
            </a:r>
            <a:r>
              <a:rPr lang="en-US" altLang="zh-CN" sz="2800" dirty="0">
                <a:solidFill>
                  <a:prstClr val="black"/>
                </a:solidFill>
                <a:latin typeface="Consolas" panose="020B0609020204030204" pitchFamily="49" charset="0"/>
                <a:cs typeface="Consolas" panose="020B0609020204030204" pitchFamily="49" charset="0"/>
              </a:rPr>
              <a:t>Practice</a:t>
            </a:r>
            <a:r>
              <a:rPr lang="zh-CN" altLang="en-US" sz="2800" dirty="0">
                <a:solidFill>
                  <a:prstClr val="black"/>
                </a:solidFill>
                <a:latin typeface="Consolas" panose="020B0609020204030204" pitchFamily="49" charset="0"/>
                <a:cs typeface="Consolas" panose="020B0609020204030204" pitchFamily="49" charset="0"/>
              </a:rPr>
              <a:t> </a:t>
            </a:r>
            <a:r>
              <a:rPr lang="en-US" altLang="zh-CN" sz="2800" dirty="0">
                <a:solidFill>
                  <a:prstClr val="black"/>
                </a:solidFill>
                <a:latin typeface="Consolas" panose="020B0609020204030204" pitchFamily="49" charset="0"/>
                <a:cs typeface="Consolas" panose="020B0609020204030204" pitchFamily="49" charset="0"/>
              </a:rPr>
              <a:t>of Compiler</a:t>
            </a:r>
            <a:br>
              <a:rPr lang="en-US" altLang="zh-CN" sz="2800" dirty="0">
                <a:solidFill>
                  <a:prstClr val="black"/>
                </a:solidFill>
                <a:latin typeface="Consolas" panose="020B0609020204030204" pitchFamily="49" charset="0"/>
                <a:cs typeface="Consolas" panose="020B0609020204030204" pitchFamily="49" charset="0"/>
              </a:rPr>
            </a:br>
            <a:r>
              <a:rPr lang="en-US" altLang="zh-CN" sz="2800" dirty="0">
                <a:solidFill>
                  <a:srgbClr val="FF0000"/>
                </a:solidFill>
                <a:latin typeface="Consolas" panose="020B0609020204030204" pitchFamily="49" charset="0"/>
                <a:cs typeface="Consolas" panose="020B0609020204030204" pitchFamily="49" charset="0"/>
              </a:rPr>
              <a:t>2023-2024</a:t>
            </a:r>
            <a:r>
              <a:rPr lang="zh-CN" altLang="en-US" sz="2800" dirty="0">
                <a:solidFill>
                  <a:srgbClr val="FF0000"/>
                </a:solidFill>
                <a:latin typeface="Consolas" panose="020B0609020204030204" pitchFamily="49" charset="0"/>
                <a:cs typeface="Consolas" panose="020B0609020204030204" pitchFamily="49" charset="0"/>
              </a:rPr>
              <a:t>第</a:t>
            </a:r>
            <a:r>
              <a:rPr lang="en-US" altLang="zh-CN" sz="2800" dirty="0">
                <a:solidFill>
                  <a:srgbClr val="FF0000"/>
                </a:solidFill>
                <a:latin typeface="Consolas" panose="020B0609020204030204" pitchFamily="49" charset="0"/>
                <a:cs typeface="Consolas" panose="020B0609020204030204" pitchFamily="49" charset="0"/>
              </a:rPr>
              <a:t>2</a:t>
            </a:r>
            <a:r>
              <a:rPr lang="zh-CN" altLang="en-US" sz="2800" dirty="0">
                <a:solidFill>
                  <a:srgbClr val="FF0000"/>
                </a:solidFill>
                <a:latin typeface="Consolas" panose="020B0609020204030204" pitchFamily="49" charset="0"/>
                <a:cs typeface="Consolas" panose="020B0609020204030204" pitchFamily="49" charset="0"/>
              </a:rPr>
              <a:t>学期</a:t>
            </a:r>
            <a:endParaRPr lang="en-US" sz="3600" dirty="0">
              <a:solidFill>
                <a:srgbClr val="FF0000"/>
              </a:solidFill>
              <a:latin typeface="Comic Sans MS" pitchFamily="66" charset="0"/>
            </a:endParaRPr>
          </a:p>
        </p:txBody>
      </p:sp>
      <p:sp>
        <p:nvSpPr>
          <p:cNvPr id="16387" name="Rectangle 6"/>
          <p:cNvSpPr>
            <a:spLocks noGrp="1" noChangeArrowheads="1"/>
          </p:cNvSpPr>
          <p:nvPr>
            <p:ph type="subTitle" idx="1"/>
          </p:nvPr>
        </p:nvSpPr>
        <p:spPr>
          <a:xfrm>
            <a:off x="6923314" y="2514600"/>
            <a:ext cx="5105400" cy="1524000"/>
          </a:xfrm>
        </p:spPr>
        <p:txBody>
          <a:bodyPr/>
          <a:lstStyle/>
          <a:p>
            <a:r>
              <a:rPr lang="zh-CN" altLang="en-US" sz="2800" dirty="0">
                <a:solidFill>
                  <a:srgbClr val="FF0000"/>
                </a:solidFill>
                <a:latin typeface="华文新魏" pitchFamily="2" charset="-122"/>
              </a:rPr>
              <a:t>第</a:t>
            </a:r>
            <a:r>
              <a:rPr lang="en-US" altLang="zh-CN" sz="2800" dirty="0">
                <a:solidFill>
                  <a:srgbClr val="FF0000"/>
                </a:solidFill>
                <a:latin typeface="华文新魏" pitchFamily="2" charset="-122"/>
              </a:rPr>
              <a:t>4</a:t>
            </a:r>
            <a:r>
              <a:rPr lang="zh-CN" altLang="en-US" sz="2800" dirty="0">
                <a:solidFill>
                  <a:srgbClr val="FF0000"/>
                </a:solidFill>
                <a:latin typeface="华文新魏" pitchFamily="2" charset="-122"/>
              </a:rPr>
              <a:t>章 语法分析</a:t>
            </a:r>
            <a:endParaRPr lang="en-US" altLang="zh-CN" sz="2800" dirty="0">
              <a:solidFill>
                <a:srgbClr val="FF0000"/>
              </a:solidFill>
              <a:latin typeface="华文新魏" pitchFamily="2" charset="-122"/>
            </a:endParaRPr>
          </a:p>
          <a:p>
            <a:r>
              <a:rPr lang="zh-CN" altLang="en-US" dirty="0">
                <a:latin typeface="华文新魏" pitchFamily="2" charset="-122"/>
              </a:rPr>
              <a:t>黄孝喜</a:t>
            </a:r>
            <a:endParaRPr lang="en-US" dirty="0">
              <a:latin typeface="华文新魏" pitchFamily="2" charset="-122"/>
            </a:endParaRPr>
          </a:p>
        </p:txBody>
      </p:sp>
    </p:spTree>
    <p:extLst>
      <p:ext uri="{BB962C8B-B14F-4D97-AF65-F5344CB8AC3E}">
        <p14:creationId xmlns:p14="http://schemas.microsoft.com/office/powerpoint/2010/main" val="330817201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035AFD9-7508-244A-ACCB-A0EDB60059A6}"/>
                  </a:ext>
                </a:extLst>
              </p:cNvPr>
              <p:cNvSpPr>
                <a:spLocks noGrp="1"/>
              </p:cNvSpPr>
              <p:nvPr>
                <p:ph idx="1"/>
              </p:nvPr>
            </p:nvSpPr>
            <p:spPr/>
            <p:txBody>
              <a:bodyPr/>
              <a:lstStyle/>
              <a:p>
                <a:r>
                  <a:rPr kumimoji="1" lang="zh-CN" altLang="en-US" dirty="0"/>
                  <a:t>句型</a:t>
                </a:r>
                <a:r>
                  <a:rPr kumimoji="1" lang="en-US" altLang="zh-CN" dirty="0"/>
                  <a:t>(Sentential</a:t>
                </a:r>
                <a:r>
                  <a:rPr kumimoji="1" lang="zh-CN" altLang="en-US" dirty="0"/>
                  <a:t> </a:t>
                </a:r>
                <a:r>
                  <a:rPr kumimoji="1" lang="en-US" altLang="zh-CN" dirty="0"/>
                  <a:t>form)</a:t>
                </a:r>
              </a:p>
              <a:p>
                <a:pPr lvl="1"/>
                <a:r>
                  <a:rPr kumimoji="1" lang="zh-CN" altLang="en-US" dirty="0"/>
                  <a:t>如果</a:t>
                </a:r>
                <a:r>
                  <a:rPr kumimoji="1" lang="en-US" altLang="zh-CN" dirty="0"/>
                  <a:t>S</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m:t>
                        </m:r>
                      </m:e>
                      <m:sup>
                        <m:r>
                          <a:rPr kumimoji="1" lang="zh-CN" altLang="en-US" i="1">
                            <a:latin typeface="Cambria Math" panose="02040503050406030204" pitchFamily="18" charset="0"/>
                          </a:rPr>
                          <m:t>∗</m:t>
                        </m:r>
                      </m:sup>
                    </m:sSup>
                    <m:r>
                      <a:rPr kumimoji="1" lang="zh-CN" altLang="en-US" i="1" smtClean="0">
                        <a:latin typeface="Cambria Math" panose="02040503050406030204" pitchFamily="18" charset="0"/>
                      </a:rPr>
                      <m:t>𝛼</m:t>
                    </m:r>
                  </m:oMath>
                </a14:m>
                <a:r>
                  <a:rPr kumimoji="1" lang="zh-CN" altLang="en-US" dirty="0"/>
                  <a:t>，称</a:t>
                </a:r>
                <a:r>
                  <a:rPr kumimoji="1" lang="en-US" altLang="zh-CN" dirty="0"/>
                  <a:t>α</a:t>
                </a:r>
                <a:r>
                  <a:rPr kumimoji="1" lang="zh-CN" altLang="en-US" dirty="0"/>
                  <a:t>为该文法的句型</a:t>
                </a:r>
                <a:endParaRPr kumimoji="1" lang="en-US" altLang="zh-CN" dirty="0"/>
              </a:p>
              <a:p>
                <a:pPr lvl="1"/>
                <a:r>
                  <a:rPr kumimoji="1" lang="zh-CN" altLang="en-US" dirty="0"/>
                  <a:t>句型由文法符号构成，可能既包含非终结符号，又包含终结符号，也可能是空串</a:t>
                </a:r>
                <a:endParaRPr kumimoji="1" lang="en-US" altLang="zh-CN" dirty="0"/>
              </a:p>
              <a:p>
                <a:r>
                  <a:rPr kumimoji="1" lang="zh-CN" altLang="en-US" dirty="0"/>
                  <a:t>句子</a:t>
                </a:r>
                <a:r>
                  <a:rPr kumimoji="1" lang="en-US" altLang="zh-CN" dirty="0"/>
                  <a:t>(Sentence)</a:t>
                </a:r>
              </a:p>
              <a:p>
                <a:pPr lvl="1"/>
                <a:r>
                  <a:rPr kumimoji="1" lang="zh-CN" altLang="en-US" dirty="0"/>
                  <a:t>文法的句子就是</a:t>
                </a:r>
                <a:r>
                  <a:rPr kumimoji="1" lang="zh-CN" altLang="en-US" dirty="0">
                    <a:solidFill>
                      <a:srgbClr val="FF0000"/>
                    </a:solidFill>
                  </a:rPr>
                  <a:t>不包含非终结符号</a:t>
                </a:r>
                <a:r>
                  <a:rPr kumimoji="1" lang="zh-CN" altLang="en-US" dirty="0"/>
                  <a:t>的</a:t>
                </a:r>
                <a:r>
                  <a:rPr kumimoji="1" lang="zh-CN" altLang="en-US" dirty="0">
                    <a:solidFill>
                      <a:srgbClr val="7030A0"/>
                    </a:solidFill>
                  </a:rPr>
                  <a:t>句型</a:t>
                </a:r>
                <a:endParaRPr kumimoji="1" lang="en-US" altLang="zh-CN" dirty="0">
                  <a:solidFill>
                    <a:srgbClr val="7030A0"/>
                  </a:solidFill>
                </a:endParaRPr>
              </a:p>
              <a:p>
                <a:r>
                  <a:rPr kumimoji="1" lang="zh-CN" altLang="en-US" dirty="0"/>
                  <a:t>语言</a:t>
                </a:r>
                <a:r>
                  <a:rPr kumimoji="1" lang="en-US" altLang="zh-CN" dirty="0"/>
                  <a:t>(language)</a:t>
                </a:r>
              </a:p>
              <a:p>
                <a:pPr lvl="1"/>
                <a:r>
                  <a:rPr kumimoji="1" lang="zh-CN" altLang="en-US" dirty="0"/>
                  <a:t>文法</a:t>
                </a:r>
                <a:r>
                  <a:rPr kumimoji="1" lang="en-US" altLang="zh-CN" dirty="0"/>
                  <a:t>G</a:t>
                </a:r>
                <a:r>
                  <a:rPr kumimoji="1" lang="zh-CN" altLang="en-US" dirty="0"/>
                  <a:t>的语言就是</a:t>
                </a:r>
                <a:r>
                  <a:rPr kumimoji="1" lang="en-US" altLang="zh-CN" dirty="0"/>
                  <a:t>G</a:t>
                </a:r>
                <a:r>
                  <a:rPr kumimoji="1" lang="zh-CN" altLang="en-US" dirty="0"/>
                  <a:t>的句子的集合，记为</a:t>
                </a:r>
                <a:r>
                  <a:rPr kumimoji="1" lang="en-US" altLang="zh-CN" dirty="0"/>
                  <a:t>L(G)</a:t>
                </a:r>
              </a:p>
              <a:p>
                <a:pPr lvl="1"/>
                <a:r>
                  <a:rPr kumimoji="1" lang="en-US" altLang="zh-CN" dirty="0"/>
                  <a:t>w</a:t>
                </a:r>
                <a:r>
                  <a:rPr kumimoji="1" lang="zh-CN" altLang="en-US" dirty="0"/>
                  <a:t>在</a:t>
                </a:r>
                <a:r>
                  <a:rPr kumimoji="1" lang="en-US" altLang="zh-CN" dirty="0"/>
                  <a:t>L(G)</a:t>
                </a:r>
                <a:r>
                  <a:rPr kumimoji="1" lang="zh-CN" altLang="en-US" dirty="0"/>
                  <a:t>中，当且仅当</a:t>
                </a:r>
                <a:r>
                  <a:rPr kumimoji="1" lang="en-US" altLang="zh-CN" dirty="0"/>
                  <a:t>w</a:t>
                </a:r>
                <a:r>
                  <a:rPr kumimoji="1" lang="zh-CN" altLang="en-US" dirty="0"/>
                  <a:t>是</a:t>
                </a:r>
                <a:r>
                  <a:rPr kumimoji="1" lang="en-US" altLang="zh-CN" dirty="0"/>
                  <a:t>G</a:t>
                </a:r>
                <a:r>
                  <a:rPr kumimoji="1" lang="zh-CN" altLang="en-US" dirty="0"/>
                  <a:t>的句子，即</a:t>
                </a:r>
                <a:r>
                  <a:rPr kumimoji="1" lang="en-US" altLang="zh-CN" dirty="0"/>
                  <a:t>S</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m:t>
                        </m:r>
                      </m:e>
                      <m:sup>
                        <m:r>
                          <a:rPr kumimoji="1" lang="zh-CN" altLang="en-US" i="1">
                            <a:latin typeface="Cambria Math" panose="02040503050406030204" pitchFamily="18" charset="0"/>
                          </a:rPr>
                          <m:t>∗</m:t>
                        </m:r>
                      </m:sup>
                    </m:sSup>
                    <m:r>
                      <a:rPr kumimoji="1" lang="en-US" altLang="zh-CN" b="0" i="1" smtClean="0">
                        <a:latin typeface="Cambria Math" panose="02040503050406030204" pitchFamily="18" charset="0"/>
                      </a:rPr>
                      <m:t>𝑤</m:t>
                    </m:r>
                  </m:oMath>
                </a14:m>
                <a:endParaRPr kumimoji="1" lang="zh-CN" altLang="en-US" dirty="0"/>
              </a:p>
            </p:txBody>
          </p:sp>
        </mc:Choice>
        <mc:Fallback xmlns="">
          <p:sp>
            <p:nvSpPr>
              <p:cNvPr id="2" name="内容占位符 1">
                <a:extLst>
                  <a:ext uri="{FF2B5EF4-FFF2-40B4-BE49-F238E27FC236}">
                    <a16:creationId xmlns:a16="http://schemas.microsoft.com/office/drawing/2014/main" id="{F035AFD9-7508-244A-ACCB-A0EDB60059A6}"/>
                  </a:ext>
                </a:extLst>
              </p:cNvPr>
              <p:cNvSpPr>
                <a:spLocks noGrp="1" noRot="1" noChangeAspect="1" noMove="1" noResize="1" noEditPoints="1" noAdjustHandles="1" noChangeArrowheads="1" noChangeShapeType="1" noTextEdit="1"/>
              </p:cNvSpPr>
              <p:nvPr>
                <p:ph idx="1"/>
              </p:nvPr>
            </p:nvSpPr>
            <p:spPr>
              <a:blipFill>
                <a:blip r:embed="rId2"/>
                <a:stretch>
                  <a:fillRect l="-1004" t="-1786"/>
                </a:stretch>
              </a:blipFill>
            </p:spPr>
            <p:txBody>
              <a:bodyPr/>
              <a:lstStyle/>
              <a:p>
                <a:r>
                  <a:rPr lang="zh-CN" altLang="en-US">
                    <a:noFill/>
                  </a:rPr>
                  <a:t> </a:t>
                </a:r>
              </a:p>
            </p:txBody>
          </p:sp>
        </mc:Fallback>
      </mc:AlternateContent>
      <p:sp>
        <p:nvSpPr>
          <p:cNvPr id="3" name="页脚占位符 2">
            <a:extLst>
              <a:ext uri="{FF2B5EF4-FFF2-40B4-BE49-F238E27FC236}">
                <a16:creationId xmlns:a16="http://schemas.microsoft.com/office/drawing/2014/main" id="{F6140B93-38F9-8D49-88B0-E9AAA5CBF1E6}"/>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4CF47D9D-C71A-8D44-8B07-5EBB98BF5AEE}"/>
              </a:ext>
            </a:extLst>
          </p:cNvPr>
          <p:cNvSpPr>
            <a:spLocks noGrp="1"/>
          </p:cNvSpPr>
          <p:nvPr>
            <p:ph type="sldNum" sz="quarter" idx="12"/>
          </p:nvPr>
        </p:nvSpPr>
        <p:spPr/>
        <p:txBody>
          <a:bodyPr/>
          <a:lstStyle/>
          <a:p>
            <a:fld id="{91F816EA-24CC-2048-859A-C5EA9F275392}" type="slidenum">
              <a:rPr lang="en-US" smtClean="0"/>
              <a:pPr/>
              <a:t>10</a:t>
            </a:fld>
            <a:endParaRPr lang="en-US" dirty="0"/>
          </a:p>
        </p:txBody>
      </p:sp>
      <p:sp>
        <p:nvSpPr>
          <p:cNvPr id="5" name="标题 4">
            <a:extLst>
              <a:ext uri="{FF2B5EF4-FFF2-40B4-BE49-F238E27FC236}">
                <a16:creationId xmlns:a16="http://schemas.microsoft.com/office/drawing/2014/main" id="{70115770-EBBD-EA43-AA94-C8E04986B0BE}"/>
              </a:ext>
            </a:extLst>
          </p:cNvPr>
          <p:cNvSpPr>
            <a:spLocks noGrp="1"/>
          </p:cNvSpPr>
          <p:nvPr>
            <p:ph type="title"/>
          </p:nvPr>
        </p:nvSpPr>
        <p:spPr/>
        <p:txBody>
          <a:bodyPr/>
          <a:lstStyle/>
          <a:p>
            <a:r>
              <a:rPr kumimoji="1" lang="zh-CN" altLang="en-US" dirty="0"/>
              <a:t>句型、句子和语言</a:t>
            </a:r>
          </a:p>
        </p:txBody>
      </p:sp>
    </p:spTree>
    <p:extLst>
      <p:ext uri="{BB962C8B-B14F-4D97-AF65-F5344CB8AC3E}">
        <p14:creationId xmlns:p14="http://schemas.microsoft.com/office/powerpoint/2010/main" val="39807510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A28DD9B-96AB-CF48-9050-19282FBC629A}"/>
              </a:ext>
            </a:extLst>
          </p:cNvPr>
          <p:cNvSpPr>
            <a:spLocks noGrp="1"/>
          </p:cNvSpPr>
          <p:nvPr>
            <p:ph idx="1"/>
          </p:nvPr>
        </p:nvSpPr>
        <p:spPr>
          <a:xfrm>
            <a:off x="381000" y="838200"/>
            <a:ext cx="11379200" cy="5486400"/>
          </a:xfrm>
        </p:spPr>
        <p:txBody>
          <a:bodyPr>
            <a:normAutofit lnSpcReduction="10000"/>
          </a:bodyPr>
          <a:lstStyle/>
          <a:p>
            <a:r>
              <a:rPr kumimoji="1" lang="zh-CN" altLang="en-US" dirty="0"/>
              <a:t>增广文法</a:t>
            </a:r>
            <a:endParaRPr kumimoji="1" lang="en-US" altLang="zh-CN" dirty="0"/>
          </a:p>
          <a:p>
            <a:pPr lvl="1"/>
            <a:r>
              <a:rPr kumimoji="1" lang="en" altLang="zh-CN" dirty="0"/>
              <a:t>S' → S</a:t>
            </a:r>
            <a:r>
              <a:rPr kumimoji="1" lang="zh-CN" altLang="en-US" dirty="0"/>
              <a:t>       </a:t>
            </a:r>
            <a:r>
              <a:rPr kumimoji="1" lang="en" altLang="zh-CN" dirty="0"/>
              <a:t>S → CC</a:t>
            </a:r>
            <a:r>
              <a:rPr kumimoji="1" lang="zh-CN" altLang="en-US" dirty="0"/>
              <a:t>     </a:t>
            </a:r>
            <a:r>
              <a:rPr kumimoji="1" lang="en" altLang="zh-CN" dirty="0"/>
              <a:t>C → </a:t>
            </a:r>
            <a:r>
              <a:rPr kumimoji="1" lang="en" altLang="zh-CN" dirty="0" err="1"/>
              <a:t>cC|d</a:t>
            </a:r>
            <a:endParaRPr kumimoji="1" lang="en" altLang="zh-CN" dirty="0"/>
          </a:p>
          <a:p>
            <a:r>
              <a:rPr kumimoji="1" lang="zh-CN" altLang="en-US" dirty="0"/>
              <a:t>构造</a:t>
            </a:r>
            <a:r>
              <a:rPr kumimoji="1" lang="en" altLang="zh-CN" dirty="0"/>
              <a:t>I</a:t>
            </a:r>
            <a:r>
              <a:rPr kumimoji="1" lang="en" altLang="zh-CN" baseline="-25000" dirty="0"/>
              <a:t>0</a:t>
            </a:r>
            <a:r>
              <a:rPr kumimoji="1" lang="zh-CN" altLang="en-US" dirty="0"/>
              <a:t>项集和</a:t>
            </a:r>
            <a:r>
              <a:rPr kumimoji="1" lang="en" altLang="zh-CN" dirty="0"/>
              <a:t>GOTO</a:t>
            </a:r>
            <a:r>
              <a:rPr kumimoji="1" lang="zh-CN" altLang="en-US" dirty="0"/>
              <a:t>函数</a:t>
            </a:r>
            <a:endParaRPr kumimoji="1" lang="en-US" altLang="zh-CN" dirty="0"/>
          </a:p>
          <a:p>
            <a:pPr lvl="1"/>
            <a:r>
              <a:rPr kumimoji="1" lang="en" altLang="zh-CN" dirty="0"/>
              <a:t>I</a:t>
            </a:r>
            <a:r>
              <a:rPr kumimoji="1" lang="en" altLang="zh-CN" baseline="-25000" dirty="0"/>
              <a:t>0</a:t>
            </a:r>
            <a:r>
              <a:rPr kumimoji="1" lang="en" altLang="zh-CN" dirty="0"/>
              <a:t>= CLOSURE</a:t>
            </a:r>
            <a:r>
              <a:rPr kumimoji="1" lang="en-US" altLang="zh-CN" dirty="0"/>
              <a:t>(</a:t>
            </a:r>
            <a:r>
              <a:rPr kumimoji="1" lang="en" altLang="zh-CN" dirty="0"/>
              <a:t>{ [S' → ·S, </a:t>
            </a:r>
            <a:r>
              <a:rPr kumimoji="1" lang="en" altLang="zh-CN" dirty="0">
                <a:solidFill>
                  <a:srgbClr val="FF0000"/>
                </a:solidFill>
              </a:rPr>
              <a:t>$</a:t>
            </a:r>
            <a:r>
              <a:rPr kumimoji="1" lang="en" altLang="zh-CN" dirty="0"/>
              <a:t>] }</a:t>
            </a:r>
            <a:r>
              <a:rPr kumimoji="1" lang="en-US" altLang="zh-CN" dirty="0"/>
              <a:t>)</a:t>
            </a:r>
            <a:r>
              <a:rPr kumimoji="1" lang="en" altLang="zh-CN" dirty="0"/>
              <a:t> =</a:t>
            </a:r>
            <a:endParaRPr kumimoji="1" lang="en-US" altLang="zh-CN" dirty="0"/>
          </a:p>
          <a:p>
            <a:pPr lvl="2"/>
            <a:r>
              <a:rPr kumimoji="1" lang="en" altLang="zh-CN" dirty="0"/>
              <a:t>{ [S' → </a:t>
            </a:r>
            <a:r>
              <a:rPr kumimoji="1" lang="en-US" altLang="zh-CN" dirty="0"/>
              <a:t>·</a:t>
            </a:r>
            <a:r>
              <a:rPr kumimoji="1" lang="en" altLang="zh-CN" dirty="0"/>
              <a:t>S, $], [S→</a:t>
            </a:r>
            <a:r>
              <a:rPr kumimoji="1" lang="en-US" altLang="zh-CN" dirty="0"/>
              <a:t>· </a:t>
            </a:r>
            <a:r>
              <a:rPr kumimoji="1" lang="en" altLang="zh-CN" dirty="0"/>
              <a:t>CC, </a:t>
            </a:r>
            <a:r>
              <a:rPr kumimoji="1" lang="en" altLang="zh-CN" dirty="0">
                <a:solidFill>
                  <a:srgbClr val="FF0000"/>
                </a:solidFill>
              </a:rPr>
              <a:t>$</a:t>
            </a:r>
            <a:r>
              <a:rPr kumimoji="1" lang="en" altLang="zh-CN" dirty="0"/>
              <a:t>], [C → </a:t>
            </a:r>
            <a:r>
              <a:rPr kumimoji="1" lang="en-US" altLang="zh-CN" dirty="0"/>
              <a:t>·</a:t>
            </a:r>
            <a:r>
              <a:rPr kumimoji="1" lang="en" altLang="zh-CN" dirty="0" err="1"/>
              <a:t>cC</a:t>
            </a:r>
            <a:r>
              <a:rPr kumimoji="1" lang="en" altLang="zh-CN" dirty="0"/>
              <a:t>, </a:t>
            </a:r>
            <a:r>
              <a:rPr kumimoji="1" lang="en" altLang="zh-CN" dirty="0">
                <a:solidFill>
                  <a:srgbClr val="FF0000"/>
                </a:solidFill>
              </a:rPr>
              <a:t>c/d</a:t>
            </a:r>
            <a:r>
              <a:rPr kumimoji="1" lang="en" altLang="zh-CN" dirty="0"/>
              <a:t>], [C → </a:t>
            </a:r>
            <a:r>
              <a:rPr kumimoji="1" lang="en-US" altLang="zh-CN" dirty="0"/>
              <a:t>·</a:t>
            </a:r>
            <a:r>
              <a:rPr kumimoji="1" lang="en" altLang="zh-CN" dirty="0"/>
              <a:t>d, </a:t>
            </a:r>
            <a:r>
              <a:rPr kumimoji="1" lang="en" altLang="zh-CN" dirty="0">
                <a:solidFill>
                  <a:srgbClr val="FF0000"/>
                </a:solidFill>
              </a:rPr>
              <a:t>c/d</a:t>
            </a:r>
            <a:r>
              <a:rPr kumimoji="1" lang="en" altLang="zh-CN" dirty="0"/>
              <a:t>] }</a:t>
            </a:r>
          </a:p>
          <a:p>
            <a:pPr lvl="1"/>
            <a:r>
              <a:rPr kumimoji="1" lang="en" altLang="zh-CN" dirty="0"/>
              <a:t>GOTO</a:t>
            </a:r>
            <a:r>
              <a:rPr kumimoji="1" lang="en-US" altLang="zh-CN" dirty="0"/>
              <a:t>(I</a:t>
            </a:r>
            <a:r>
              <a:rPr kumimoji="1" lang="en-US" altLang="zh-CN" baseline="-25000" dirty="0"/>
              <a:t>0</a:t>
            </a:r>
            <a:r>
              <a:rPr kumimoji="1" lang="en-US" altLang="zh-CN" dirty="0"/>
              <a:t>,</a:t>
            </a:r>
            <a:r>
              <a:rPr kumimoji="1" lang="zh-CN" altLang="en-US" dirty="0"/>
              <a:t> </a:t>
            </a:r>
            <a:r>
              <a:rPr kumimoji="1" lang="en-US" altLang="zh-CN" dirty="0"/>
              <a:t>S)</a:t>
            </a:r>
            <a:r>
              <a:rPr kumimoji="1" lang="zh-CN" altLang="en-US" dirty="0"/>
              <a:t> </a:t>
            </a:r>
            <a:r>
              <a:rPr kumimoji="1" lang="en-US" altLang="zh-CN" dirty="0"/>
              <a:t>=</a:t>
            </a:r>
            <a:r>
              <a:rPr kumimoji="1" lang="zh-CN" altLang="en-US" dirty="0"/>
              <a:t> </a:t>
            </a:r>
            <a:r>
              <a:rPr kumimoji="1" lang="en-US" altLang="zh-CN" dirty="0"/>
              <a:t>{</a:t>
            </a:r>
            <a:r>
              <a:rPr kumimoji="1" lang="en" altLang="zh-CN" dirty="0"/>
              <a:t>[S' →S·, $] </a:t>
            </a:r>
            <a:r>
              <a:rPr kumimoji="1" lang="en-US" altLang="zh-CN" dirty="0"/>
              <a:t>}</a:t>
            </a:r>
          </a:p>
          <a:p>
            <a:pPr lvl="1"/>
            <a:r>
              <a:rPr kumimoji="1" lang="en-US" altLang="zh-CN" dirty="0"/>
              <a:t>GOTO(I</a:t>
            </a:r>
            <a:r>
              <a:rPr kumimoji="1" lang="en-US" altLang="zh-CN" baseline="-25000" dirty="0"/>
              <a:t>0</a:t>
            </a:r>
            <a:r>
              <a:rPr kumimoji="1" lang="en-US" altLang="zh-CN" dirty="0"/>
              <a:t>,</a:t>
            </a:r>
            <a:r>
              <a:rPr kumimoji="1" lang="zh-CN" altLang="en-US" dirty="0"/>
              <a:t> </a:t>
            </a:r>
            <a:r>
              <a:rPr kumimoji="1" lang="en-US" altLang="zh-CN" dirty="0"/>
              <a:t>C)=CLOSURE({</a:t>
            </a:r>
            <a:r>
              <a:rPr kumimoji="1" lang="en" altLang="zh-CN" dirty="0"/>
              <a:t>[S→C</a:t>
            </a:r>
            <a:r>
              <a:rPr kumimoji="1" lang="en-US" altLang="zh-CN" dirty="0"/>
              <a:t>· </a:t>
            </a:r>
            <a:r>
              <a:rPr kumimoji="1" lang="en" altLang="zh-CN" dirty="0"/>
              <a:t>C, </a:t>
            </a:r>
            <a:r>
              <a:rPr kumimoji="1" lang="en" altLang="zh-CN" dirty="0">
                <a:solidFill>
                  <a:srgbClr val="FF0000"/>
                </a:solidFill>
              </a:rPr>
              <a:t>$</a:t>
            </a:r>
            <a:r>
              <a:rPr kumimoji="1" lang="en" altLang="zh-CN" dirty="0"/>
              <a:t>]</a:t>
            </a:r>
            <a:r>
              <a:rPr kumimoji="1" lang="en-US" altLang="zh-CN" dirty="0"/>
              <a:t>})=</a:t>
            </a:r>
          </a:p>
          <a:p>
            <a:pPr lvl="2"/>
            <a:r>
              <a:rPr kumimoji="1" lang="en-US" altLang="zh-CN" dirty="0"/>
              <a:t>{ [S → C·C, $], [C → ·</a:t>
            </a:r>
            <a:r>
              <a:rPr kumimoji="1" lang="en-US" altLang="zh-CN" dirty="0" err="1"/>
              <a:t>cC</a:t>
            </a:r>
            <a:r>
              <a:rPr kumimoji="1" lang="en-US" altLang="zh-CN" dirty="0"/>
              <a:t>, $], [C →·d, $] }</a:t>
            </a:r>
          </a:p>
          <a:p>
            <a:pPr lvl="1"/>
            <a:r>
              <a:rPr kumimoji="1" lang="en" altLang="zh-CN" dirty="0"/>
              <a:t>GOTO</a:t>
            </a:r>
            <a:r>
              <a:rPr kumimoji="1" lang="en-US" altLang="zh-CN" dirty="0"/>
              <a:t>(I</a:t>
            </a:r>
            <a:r>
              <a:rPr kumimoji="1" lang="en-US" altLang="zh-CN" baseline="-25000" dirty="0"/>
              <a:t>0</a:t>
            </a:r>
            <a:r>
              <a:rPr kumimoji="1" lang="en-US" altLang="zh-CN" dirty="0"/>
              <a:t>,c)=CLOSURE({</a:t>
            </a:r>
            <a:r>
              <a:rPr kumimoji="1" lang="en" altLang="zh-CN" dirty="0"/>
              <a:t>[C → c</a:t>
            </a:r>
            <a:r>
              <a:rPr kumimoji="1" lang="en-US" altLang="zh-CN" dirty="0"/>
              <a:t>·</a:t>
            </a:r>
            <a:r>
              <a:rPr kumimoji="1" lang="en" altLang="zh-CN" dirty="0"/>
              <a:t>C, </a:t>
            </a:r>
            <a:r>
              <a:rPr kumimoji="1" lang="en" altLang="zh-CN" dirty="0">
                <a:solidFill>
                  <a:srgbClr val="FF0000"/>
                </a:solidFill>
              </a:rPr>
              <a:t>c/d</a:t>
            </a:r>
            <a:r>
              <a:rPr kumimoji="1" lang="en" altLang="zh-CN" dirty="0"/>
              <a:t>]</a:t>
            </a:r>
            <a:r>
              <a:rPr kumimoji="1" lang="en-US" altLang="zh-CN" dirty="0"/>
              <a:t>})=</a:t>
            </a:r>
          </a:p>
          <a:p>
            <a:pPr lvl="2"/>
            <a:r>
              <a:rPr kumimoji="1" lang="en" altLang="zh-CN" dirty="0"/>
              <a:t>{ [C → c</a:t>
            </a:r>
            <a:r>
              <a:rPr kumimoji="1" lang="en-US" altLang="zh-CN" dirty="0"/>
              <a:t>·</a:t>
            </a:r>
            <a:r>
              <a:rPr kumimoji="1" lang="en" altLang="zh-CN" dirty="0"/>
              <a:t>C, c/d], [C → ·</a:t>
            </a:r>
            <a:r>
              <a:rPr kumimoji="1" lang="en" altLang="zh-CN" dirty="0" err="1"/>
              <a:t>cC</a:t>
            </a:r>
            <a:r>
              <a:rPr kumimoji="1" lang="en" altLang="zh-CN" dirty="0"/>
              <a:t>, </a:t>
            </a:r>
            <a:r>
              <a:rPr kumimoji="1" lang="en" altLang="zh-CN" dirty="0">
                <a:solidFill>
                  <a:srgbClr val="FF0000"/>
                </a:solidFill>
              </a:rPr>
              <a:t>c/d</a:t>
            </a:r>
            <a:r>
              <a:rPr kumimoji="1" lang="en" altLang="zh-CN" dirty="0"/>
              <a:t>], [C →·d,</a:t>
            </a:r>
            <a:r>
              <a:rPr kumimoji="1" lang="en" altLang="zh-CN" dirty="0">
                <a:solidFill>
                  <a:srgbClr val="FF0000"/>
                </a:solidFill>
              </a:rPr>
              <a:t> c/d</a:t>
            </a:r>
            <a:r>
              <a:rPr kumimoji="1" lang="en" altLang="zh-CN" dirty="0"/>
              <a:t>] }</a:t>
            </a:r>
          </a:p>
          <a:p>
            <a:pPr lvl="1"/>
            <a:r>
              <a:rPr kumimoji="1" lang="en" altLang="zh-CN" dirty="0"/>
              <a:t>GOTO</a:t>
            </a:r>
            <a:r>
              <a:rPr kumimoji="1" lang="en-US" altLang="zh-CN" dirty="0"/>
              <a:t>(I</a:t>
            </a:r>
            <a:r>
              <a:rPr kumimoji="1" lang="en-US" altLang="zh-CN" baseline="-25000" dirty="0"/>
              <a:t>0</a:t>
            </a:r>
            <a:r>
              <a:rPr kumimoji="1" lang="en-US" altLang="zh-CN" dirty="0"/>
              <a:t>,</a:t>
            </a:r>
            <a:r>
              <a:rPr kumimoji="1" lang="zh-CN" altLang="en-US" dirty="0"/>
              <a:t> </a:t>
            </a:r>
            <a:r>
              <a:rPr kumimoji="1" lang="en-US" altLang="zh-CN" dirty="0"/>
              <a:t>d)={[</a:t>
            </a:r>
            <a:r>
              <a:rPr kumimoji="1" lang="en" altLang="zh-CN" dirty="0"/>
              <a:t>C → d</a:t>
            </a:r>
            <a:r>
              <a:rPr kumimoji="1" lang="en-US" altLang="zh-CN" dirty="0"/>
              <a:t>·</a:t>
            </a:r>
            <a:r>
              <a:rPr kumimoji="1" lang="en" altLang="zh-CN" dirty="0"/>
              <a:t>, </a:t>
            </a:r>
            <a:r>
              <a:rPr kumimoji="1" lang="en" altLang="zh-CN" dirty="0">
                <a:solidFill>
                  <a:srgbClr val="FF0000"/>
                </a:solidFill>
              </a:rPr>
              <a:t>c/d</a:t>
            </a:r>
            <a:r>
              <a:rPr kumimoji="1" lang="en-US" altLang="zh-CN" dirty="0"/>
              <a:t>]}</a:t>
            </a:r>
            <a:endParaRPr kumimoji="1" lang="en" altLang="zh-CN" dirty="0"/>
          </a:p>
        </p:txBody>
      </p:sp>
      <p:sp>
        <p:nvSpPr>
          <p:cNvPr id="3" name="页脚占位符 2">
            <a:extLst>
              <a:ext uri="{FF2B5EF4-FFF2-40B4-BE49-F238E27FC236}">
                <a16:creationId xmlns:a16="http://schemas.microsoft.com/office/drawing/2014/main" id="{7F94E68B-82AB-144D-AA25-345A3055E28C}"/>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426F8A36-429A-114B-BE24-7B3A126576AD}"/>
              </a:ext>
            </a:extLst>
          </p:cNvPr>
          <p:cNvSpPr>
            <a:spLocks noGrp="1"/>
          </p:cNvSpPr>
          <p:nvPr>
            <p:ph type="sldNum" sz="quarter" idx="12"/>
          </p:nvPr>
        </p:nvSpPr>
        <p:spPr/>
        <p:txBody>
          <a:bodyPr/>
          <a:lstStyle/>
          <a:p>
            <a:fld id="{91F816EA-24CC-2048-859A-C5EA9F275392}" type="slidenum">
              <a:rPr lang="en-US" smtClean="0"/>
              <a:pPr/>
              <a:t>100</a:t>
            </a:fld>
            <a:endParaRPr lang="en-US" dirty="0"/>
          </a:p>
        </p:txBody>
      </p:sp>
      <p:sp>
        <p:nvSpPr>
          <p:cNvPr id="5" name="标题 4">
            <a:extLst>
              <a:ext uri="{FF2B5EF4-FFF2-40B4-BE49-F238E27FC236}">
                <a16:creationId xmlns:a16="http://schemas.microsoft.com/office/drawing/2014/main" id="{431A37FC-2D5C-5345-A325-5E4EE456C4C0}"/>
              </a:ext>
            </a:extLst>
          </p:cNvPr>
          <p:cNvSpPr>
            <a:spLocks noGrp="1"/>
          </p:cNvSpPr>
          <p:nvPr>
            <p:ph type="title"/>
          </p:nvPr>
        </p:nvSpPr>
        <p:spPr/>
        <p:txBody>
          <a:bodyPr/>
          <a:lstStyle/>
          <a:p>
            <a:r>
              <a:rPr kumimoji="1" lang="en" altLang="zh-CN" dirty="0"/>
              <a:t>LR(1)</a:t>
            </a:r>
            <a:r>
              <a:rPr kumimoji="1" lang="zh-CN" altLang="en-US" dirty="0"/>
              <a:t>项集族的例子</a:t>
            </a:r>
          </a:p>
        </p:txBody>
      </p:sp>
    </p:spTree>
    <p:extLst>
      <p:ext uri="{BB962C8B-B14F-4D97-AF65-F5344CB8AC3E}">
        <p14:creationId xmlns:p14="http://schemas.microsoft.com/office/powerpoint/2010/main" val="31996945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910986F-A048-F04A-A95E-DCB7B193583D}"/>
              </a:ext>
            </a:extLst>
          </p:cNvPr>
          <p:cNvSpPr>
            <a:spLocks noGrp="1"/>
          </p:cNvSpPr>
          <p:nvPr>
            <p:ph idx="1"/>
          </p:nvPr>
        </p:nvSpPr>
        <p:spPr>
          <a:xfrm>
            <a:off x="406400" y="990600"/>
            <a:ext cx="4851400" cy="4978400"/>
          </a:xfrm>
        </p:spPr>
        <p:txBody>
          <a:bodyPr/>
          <a:lstStyle/>
          <a:p>
            <a:r>
              <a:rPr kumimoji="1" lang="zh-CN" altLang="en-US" dirty="0"/>
              <a:t>不计向前看符号</a:t>
            </a:r>
            <a:endParaRPr kumimoji="1" lang="en-US" altLang="zh-CN" dirty="0"/>
          </a:p>
          <a:p>
            <a:pPr lvl="1"/>
            <a:r>
              <a:rPr kumimoji="1" lang="en-US" altLang="zh-CN" dirty="0"/>
              <a:t>I</a:t>
            </a:r>
            <a:r>
              <a:rPr kumimoji="1" lang="en-US" altLang="zh-CN" baseline="-25000" dirty="0"/>
              <a:t>3</a:t>
            </a:r>
            <a:r>
              <a:rPr kumimoji="1" lang="zh-CN" altLang="en-US" dirty="0"/>
              <a:t>和</a:t>
            </a:r>
            <a:r>
              <a:rPr kumimoji="1" lang="en-US" altLang="zh-CN" dirty="0"/>
              <a:t>I</a:t>
            </a:r>
            <a:r>
              <a:rPr kumimoji="1" lang="en-US" altLang="zh-CN" baseline="-25000" dirty="0"/>
              <a:t>6</a:t>
            </a:r>
            <a:r>
              <a:rPr kumimoji="1" lang="zh-CN" altLang="en-US" dirty="0"/>
              <a:t>相同</a:t>
            </a:r>
            <a:endParaRPr kumimoji="1" lang="en-US" altLang="zh-CN" dirty="0"/>
          </a:p>
          <a:p>
            <a:pPr lvl="1"/>
            <a:r>
              <a:rPr kumimoji="1" lang="en-US" altLang="zh-CN" dirty="0"/>
              <a:t>I</a:t>
            </a:r>
            <a:r>
              <a:rPr kumimoji="1" lang="en-US" altLang="zh-CN" baseline="-25000" dirty="0"/>
              <a:t>4</a:t>
            </a:r>
            <a:r>
              <a:rPr kumimoji="1" lang="zh-CN" altLang="en-US" dirty="0"/>
              <a:t>和</a:t>
            </a:r>
            <a:r>
              <a:rPr kumimoji="1" lang="en-US" altLang="zh-CN" dirty="0"/>
              <a:t>I</a:t>
            </a:r>
            <a:r>
              <a:rPr kumimoji="1" lang="en-US" altLang="zh-CN" baseline="-25000" dirty="0"/>
              <a:t>7</a:t>
            </a:r>
            <a:r>
              <a:rPr kumimoji="1" lang="zh-CN" altLang="en-US" dirty="0"/>
              <a:t>相同</a:t>
            </a:r>
            <a:endParaRPr kumimoji="1" lang="en-US" altLang="zh-CN" dirty="0"/>
          </a:p>
          <a:p>
            <a:pPr lvl="1"/>
            <a:r>
              <a:rPr kumimoji="1" lang="en-US" altLang="zh-CN" dirty="0"/>
              <a:t>I</a:t>
            </a:r>
            <a:r>
              <a:rPr kumimoji="1" lang="en-US" altLang="zh-CN" baseline="-25000" dirty="0"/>
              <a:t>8</a:t>
            </a:r>
            <a:r>
              <a:rPr kumimoji="1" lang="zh-CN" altLang="en-US" dirty="0"/>
              <a:t>和</a:t>
            </a:r>
            <a:r>
              <a:rPr kumimoji="1" lang="en-US" altLang="zh-CN" dirty="0"/>
              <a:t>I</a:t>
            </a:r>
            <a:r>
              <a:rPr kumimoji="1" lang="en-US" altLang="zh-CN" baseline="-25000" dirty="0"/>
              <a:t>9</a:t>
            </a:r>
            <a:r>
              <a:rPr kumimoji="1" lang="zh-CN" altLang="en-US" dirty="0"/>
              <a:t>相同</a:t>
            </a:r>
          </a:p>
        </p:txBody>
      </p:sp>
      <p:sp>
        <p:nvSpPr>
          <p:cNvPr id="3" name="页脚占位符 2">
            <a:extLst>
              <a:ext uri="{FF2B5EF4-FFF2-40B4-BE49-F238E27FC236}">
                <a16:creationId xmlns:a16="http://schemas.microsoft.com/office/drawing/2014/main" id="{DE50FE07-3839-394D-84A5-4102C89F8BA6}"/>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8BAB4102-9582-1945-8BA7-3708D63C9A51}"/>
              </a:ext>
            </a:extLst>
          </p:cNvPr>
          <p:cNvSpPr>
            <a:spLocks noGrp="1"/>
          </p:cNvSpPr>
          <p:nvPr>
            <p:ph type="sldNum" sz="quarter" idx="12"/>
          </p:nvPr>
        </p:nvSpPr>
        <p:spPr/>
        <p:txBody>
          <a:bodyPr/>
          <a:lstStyle/>
          <a:p>
            <a:fld id="{91F816EA-24CC-2048-859A-C5EA9F275392}" type="slidenum">
              <a:rPr lang="en-US" smtClean="0"/>
              <a:pPr/>
              <a:t>101</a:t>
            </a:fld>
            <a:endParaRPr lang="en-US" dirty="0"/>
          </a:p>
        </p:txBody>
      </p:sp>
      <p:sp>
        <p:nvSpPr>
          <p:cNvPr id="5" name="标题 4">
            <a:extLst>
              <a:ext uri="{FF2B5EF4-FFF2-40B4-BE49-F238E27FC236}">
                <a16:creationId xmlns:a16="http://schemas.microsoft.com/office/drawing/2014/main" id="{8B7D690E-4288-7245-9CC8-1ED0AD009CD5}"/>
              </a:ext>
            </a:extLst>
          </p:cNvPr>
          <p:cNvSpPr>
            <a:spLocks noGrp="1"/>
          </p:cNvSpPr>
          <p:nvPr>
            <p:ph type="title"/>
          </p:nvPr>
        </p:nvSpPr>
        <p:spPr/>
        <p:txBody>
          <a:bodyPr/>
          <a:lstStyle/>
          <a:p>
            <a:r>
              <a:rPr kumimoji="1" lang="en" altLang="zh-CN" dirty="0"/>
              <a:t>LR(1)</a:t>
            </a:r>
            <a:r>
              <a:rPr kumimoji="1" lang="zh-CN" altLang="en-US" dirty="0"/>
              <a:t>项集的</a:t>
            </a:r>
            <a:r>
              <a:rPr kumimoji="1" lang="en" altLang="zh-CN" dirty="0"/>
              <a:t>GOTO</a:t>
            </a:r>
            <a:r>
              <a:rPr kumimoji="1" lang="zh-CN" altLang="en-US" dirty="0"/>
              <a:t>图</a:t>
            </a:r>
          </a:p>
        </p:txBody>
      </p:sp>
      <p:pic>
        <p:nvPicPr>
          <p:cNvPr id="34818" name="Picture 2">
            <a:extLst>
              <a:ext uri="{FF2B5EF4-FFF2-40B4-BE49-F238E27FC236}">
                <a16:creationId xmlns:a16="http://schemas.microsoft.com/office/drawing/2014/main" id="{59D447D3-BE95-AD4A-B92D-E7ACA84BB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762000"/>
            <a:ext cx="6705600" cy="5591236"/>
          </a:xfrm>
          <a:prstGeom prst="rect">
            <a:avLst/>
          </a:prstGeom>
          <a:solidFill>
            <a:schemeClr val="bg1"/>
          </a:solidFill>
        </p:spPr>
      </p:pic>
    </p:spTree>
    <p:extLst>
      <p:ext uri="{BB962C8B-B14F-4D97-AF65-F5344CB8AC3E}">
        <p14:creationId xmlns:p14="http://schemas.microsoft.com/office/powerpoint/2010/main" val="5155378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3C16382-C4AF-E64C-A0DA-4E82C68877D2}"/>
              </a:ext>
            </a:extLst>
          </p:cNvPr>
          <p:cNvSpPr>
            <a:spLocks noGrp="1"/>
          </p:cNvSpPr>
          <p:nvPr>
            <p:ph idx="1"/>
          </p:nvPr>
        </p:nvSpPr>
        <p:spPr>
          <a:xfrm>
            <a:off x="457200" y="990600"/>
            <a:ext cx="11582400" cy="5257800"/>
          </a:xfrm>
        </p:spPr>
        <p:txBody>
          <a:bodyPr>
            <a:normAutofit lnSpcReduction="10000"/>
          </a:bodyPr>
          <a:lstStyle/>
          <a:p>
            <a:r>
              <a:rPr kumimoji="1" lang="zh-CN" altLang="en-US" dirty="0"/>
              <a:t>步骤</a:t>
            </a:r>
            <a:endParaRPr kumimoji="1" lang="en-US" altLang="zh-CN" dirty="0"/>
          </a:p>
          <a:p>
            <a:pPr lvl="1"/>
            <a:r>
              <a:rPr kumimoji="1" lang="zh-CN" altLang="en-US" dirty="0"/>
              <a:t>构造得到</a:t>
            </a:r>
            <a:r>
              <a:rPr kumimoji="1" lang="en" altLang="zh-CN" dirty="0"/>
              <a:t>LR(1)</a:t>
            </a:r>
            <a:r>
              <a:rPr kumimoji="1" lang="zh-CN" altLang="en-US" dirty="0"/>
              <a:t>项集族</a:t>
            </a:r>
            <a:r>
              <a:rPr kumimoji="1" lang="en" altLang="zh-CN" dirty="0"/>
              <a:t>C' = { I</a:t>
            </a:r>
            <a:r>
              <a:rPr kumimoji="1" lang="en" altLang="zh-CN" baseline="-25000" dirty="0"/>
              <a:t>0</a:t>
            </a:r>
            <a:r>
              <a:rPr kumimoji="1" lang="en" altLang="zh-CN" dirty="0"/>
              <a:t>, I</a:t>
            </a:r>
            <a:r>
              <a:rPr kumimoji="1" lang="en" altLang="zh-CN" baseline="-25000" dirty="0"/>
              <a:t>1</a:t>
            </a:r>
            <a:r>
              <a:rPr kumimoji="1" lang="en" altLang="zh-CN" dirty="0"/>
              <a:t>, …, I</a:t>
            </a:r>
            <a:r>
              <a:rPr kumimoji="1" lang="en" altLang="zh-CN" baseline="-25000" dirty="0"/>
              <a:t>n</a:t>
            </a:r>
            <a:r>
              <a:rPr kumimoji="1" lang="en" altLang="zh-CN" dirty="0"/>
              <a:t>}</a:t>
            </a:r>
          </a:p>
          <a:p>
            <a:pPr lvl="1"/>
            <a:r>
              <a:rPr kumimoji="1" lang="zh-CN" altLang="en-US" dirty="0"/>
              <a:t>状态</a:t>
            </a:r>
            <a:r>
              <a:rPr kumimoji="1" lang="en" altLang="zh-CN" dirty="0" err="1"/>
              <a:t>i</a:t>
            </a:r>
            <a:r>
              <a:rPr kumimoji="1" lang="zh-CN" altLang="en-US" dirty="0"/>
              <a:t>对应于项集</a:t>
            </a:r>
            <a:r>
              <a:rPr kumimoji="1" lang="en" altLang="zh-CN" dirty="0" err="1"/>
              <a:t>I</a:t>
            </a:r>
            <a:r>
              <a:rPr kumimoji="1" lang="en" altLang="zh-CN" baseline="-25000" dirty="0" err="1"/>
              <a:t>i</a:t>
            </a:r>
            <a:r>
              <a:rPr kumimoji="1" lang="zh-CN" altLang="en" dirty="0"/>
              <a:t>，</a:t>
            </a:r>
            <a:r>
              <a:rPr kumimoji="1" lang="zh-CN" altLang="en-US" dirty="0"/>
              <a:t>其分析动作如下</a:t>
            </a:r>
            <a:endParaRPr kumimoji="1" lang="en-US" altLang="zh-CN" dirty="0"/>
          </a:p>
          <a:p>
            <a:pPr lvl="2"/>
            <a:r>
              <a:rPr kumimoji="1" lang="en" altLang="zh-CN" dirty="0"/>
              <a:t>[A→</a:t>
            </a:r>
            <a:r>
              <a:rPr kumimoji="1" lang="el-GR" altLang="zh-CN" dirty="0"/>
              <a:t>α</a:t>
            </a:r>
            <a:r>
              <a:rPr kumimoji="1" lang="en-US" altLang="zh-CN" dirty="0"/>
              <a:t>·</a:t>
            </a:r>
            <a:r>
              <a:rPr kumimoji="1" lang="en" altLang="zh-CN" dirty="0">
                <a:solidFill>
                  <a:srgbClr val="FF0000"/>
                </a:solidFill>
              </a:rPr>
              <a:t>a</a:t>
            </a:r>
            <a:r>
              <a:rPr kumimoji="1" lang="el-GR" altLang="zh-CN" dirty="0"/>
              <a:t>β,</a:t>
            </a:r>
            <a:r>
              <a:rPr kumimoji="1" lang="el-GR" altLang="zh-CN" dirty="0">
                <a:solidFill>
                  <a:srgbClr val="FF0000"/>
                </a:solidFill>
              </a:rPr>
              <a:t> </a:t>
            </a:r>
            <a:r>
              <a:rPr kumimoji="1" lang="en" altLang="zh-CN" dirty="0">
                <a:solidFill>
                  <a:srgbClr val="FF0000"/>
                </a:solidFill>
              </a:rPr>
              <a:t>b</a:t>
            </a:r>
            <a:r>
              <a:rPr kumimoji="1" lang="en" altLang="zh-CN" dirty="0"/>
              <a:t>]</a:t>
            </a:r>
            <a:r>
              <a:rPr kumimoji="1" lang="zh-CN" altLang="en-US" dirty="0"/>
              <a:t>在项集中，且</a:t>
            </a:r>
            <a:r>
              <a:rPr kumimoji="1" lang="en" altLang="zh-CN" dirty="0"/>
              <a:t>GOTO(</a:t>
            </a:r>
            <a:r>
              <a:rPr kumimoji="1" lang="en" altLang="zh-CN" dirty="0" err="1"/>
              <a:t>I</a:t>
            </a:r>
            <a:r>
              <a:rPr kumimoji="1" lang="en" altLang="zh-CN" baseline="-25000" dirty="0" err="1"/>
              <a:t>i</a:t>
            </a:r>
            <a:r>
              <a:rPr kumimoji="1" lang="en" altLang="zh-CN" dirty="0"/>
              <a:t>, a) = </a:t>
            </a:r>
            <a:r>
              <a:rPr kumimoji="1" lang="en" altLang="zh-CN" dirty="0" err="1"/>
              <a:t>I</a:t>
            </a:r>
            <a:r>
              <a:rPr kumimoji="1" lang="en" altLang="zh-CN" baseline="-25000" dirty="0" err="1"/>
              <a:t>j</a:t>
            </a:r>
            <a:r>
              <a:rPr kumimoji="1" lang="en" altLang="zh-CN" dirty="0"/>
              <a:t> </a:t>
            </a:r>
            <a:r>
              <a:rPr kumimoji="1" lang="zh-CN" altLang="en" dirty="0"/>
              <a:t>，</a:t>
            </a:r>
            <a:r>
              <a:rPr kumimoji="1" lang="zh-CN" altLang="en-US" dirty="0"/>
              <a:t>那么</a:t>
            </a:r>
            <a:r>
              <a:rPr kumimoji="1" lang="en" altLang="zh-CN" dirty="0"/>
              <a:t>ACTION[</a:t>
            </a:r>
            <a:r>
              <a:rPr kumimoji="1" lang="en" altLang="zh-CN" dirty="0" err="1"/>
              <a:t>i</a:t>
            </a:r>
            <a:r>
              <a:rPr kumimoji="1" lang="en" altLang="zh-CN" dirty="0"/>
              <a:t>, a]= "</a:t>
            </a:r>
            <a:r>
              <a:rPr kumimoji="1" lang="zh-CN" altLang="en-US" dirty="0"/>
              <a:t>移入</a:t>
            </a:r>
            <a:r>
              <a:rPr kumimoji="1" lang="en" altLang="zh-CN" dirty="0"/>
              <a:t>j"</a:t>
            </a:r>
          </a:p>
          <a:p>
            <a:pPr lvl="2"/>
            <a:r>
              <a:rPr kumimoji="1" lang="en" altLang="zh-CN" dirty="0"/>
              <a:t>[A → </a:t>
            </a:r>
            <a:r>
              <a:rPr kumimoji="1" lang="el-GR" altLang="zh-CN" dirty="0"/>
              <a:t>α</a:t>
            </a:r>
            <a:r>
              <a:rPr kumimoji="1" lang="en-US" altLang="zh-CN" dirty="0"/>
              <a:t>·</a:t>
            </a:r>
            <a:r>
              <a:rPr kumimoji="1" lang="el-GR" altLang="zh-CN" dirty="0"/>
              <a:t>, </a:t>
            </a:r>
            <a:r>
              <a:rPr kumimoji="1" lang="en" altLang="zh-CN" dirty="0"/>
              <a:t>a]</a:t>
            </a:r>
            <a:r>
              <a:rPr kumimoji="1" lang="zh-CN" altLang="en-US" dirty="0"/>
              <a:t>在项集中，那么</a:t>
            </a:r>
            <a:r>
              <a:rPr kumimoji="1" lang="en" altLang="zh-CN" dirty="0"/>
              <a:t>ACTION[</a:t>
            </a:r>
            <a:r>
              <a:rPr kumimoji="1" lang="en" altLang="zh-CN" dirty="0" err="1"/>
              <a:t>i</a:t>
            </a:r>
            <a:r>
              <a:rPr kumimoji="1" lang="en" altLang="zh-CN" dirty="0"/>
              <a:t>, a] = "</a:t>
            </a:r>
            <a:r>
              <a:rPr kumimoji="1" lang="zh-CN" altLang="en-US" dirty="0"/>
              <a:t>按照</a:t>
            </a:r>
            <a:r>
              <a:rPr kumimoji="1" lang="en" altLang="zh-CN" dirty="0"/>
              <a:t>A→</a:t>
            </a:r>
            <a:r>
              <a:rPr kumimoji="1" lang="el-GR" altLang="zh-CN" dirty="0"/>
              <a:t>α</a:t>
            </a:r>
            <a:r>
              <a:rPr kumimoji="1" lang="zh-CN" altLang="en-US" dirty="0"/>
              <a:t>归约</a:t>
            </a:r>
            <a:r>
              <a:rPr kumimoji="1" lang="en-US" altLang="zh-CN" dirty="0"/>
              <a:t>"</a:t>
            </a:r>
          </a:p>
          <a:p>
            <a:pPr lvl="2"/>
            <a:r>
              <a:rPr kumimoji="1" lang="en-US" altLang="zh-CN" dirty="0"/>
              <a:t> [</a:t>
            </a:r>
            <a:r>
              <a:rPr kumimoji="1" lang="en" altLang="zh-CN" dirty="0"/>
              <a:t>S' → S·, $]</a:t>
            </a:r>
            <a:r>
              <a:rPr kumimoji="1" lang="zh-CN" altLang="en-US" dirty="0"/>
              <a:t>在项集中，那么</a:t>
            </a:r>
            <a:r>
              <a:rPr kumimoji="1" lang="en" altLang="zh-CN" dirty="0"/>
              <a:t>ACTION[</a:t>
            </a:r>
            <a:r>
              <a:rPr kumimoji="1" lang="en" altLang="zh-CN" dirty="0" err="1"/>
              <a:t>i</a:t>
            </a:r>
            <a:r>
              <a:rPr kumimoji="1" lang="en" altLang="zh-CN" dirty="0"/>
              <a:t>, $] = "</a:t>
            </a:r>
            <a:r>
              <a:rPr kumimoji="1" lang="zh-CN" altLang="en-US" dirty="0"/>
              <a:t>接受</a:t>
            </a:r>
            <a:r>
              <a:rPr kumimoji="1" lang="en" altLang="zh-CN" dirty="0"/>
              <a:t>"</a:t>
            </a:r>
          </a:p>
          <a:p>
            <a:pPr lvl="1"/>
            <a:r>
              <a:rPr kumimoji="1" lang="en-US" altLang="zh-CN" dirty="0"/>
              <a:t>GOTO</a:t>
            </a:r>
            <a:r>
              <a:rPr kumimoji="1" lang="zh-CN" altLang="en-US" dirty="0"/>
              <a:t>表项</a:t>
            </a:r>
            <a:r>
              <a:rPr kumimoji="1" lang="en-US" altLang="zh-CN" dirty="0"/>
              <a:t>:</a:t>
            </a:r>
            <a:r>
              <a:rPr kumimoji="1" lang="zh-CN" altLang="en-US" dirty="0"/>
              <a:t> </a:t>
            </a:r>
            <a:r>
              <a:rPr kumimoji="1" lang="en-US" altLang="zh-CN" dirty="0"/>
              <a:t>GOTO[</a:t>
            </a:r>
            <a:r>
              <a:rPr kumimoji="1" lang="en-US" altLang="zh-CN" dirty="0" err="1"/>
              <a:t>i</a:t>
            </a:r>
            <a:r>
              <a:rPr kumimoji="1" lang="en-US" altLang="zh-CN" dirty="0"/>
              <a:t>,</a:t>
            </a:r>
            <a:r>
              <a:rPr kumimoji="1" lang="zh-CN" altLang="en-US" dirty="0"/>
              <a:t> </a:t>
            </a:r>
            <a:r>
              <a:rPr kumimoji="1" lang="en-US" altLang="zh-CN" dirty="0"/>
              <a:t>A]=j,</a:t>
            </a:r>
            <a:r>
              <a:rPr kumimoji="1" lang="zh-CN" altLang="en-US" dirty="0"/>
              <a:t> 如果</a:t>
            </a:r>
            <a:r>
              <a:rPr kumimoji="1" lang="en-US" altLang="zh-CN" dirty="0"/>
              <a:t>GOTO(</a:t>
            </a:r>
            <a:r>
              <a:rPr kumimoji="1" lang="en-US" altLang="zh-CN" dirty="0" err="1"/>
              <a:t>I</a:t>
            </a:r>
            <a:r>
              <a:rPr kumimoji="1" lang="en-US" altLang="zh-CN" baseline="-25000" dirty="0" err="1"/>
              <a:t>i</a:t>
            </a:r>
            <a:r>
              <a:rPr kumimoji="1" lang="en-US" altLang="zh-CN" dirty="0"/>
              <a:t>,</a:t>
            </a:r>
            <a:r>
              <a:rPr kumimoji="1" lang="zh-CN" altLang="en-US" dirty="0"/>
              <a:t> </a:t>
            </a:r>
            <a:r>
              <a:rPr kumimoji="1" lang="en-US" altLang="zh-CN" dirty="0"/>
              <a:t>A)=</a:t>
            </a:r>
            <a:r>
              <a:rPr kumimoji="1" lang="en-US" altLang="zh-CN" dirty="0" err="1"/>
              <a:t>I</a:t>
            </a:r>
            <a:r>
              <a:rPr kumimoji="1" lang="en-US" altLang="zh-CN" baseline="-25000" dirty="0" err="1"/>
              <a:t>j</a:t>
            </a:r>
            <a:endParaRPr kumimoji="1" lang="en-US" altLang="zh-CN" baseline="-25000" dirty="0"/>
          </a:p>
          <a:p>
            <a:pPr lvl="1"/>
            <a:r>
              <a:rPr kumimoji="1" lang="zh-CN" altLang="en-US" dirty="0"/>
              <a:t>没有填写的条目为</a:t>
            </a:r>
            <a:r>
              <a:rPr kumimoji="1" lang="en-US" altLang="zh-CN" dirty="0"/>
              <a:t>error</a:t>
            </a:r>
          </a:p>
          <a:p>
            <a:pPr lvl="1"/>
            <a:r>
              <a:rPr kumimoji="1" lang="zh-CN" altLang="en-US" dirty="0"/>
              <a:t>如果条目有冲突，则不是</a:t>
            </a:r>
            <a:r>
              <a:rPr kumimoji="1" lang="en-US" altLang="zh-CN" dirty="0"/>
              <a:t>LR(1)</a:t>
            </a:r>
          </a:p>
          <a:p>
            <a:pPr lvl="1"/>
            <a:r>
              <a:rPr kumimoji="1" lang="zh-CN" altLang="en-US" dirty="0"/>
              <a:t>初始状态对应于</a:t>
            </a:r>
            <a:r>
              <a:rPr kumimoji="1" lang="en-US" altLang="zh-CN" dirty="0"/>
              <a:t>[S</a:t>
            </a:r>
            <a:r>
              <a:rPr kumimoji="1" lang="en" altLang="zh-CN" dirty="0"/>
              <a:t>' </a:t>
            </a:r>
            <a:r>
              <a:rPr kumimoji="1" lang="en-US" altLang="zh-CN" dirty="0"/>
              <a:t>→·S,</a:t>
            </a:r>
            <a:r>
              <a:rPr kumimoji="1" lang="zh-CN" altLang="en-US" dirty="0"/>
              <a:t> </a:t>
            </a:r>
            <a:r>
              <a:rPr kumimoji="1" lang="en-US" altLang="zh-CN" dirty="0"/>
              <a:t>$]</a:t>
            </a:r>
            <a:r>
              <a:rPr kumimoji="1" lang="zh-CN" altLang="en-US" dirty="0"/>
              <a:t>所在的项集</a:t>
            </a:r>
          </a:p>
        </p:txBody>
      </p:sp>
      <p:sp>
        <p:nvSpPr>
          <p:cNvPr id="3" name="页脚占位符 2">
            <a:extLst>
              <a:ext uri="{FF2B5EF4-FFF2-40B4-BE49-F238E27FC236}">
                <a16:creationId xmlns:a16="http://schemas.microsoft.com/office/drawing/2014/main" id="{E5D0A51F-9D4B-DC4F-AE80-20729F828463}"/>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D2FD23E6-2327-AD49-B29B-1670AEED48FD}"/>
              </a:ext>
            </a:extLst>
          </p:cNvPr>
          <p:cNvSpPr>
            <a:spLocks noGrp="1"/>
          </p:cNvSpPr>
          <p:nvPr>
            <p:ph type="sldNum" sz="quarter" idx="12"/>
          </p:nvPr>
        </p:nvSpPr>
        <p:spPr/>
        <p:txBody>
          <a:bodyPr/>
          <a:lstStyle/>
          <a:p>
            <a:fld id="{91F816EA-24CC-2048-859A-C5EA9F275392}" type="slidenum">
              <a:rPr lang="en-US" smtClean="0"/>
              <a:pPr/>
              <a:t>102</a:t>
            </a:fld>
            <a:endParaRPr lang="en-US" dirty="0"/>
          </a:p>
        </p:txBody>
      </p:sp>
      <p:sp>
        <p:nvSpPr>
          <p:cNvPr id="5" name="标题 4">
            <a:extLst>
              <a:ext uri="{FF2B5EF4-FFF2-40B4-BE49-F238E27FC236}">
                <a16:creationId xmlns:a16="http://schemas.microsoft.com/office/drawing/2014/main" id="{944693B0-A35E-464B-85BB-66FF231AD779}"/>
              </a:ext>
            </a:extLst>
          </p:cNvPr>
          <p:cNvSpPr>
            <a:spLocks noGrp="1"/>
          </p:cNvSpPr>
          <p:nvPr>
            <p:ph type="title"/>
          </p:nvPr>
        </p:nvSpPr>
        <p:spPr/>
        <p:txBody>
          <a:bodyPr/>
          <a:lstStyle/>
          <a:p>
            <a:r>
              <a:rPr kumimoji="1" lang="en" altLang="zh-CN" dirty="0"/>
              <a:t>LR(1)</a:t>
            </a:r>
            <a:r>
              <a:rPr kumimoji="1" lang="zh-CN" altLang="en-US" dirty="0"/>
              <a:t>语法分析表的构造</a:t>
            </a:r>
          </a:p>
        </p:txBody>
      </p:sp>
    </p:spTree>
    <p:extLst>
      <p:ext uri="{BB962C8B-B14F-4D97-AF65-F5344CB8AC3E}">
        <p14:creationId xmlns:p14="http://schemas.microsoft.com/office/powerpoint/2010/main" val="31386040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B7FC5EF-E50C-1A44-BA4F-32FB63FAED88}"/>
              </a:ext>
            </a:extLst>
          </p:cNvPr>
          <p:cNvSpPr>
            <a:spLocks noGrp="1"/>
          </p:cNvSpPr>
          <p:nvPr>
            <p:ph idx="1"/>
          </p:nvPr>
        </p:nvSpPr>
        <p:spPr>
          <a:xfrm>
            <a:off x="406400" y="990600"/>
            <a:ext cx="5689600" cy="4978400"/>
          </a:xfrm>
        </p:spPr>
        <p:txBody>
          <a:bodyPr/>
          <a:lstStyle/>
          <a:p>
            <a:r>
              <a:rPr kumimoji="1" lang="zh-CN" altLang="en-US" dirty="0"/>
              <a:t>文法：</a:t>
            </a:r>
          </a:p>
          <a:p>
            <a:pPr lvl="1"/>
            <a:r>
              <a:rPr kumimoji="1" lang="en" altLang="zh-CN" dirty="0"/>
              <a:t>S' → S</a:t>
            </a:r>
          </a:p>
          <a:p>
            <a:pPr lvl="1"/>
            <a:r>
              <a:rPr kumimoji="1" lang="en" altLang="zh-CN" dirty="0"/>
              <a:t>S → CC</a:t>
            </a:r>
          </a:p>
          <a:p>
            <a:pPr lvl="1"/>
            <a:r>
              <a:rPr kumimoji="1" lang="en" altLang="zh-CN" dirty="0"/>
              <a:t>C → </a:t>
            </a:r>
            <a:r>
              <a:rPr kumimoji="1" lang="en" altLang="zh-CN" dirty="0" err="1"/>
              <a:t>cC|d</a:t>
            </a:r>
            <a:endParaRPr kumimoji="1" lang="en" altLang="zh-CN" dirty="0"/>
          </a:p>
          <a:p>
            <a:r>
              <a:rPr kumimoji="1" lang="en-US" altLang="zh-CN" dirty="0"/>
              <a:t>(3, 6), (4, 7), (8, 9)</a:t>
            </a:r>
            <a:r>
              <a:rPr kumimoji="1" lang="zh-CN" altLang="en-US" dirty="0"/>
              <a:t>可 看作是由原来的一个 </a:t>
            </a:r>
            <a:r>
              <a:rPr kumimoji="1" lang="en" altLang="zh-CN" dirty="0"/>
              <a:t>LR(0)</a:t>
            </a:r>
            <a:r>
              <a:rPr kumimoji="1" lang="zh-CN" altLang="en-US" dirty="0"/>
              <a:t>状态拆分而来</a:t>
            </a:r>
          </a:p>
        </p:txBody>
      </p:sp>
      <p:sp>
        <p:nvSpPr>
          <p:cNvPr id="3" name="页脚占位符 2">
            <a:extLst>
              <a:ext uri="{FF2B5EF4-FFF2-40B4-BE49-F238E27FC236}">
                <a16:creationId xmlns:a16="http://schemas.microsoft.com/office/drawing/2014/main" id="{830FA67E-15D8-B34C-8068-EFBE2929A50F}"/>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E0E281F0-E585-CE4F-98A1-0A13F0524765}"/>
              </a:ext>
            </a:extLst>
          </p:cNvPr>
          <p:cNvSpPr>
            <a:spLocks noGrp="1"/>
          </p:cNvSpPr>
          <p:nvPr>
            <p:ph type="sldNum" sz="quarter" idx="12"/>
          </p:nvPr>
        </p:nvSpPr>
        <p:spPr/>
        <p:txBody>
          <a:bodyPr/>
          <a:lstStyle/>
          <a:p>
            <a:fld id="{91F816EA-24CC-2048-859A-C5EA9F275392}" type="slidenum">
              <a:rPr lang="en-US" smtClean="0"/>
              <a:pPr/>
              <a:t>103</a:t>
            </a:fld>
            <a:endParaRPr lang="en-US" dirty="0"/>
          </a:p>
        </p:txBody>
      </p:sp>
      <p:sp>
        <p:nvSpPr>
          <p:cNvPr id="5" name="标题 4">
            <a:extLst>
              <a:ext uri="{FF2B5EF4-FFF2-40B4-BE49-F238E27FC236}">
                <a16:creationId xmlns:a16="http://schemas.microsoft.com/office/drawing/2014/main" id="{31137B73-AFFF-9C4B-82C5-4F4A8012865F}"/>
              </a:ext>
            </a:extLst>
          </p:cNvPr>
          <p:cNvSpPr>
            <a:spLocks noGrp="1"/>
          </p:cNvSpPr>
          <p:nvPr>
            <p:ph type="title"/>
          </p:nvPr>
        </p:nvSpPr>
        <p:spPr/>
        <p:txBody>
          <a:bodyPr/>
          <a:lstStyle/>
          <a:p>
            <a:r>
              <a:rPr kumimoji="1" lang="en" altLang="zh-CN" dirty="0"/>
              <a:t>LR(1)</a:t>
            </a:r>
            <a:r>
              <a:rPr kumimoji="1" lang="zh-CN" altLang="en-US" dirty="0"/>
              <a:t>语法分析表的例子</a:t>
            </a:r>
          </a:p>
        </p:txBody>
      </p:sp>
      <p:pic>
        <p:nvPicPr>
          <p:cNvPr id="35842" name="Picture 2">
            <a:extLst>
              <a:ext uri="{FF2B5EF4-FFF2-40B4-BE49-F238E27FC236}">
                <a16:creationId xmlns:a16="http://schemas.microsoft.com/office/drawing/2014/main" id="{209F0086-103E-AB41-B443-D77B545B8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8243" y="127000"/>
            <a:ext cx="5943600" cy="6273800"/>
          </a:xfrm>
          <a:prstGeom prst="rect">
            <a:avLst/>
          </a:prstGeom>
          <a:noFill/>
          <a:extLst>
            <a:ext uri="{909E8E84-426E-40DD-AFC4-6F175D3DCCD1}">
              <a14:hiddenFill xmlns:a14="http://schemas.microsoft.com/office/drawing/2010/main">
                <a:solidFill>
                  <a:srgbClr val="FFFFFF"/>
                </a:solidFill>
              </a14:hiddenFill>
            </a:ext>
          </a:extLst>
        </p:spPr>
      </p:pic>
      <p:sp>
        <p:nvSpPr>
          <p:cNvPr id="6" name="椭圆 5">
            <a:extLst>
              <a:ext uri="{FF2B5EF4-FFF2-40B4-BE49-F238E27FC236}">
                <a16:creationId xmlns:a16="http://schemas.microsoft.com/office/drawing/2014/main" id="{0DAD937A-DA54-F143-8F33-E9566D8B8BFE}"/>
              </a:ext>
            </a:extLst>
          </p:cNvPr>
          <p:cNvSpPr/>
          <p:nvPr/>
        </p:nvSpPr>
        <p:spPr bwMode="auto">
          <a:xfrm>
            <a:off x="6934200" y="2895600"/>
            <a:ext cx="457200" cy="457200"/>
          </a:xfrm>
          <a:prstGeom prst="ellipse">
            <a:avLst/>
          </a:prstGeom>
          <a:noFill/>
          <a:ln w="381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
        <p:nvSpPr>
          <p:cNvPr id="8" name="椭圆 7">
            <a:extLst>
              <a:ext uri="{FF2B5EF4-FFF2-40B4-BE49-F238E27FC236}">
                <a16:creationId xmlns:a16="http://schemas.microsoft.com/office/drawing/2014/main" id="{EB5BECAF-C479-BF41-BA42-AB3011013FD0}"/>
              </a:ext>
            </a:extLst>
          </p:cNvPr>
          <p:cNvSpPr/>
          <p:nvPr/>
        </p:nvSpPr>
        <p:spPr bwMode="auto">
          <a:xfrm>
            <a:off x="6934200" y="4267200"/>
            <a:ext cx="457200" cy="457200"/>
          </a:xfrm>
          <a:prstGeom prst="ellipse">
            <a:avLst/>
          </a:prstGeom>
          <a:noFill/>
          <a:ln w="381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
        <p:nvSpPr>
          <p:cNvPr id="9" name="椭圆 8">
            <a:extLst>
              <a:ext uri="{FF2B5EF4-FFF2-40B4-BE49-F238E27FC236}">
                <a16:creationId xmlns:a16="http://schemas.microsoft.com/office/drawing/2014/main" id="{97B413E7-B237-CE41-8582-AF1D51995F4F}"/>
              </a:ext>
            </a:extLst>
          </p:cNvPr>
          <p:cNvSpPr/>
          <p:nvPr/>
        </p:nvSpPr>
        <p:spPr bwMode="auto">
          <a:xfrm>
            <a:off x="6934200" y="3429000"/>
            <a:ext cx="457200" cy="457200"/>
          </a:xfrm>
          <a:prstGeom prst="ellipse">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
        <p:nvSpPr>
          <p:cNvPr id="10" name="椭圆 9">
            <a:extLst>
              <a:ext uri="{FF2B5EF4-FFF2-40B4-BE49-F238E27FC236}">
                <a16:creationId xmlns:a16="http://schemas.microsoft.com/office/drawing/2014/main" id="{FF38AF54-3162-D547-ACF3-E6D3F28F463E}"/>
              </a:ext>
            </a:extLst>
          </p:cNvPr>
          <p:cNvSpPr/>
          <p:nvPr/>
        </p:nvSpPr>
        <p:spPr bwMode="auto">
          <a:xfrm>
            <a:off x="6908157" y="4724400"/>
            <a:ext cx="457200" cy="457200"/>
          </a:xfrm>
          <a:prstGeom prst="ellipse">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
        <p:nvSpPr>
          <p:cNvPr id="11" name="椭圆 10">
            <a:extLst>
              <a:ext uri="{FF2B5EF4-FFF2-40B4-BE49-F238E27FC236}">
                <a16:creationId xmlns:a16="http://schemas.microsoft.com/office/drawing/2014/main" id="{8371C166-8C91-A141-9335-65713054C2BB}"/>
              </a:ext>
            </a:extLst>
          </p:cNvPr>
          <p:cNvSpPr/>
          <p:nvPr/>
        </p:nvSpPr>
        <p:spPr bwMode="auto">
          <a:xfrm>
            <a:off x="6934200" y="5156200"/>
            <a:ext cx="457200" cy="457200"/>
          </a:xfrm>
          <a:prstGeom prst="ellipse">
            <a:avLst/>
          </a:prstGeom>
          <a:noFill/>
          <a:ln w="38100" cap="flat" cmpd="sng" algn="ctr">
            <a:solidFill>
              <a:srgbClr val="7030A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
        <p:nvSpPr>
          <p:cNvPr id="12" name="椭圆 11">
            <a:extLst>
              <a:ext uri="{FF2B5EF4-FFF2-40B4-BE49-F238E27FC236}">
                <a16:creationId xmlns:a16="http://schemas.microsoft.com/office/drawing/2014/main" id="{6464A600-FF01-4345-A768-DABB754C8BE2}"/>
              </a:ext>
            </a:extLst>
          </p:cNvPr>
          <p:cNvSpPr/>
          <p:nvPr/>
        </p:nvSpPr>
        <p:spPr bwMode="auto">
          <a:xfrm>
            <a:off x="6934200" y="5641814"/>
            <a:ext cx="457200" cy="457200"/>
          </a:xfrm>
          <a:prstGeom prst="ellipse">
            <a:avLst/>
          </a:prstGeom>
          <a:noFill/>
          <a:ln w="38100" cap="flat" cmpd="sng" algn="ctr">
            <a:solidFill>
              <a:srgbClr val="7030A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19855769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031CE67-67F2-D646-BA7E-735CC5D5D4FA}"/>
              </a:ext>
            </a:extLst>
          </p:cNvPr>
          <p:cNvSpPr>
            <a:spLocks noGrp="1"/>
          </p:cNvSpPr>
          <p:nvPr>
            <p:ph idx="1"/>
          </p:nvPr>
        </p:nvSpPr>
        <p:spPr/>
        <p:txBody>
          <a:bodyPr/>
          <a:lstStyle/>
          <a:p>
            <a:r>
              <a:rPr kumimoji="1" lang="en" altLang="zh-CN" dirty="0"/>
              <a:t>SLR(1)</a:t>
            </a:r>
            <a:r>
              <a:rPr kumimoji="1" lang="zh-CN" altLang="en-US" dirty="0"/>
              <a:t>语法分析表的</a:t>
            </a:r>
            <a:r>
              <a:rPr kumimoji="1" lang="zh-CN" altLang="en-US" dirty="0">
                <a:solidFill>
                  <a:srgbClr val="FF0000"/>
                </a:solidFill>
              </a:rPr>
              <a:t>分析能力较弱</a:t>
            </a:r>
            <a:endParaRPr kumimoji="1" lang="en-US" altLang="zh-CN" dirty="0">
              <a:solidFill>
                <a:srgbClr val="FF0000"/>
              </a:solidFill>
            </a:endParaRPr>
          </a:p>
          <a:p>
            <a:r>
              <a:rPr kumimoji="1" lang="en" altLang="zh-CN" dirty="0"/>
              <a:t>LR(1)</a:t>
            </a:r>
            <a:r>
              <a:rPr kumimoji="1" lang="zh-CN" altLang="en-US" dirty="0"/>
              <a:t>语法分析表的</a:t>
            </a:r>
            <a:r>
              <a:rPr kumimoji="1" lang="zh-CN" altLang="en-US" dirty="0">
                <a:solidFill>
                  <a:srgbClr val="FF0000"/>
                </a:solidFill>
              </a:rPr>
              <a:t>状态数量很大</a:t>
            </a:r>
            <a:endParaRPr kumimoji="1" lang="en-US" altLang="zh-CN" dirty="0">
              <a:solidFill>
                <a:srgbClr val="FF0000"/>
              </a:solidFill>
            </a:endParaRPr>
          </a:p>
          <a:p>
            <a:r>
              <a:rPr kumimoji="1" lang="en" altLang="zh-CN" dirty="0">
                <a:solidFill>
                  <a:srgbClr val="FF0000"/>
                </a:solidFill>
              </a:rPr>
              <a:t>LALR(1)</a:t>
            </a:r>
            <a:r>
              <a:rPr kumimoji="1" lang="zh-CN" altLang="en-US" dirty="0"/>
              <a:t>是实践中常用的方法</a:t>
            </a:r>
            <a:endParaRPr kumimoji="1" lang="en-US" altLang="zh-CN" dirty="0"/>
          </a:p>
          <a:p>
            <a:pPr lvl="1"/>
            <a:r>
              <a:rPr kumimoji="1" lang="zh-CN" altLang="en-US" dirty="0"/>
              <a:t>状态数量和</a:t>
            </a:r>
            <a:r>
              <a:rPr kumimoji="1" lang="en" altLang="zh-CN" dirty="0"/>
              <a:t>SLR(1)</a:t>
            </a:r>
            <a:r>
              <a:rPr kumimoji="1" lang="zh-CN" altLang="en-US" dirty="0"/>
              <a:t>的状态数量相同</a:t>
            </a:r>
            <a:endParaRPr kumimoji="1" lang="en-US" altLang="zh-CN" dirty="0"/>
          </a:p>
          <a:p>
            <a:pPr lvl="1"/>
            <a:r>
              <a:rPr kumimoji="1" lang="zh-CN" altLang="en-US" dirty="0"/>
              <a:t>能够方便地处理大部分常见程序设计语言的构造</a:t>
            </a:r>
          </a:p>
        </p:txBody>
      </p:sp>
      <p:sp>
        <p:nvSpPr>
          <p:cNvPr id="3" name="页脚占位符 2">
            <a:extLst>
              <a:ext uri="{FF2B5EF4-FFF2-40B4-BE49-F238E27FC236}">
                <a16:creationId xmlns:a16="http://schemas.microsoft.com/office/drawing/2014/main" id="{EFEDAD3E-A433-6A47-8B65-3BAA1AB51A25}"/>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220A27C3-8221-6348-9108-7DA52BD24A39}"/>
              </a:ext>
            </a:extLst>
          </p:cNvPr>
          <p:cNvSpPr>
            <a:spLocks noGrp="1"/>
          </p:cNvSpPr>
          <p:nvPr>
            <p:ph type="sldNum" sz="quarter" idx="12"/>
          </p:nvPr>
        </p:nvSpPr>
        <p:spPr/>
        <p:txBody>
          <a:bodyPr/>
          <a:lstStyle/>
          <a:p>
            <a:fld id="{91F816EA-24CC-2048-859A-C5EA9F275392}" type="slidenum">
              <a:rPr lang="en-US" smtClean="0"/>
              <a:pPr/>
              <a:t>104</a:t>
            </a:fld>
            <a:endParaRPr lang="en-US" dirty="0"/>
          </a:p>
        </p:txBody>
      </p:sp>
      <p:sp>
        <p:nvSpPr>
          <p:cNvPr id="5" name="标题 4">
            <a:extLst>
              <a:ext uri="{FF2B5EF4-FFF2-40B4-BE49-F238E27FC236}">
                <a16:creationId xmlns:a16="http://schemas.microsoft.com/office/drawing/2014/main" id="{26DA19DF-A123-6945-B522-0B687BFF36C9}"/>
              </a:ext>
            </a:extLst>
          </p:cNvPr>
          <p:cNvSpPr>
            <a:spLocks noGrp="1"/>
          </p:cNvSpPr>
          <p:nvPr>
            <p:ph type="title"/>
          </p:nvPr>
        </p:nvSpPr>
        <p:spPr/>
        <p:txBody>
          <a:bodyPr/>
          <a:lstStyle/>
          <a:p>
            <a:r>
              <a:rPr kumimoji="1" lang="zh-CN" altLang="en-US" dirty="0"/>
              <a:t>构造</a:t>
            </a:r>
            <a:r>
              <a:rPr kumimoji="1" lang="en" altLang="zh-CN" dirty="0"/>
              <a:t>LALR</a:t>
            </a:r>
            <a:r>
              <a:rPr kumimoji="1" lang="zh-CN" altLang="en-US" dirty="0"/>
              <a:t>语法分析表</a:t>
            </a:r>
          </a:p>
        </p:txBody>
      </p:sp>
    </p:spTree>
    <p:extLst>
      <p:ext uri="{BB962C8B-B14F-4D97-AF65-F5344CB8AC3E}">
        <p14:creationId xmlns:p14="http://schemas.microsoft.com/office/powerpoint/2010/main" val="10120355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EC56E6E-1937-FF40-998C-DD78992DDED3}"/>
              </a:ext>
            </a:extLst>
          </p:cNvPr>
          <p:cNvSpPr>
            <a:spLocks noGrp="1"/>
          </p:cNvSpPr>
          <p:nvPr>
            <p:ph idx="1"/>
          </p:nvPr>
        </p:nvSpPr>
        <p:spPr>
          <a:xfrm>
            <a:off x="406400" y="990600"/>
            <a:ext cx="6756400" cy="4978400"/>
          </a:xfrm>
        </p:spPr>
        <p:txBody>
          <a:bodyPr/>
          <a:lstStyle/>
          <a:p>
            <a:r>
              <a:rPr kumimoji="1" lang="en-US" altLang="zh-CN" dirty="0"/>
              <a:t>4</a:t>
            </a:r>
            <a:r>
              <a:rPr kumimoji="1" lang="zh-CN" altLang="en-US" dirty="0"/>
              <a:t>和</a:t>
            </a:r>
            <a:r>
              <a:rPr kumimoji="1" lang="en-US" altLang="zh-CN" dirty="0"/>
              <a:t>7</a:t>
            </a:r>
            <a:r>
              <a:rPr kumimoji="1" lang="zh-CN" altLang="en-US" dirty="0"/>
              <a:t>在向前看符号上不同</a:t>
            </a:r>
            <a:endParaRPr kumimoji="1" lang="en-US" altLang="zh-CN" dirty="0"/>
          </a:p>
          <a:p>
            <a:pPr lvl="1"/>
            <a:r>
              <a:rPr kumimoji="1" lang="en" altLang="zh-CN" dirty="0"/>
              <a:t>[C → d</a:t>
            </a:r>
            <a:r>
              <a:rPr kumimoji="1" lang="en-US" altLang="zh-CN" dirty="0"/>
              <a:t>·</a:t>
            </a:r>
            <a:r>
              <a:rPr kumimoji="1" lang="en" altLang="zh-CN" dirty="0"/>
              <a:t>,</a:t>
            </a:r>
            <a:r>
              <a:rPr kumimoji="1" lang="en" altLang="zh-CN" dirty="0">
                <a:solidFill>
                  <a:srgbClr val="FF0000"/>
                </a:solidFill>
              </a:rPr>
              <a:t> c/d</a:t>
            </a:r>
            <a:r>
              <a:rPr kumimoji="1" lang="en" altLang="zh-CN" dirty="0"/>
              <a:t>] vs. [C → d·, </a:t>
            </a:r>
            <a:r>
              <a:rPr kumimoji="1" lang="en" altLang="zh-CN" dirty="0">
                <a:solidFill>
                  <a:srgbClr val="FF0000"/>
                </a:solidFill>
              </a:rPr>
              <a:t>$</a:t>
            </a:r>
            <a:r>
              <a:rPr kumimoji="1" lang="en" altLang="zh-CN" dirty="0"/>
              <a:t>]</a:t>
            </a:r>
          </a:p>
          <a:p>
            <a:pPr lvl="1"/>
            <a:r>
              <a:rPr kumimoji="1" lang="zh-CN" altLang="en-US" dirty="0"/>
              <a:t>状态</a:t>
            </a:r>
            <a:r>
              <a:rPr kumimoji="1" lang="en-US" altLang="zh-CN" dirty="0"/>
              <a:t>4:</a:t>
            </a:r>
            <a:r>
              <a:rPr kumimoji="1" lang="zh-CN" altLang="en-US" dirty="0"/>
              <a:t> 下一个符号是</a:t>
            </a:r>
            <a:r>
              <a:rPr kumimoji="1" lang="en-US" altLang="zh-CN" dirty="0"/>
              <a:t>c</a:t>
            </a:r>
            <a:r>
              <a:rPr kumimoji="1" lang="zh-CN" altLang="en-US" dirty="0"/>
              <a:t>或</a:t>
            </a:r>
            <a:r>
              <a:rPr kumimoji="1" lang="en-US" altLang="zh-CN" dirty="0"/>
              <a:t>d</a:t>
            </a:r>
            <a:r>
              <a:rPr kumimoji="1" lang="zh-CN" altLang="en-US" dirty="0"/>
              <a:t>则归约，为</a:t>
            </a:r>
            <a:r>
              <a:rPr kumimoji="1" lang="en-US" altLang="zh-CN" dirty="0"/>
              <a:t>$</a:t>
            </a:r>
            <a:r>
              <a:rPr kumimoji="1" lang="zh-CN" altLang="en-US" dirty="0"/>
              <a:t>则报错</a:t>
            </a:r>
            <a:endParaRPr kumimoji="1" lang="en-US" altLang="zh-CN" dirty="0"/>
          </a:p>
          <a:p>
            <a:pPr lvl="1"/>
            <a:r>
              <a:rPr kumimoji="1" lang="zh-CN" altLang="en-US" dirty="0"/>
              <a:t>状态</a:t>
            </a:r>
            <a:r>
              <a:rPr kumimoji="1" lang="en-US" altLang="zh-CN" dirty="0"/>
              <a:t>7:</a:t>
            </a:r>
            <a:r>
              <a:rPr kumimoji="1" lang="zh-CN" altLang="en-US" dirty="0"/>
              <a:t> 动作刚好相反</a:t>
            </a:r>
            <a:endParaRPr kumimoji="1" lang="en-US" altLang="zh-CN" dirty="0"/>
          </a:p>
          <a:p>
            <a:r>
              <a:rPr kumimoji="1" lang="zh-CN" altLang="en-US" dirty="0"/>
              <a:t>如果将</a:t>
            </a:r>
            <a:r>
              <a:rPr kumimoji="1" lang="en-US" altLang="zh-CN" dirty="0"/>
              <a:t>4</a:t>
            </a:r>
            <a:r>
              <a:rPr kumimoji="1" lang="zh-CN" altLang="en-US" dirty="0"/>
              <a:t>和</a:t>
            </a:r>
            <a:r>
              <a:rPr kumimoji="1" lang="en-US" altLang="zh-CN" dirty="0"/>
              <a:t>7</a:t>
            </a:r>
            <a:r>
              <a:rPr kumimoji="1" lang="zh-CN" altLang="en-US" dirty="0"/>
              <a:t>中的项合并，得</a:t>
            </a:r>
            <a:r>
              <a:rPr kumimoji="1" lang="en-US" altLang="zh-CN" dirty="0"/>
              <a:t>(47)</a:t>
            </a:r>
            <a:r>
              <a:rPr kumimoji="1" lang="zh-CN" altLang="en-US" dirty="0"/>
              <a:t>，则所有情况都归约</a:t>
            </a:r>
            <a:endParaRPr kumimoji="1" lang="en-US" altLang="zh-CN" dirty="0"/>
          </a:p>
          <a:p>
            <a:pPr lvl="1"/>
            <a:r>
              <a:rPr kumimoji="1" lang="zh-CN" altLang="en-US" dirty="0"/>
              <a:t>对这个文法来说，合并不会引起冲突，但有些文法会</a:t>
            </a:r>
          </a:p>
        </p:txBody>
      </p:sp>
      <p:sp>
        <p:nvSpPr>
          <p:cNvPr id="3" name="页脚占位符 2">
            <a:extLst>
              <a:ext uri="{FF2B5EF4-FFF2-40B4-BE49-F238E27FC236}">
                <a16:creationId xmlns:a16="http://schemas.microsoft.com/office/drawing/2014/main" id="{5E98F434-F33B-8448-B065-DD0B5DCB0479}"/>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FC7E4C4D-1D2B-AB4F-9A58-399CF173CD13}"/>
              </a:ext>
            </a:extLst>
          </p:cNvPr>
          <p:cNvSpPr>
            <a:spLocks noGrp="1"/>
          </p:cNvSpPr>
          <p:nvPr>
            <p:ph type="sldNum" sz="quarter" idx="12"/>
          </p:nvPr>
        </p:nvSpPr>
        <p:spPr/>
        <p:txBody>
          <a:bodyPr/>
          <a:lstStyle/>
          <a:p>
            <a:fld id="{91F816EA-24CC-2048-859A-C5EA9F275392}" type="slidenum">
              <a:rPr lang="en-US" smtClean="0"/>
              <a:pPr/>
              <a:t>105</a:t>
            </a:fld>
            <a:endParaRPr lang="en-US" dirty="0"/>
          </a:p>
        </p:txBody>
      </p:sp>
      <p:sp>
        <p:nvSpPr>
          <p:cNvPr id="5" name="标题 4">
            <a:extLst>
              <a:ext uri="{FF2B5EF4-FFF2-40B4-BE49-F238E27FC236}">
                <a16:creationId xmlns:a16="http://schemas.microsoft.com/office/drawing/2014/main" id="{ED0432C3-704D-E041-875C-D4E538CE8CC5}"/>
              </a:ext>
            </a:extLst>
          </p:cNvPr>
          <p:cNvSpPr>
            <a:spLocks noGrp="1"/>
          </p:cNvSpPr>
          <p:nvPr>
            <p:ph type="title"/>
          </p:nvPr>
        </p:nvSpPr>
        <p:spPr/>
        <p:txBody>
          <a:bodyPr/>
          <a:lstStyle/>
          <a:p>
            <a:r>
              <a:rPr kumimoji="1" lang="en" altLang="zh-CN" dirty="0"/>
              <a:t>LR(1)</a:t>
            </a:r>
            <a:r>
              <a:rPr kumimoji="1" lang="zh-CN" altLang="en-US" dirty="0"/>
              <a:t>语法分析表的合并</a:t>
            </a:r>
          </a:p>
        </p:txBody>
      </p:sp>
      <p:pic>
        <p:nvPicPr>
          <p:cNvPr id="6" name="Picture 2">
            <a:extLst>
              <a:ext uri="{FF2B5EF4-FFF2-40B4-BE49-F238E27FC236}">
                <a16:creationId xmlns:a16="http://schemas.microsoft.com/office/drawing/2014/main" id="{EF29EDFD-CFC5-524D-8F67-4A4D4EAE5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5938" y="-15377"/>
            <a:ext cx="4738608" cy="500186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5A409759-F44A-444F-9999-1E42C6A44F4A}"/>
              </a:ext>
            </a:extLst>
          </p:cNvPr>
          <p:cNvSpPr txBox="1"/>
          <p:nvPr/>
        </p:nvSpPr>
        <p:spPr>
          <a:xfrm>
            <a:off x="9785242" y="4896047"/>
            <a:ext cx="2216796" cy="1938992"/>
          </a:xfrm>
          <a:prstGeom prst="rect">
            <a:avLst/>
          </a:prstGeom>
          <a:solidFill>
            <a:schemeClr val="bg1"/>
          </a:solidFill>
        </p:spPr>
        <p:txBody>
          <a:bodyPr wrap="square">
            <a:spAutoFit/>
          </a:bodyPr>
          <a:lstStyle/>
          <a:p>
            <a:r>
              <a:rPr kumimoji="1" lang="zh-CN" altLang="en-US" dirty="0">
                <a:latin typeface="Times New Roman" panose="02020603050405020304" pitchFamily="18" charset="0"/>
                <a:cs typeface="Times New Roman" panose="02020603050405020304" pitchFamily="18" charset="0"/>
              </a:rPr>
              <a:t>文法：</a:t>
            </a:r>
            <a:endParaRPr kumimoji="1" lang="en-US"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(0)</a:t>
            </a:r>
            <a:r>
              <a:rPr kumimoji="1" lang="en" altLang="zh-CN" dirty="0">
                <a:latin typeface="Times New Roman" panose="02020603050405020304" pitchFamily="18" charset="0"/>
                <a:cs typeface="Times New Roman" panose="02020603050405020304" pitchFamily="18" charset="0"/>
              </a:rPr>
              <a:t>S' → S</a:t>
            </a:r>
          </a:p>
          <a:p>
            <a:r>
              <a:rPr kumimoji="1" lang="en-US" altLang="zh-CN" dirty="0">
                <a:latin typeface="Times New Roman" panose="02020603050405020304" pitchFamily="18" charset="0"/>
                <a:cs typeface="Times New Roman" panose="02020603050405020304" pitchFamily="18" charset="0"/>
              </a:rPr>
              <a:t>(1)</a:t>
            </a:r>
            <a:r>
              <a:rPr kumimoji="1" lang="en" altLang="zh-CN" dirty="0">
                <a:latin typeface="Times New Roman" panose="02020603050405020304" pitchFamily="18" charset="0"/>
                <a:cs typeface="Times New Roman" panose="02020603050405020304" pitchFamily="18" charset="0"/>
              </a:rPr>
              <a:t>S → CC</a:t>
            </a:r>
          </a:p>
          <a:p>
            <a:r>
              <a:rPr kumimoji="1" lang="en-US" altLang="zh-CN" dirty="0">
                <a:latin typeface="Times New Roman" panose="02020603050405020304" pitchFamily="18" charset="0"/>
                <a:cs typeface="Times New Roman" panose="02020603050405020304" pitchFamily="18" charset="0"/>
              </a:rPr>
              <a:t>(2)</a:t>
            </a:r>
            <a:r>
              <a:rPr kumimoji="1" lang="en" altLang="zh-CN" dirty="0">
                <a:latin typeface="Times New Roman" panose="02020603050405020304" pitchFamily="18" charset="0"/>
                <a:cs typeface="Times New Roman" panose="02020603050405020304" pitchFamily="18" charset="0"/>
              </a:rPr>
              <a:t>C → </a:t>
            </a:r>
            <a:r>
              <a:rPr kumimoji="1" lang="en" altLang="zh-CN" dirty="0" err="1">
                <a:latin typeface="Times New Roman" panose="02020603050405020304" pitchFamily="18" charset="0"/>
                <a:cs typeface="Times New Roman" panose="02020603050405020304" pitchFamily="18" charset="0"/>
              </a:rPr>
              <a:t>cC</a:t>
            </a:r>
            <a:endParaRPr kumimoji="1" lang="en"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(3)C</a:t>
            </a:r>
            <a:r>
              <a:rPr kumimoji="1" lang="en" altLang="zh-CN" dirty="0">
                <a:latin typeface="Times New Roman" panose="02020603050405020304" pitchFamily="18" charset="0"/>
                <a:cs typeface="Times New Roman" panose="02020603050405020304" pitchFamily="18" charset="0"/>
              </a:rPr>
              <a:t>→d</a:t>
            </a:r>
          </a:p>
        </p:txBody>
      </p:sp>
      <p:sp>
        <p:nvSpPr>
          <p:cNvPr id="9" name="矩形 8">
            <a:extLst>
              <a:ext uri="{FF2B5EF4-FFF2-40B4-BE49-F238E27FC236}">
                <a16:creationId xmlns:a16="http://schemas.microsoft.com/office/drawing/2014/main" id="{5532CDEE-E01A-A04E-8657-67A1B94B03BC}"/>
              </a:ext>
            </a:extLst>
          </p:cNvPr>
          <p:cNvSpPr/>
          <p:nvPr/>
        </p:nvSpPr>
        <p:spPr bwMode="auto">
          <a:xfrm>
            <a:off x="8077200" y="2574058"/>
            <a:ext cx="2667000" cy="321542"/>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
        <p:nvSpPr>
          <p:cNvPr id="10" name="矩形 9">
            <a:extLst>
              <a:ext uri="{FF2B5EF4-FFF2-40B4-BE49-F238E27FC236}">
                <a16:creationId xmlns:a16="http://schemas.microsoft.com/office/drawing/2014/main" id="{0F40E1EB-6D16-054A-A220-77E1BB1B85B2}"/>
              </a:ext>
            </a:extLst>
          </p:cNvPr>
          <p:cNvSpPr/>
          <p:nvPr/>
        </p:nvSpPr>
        <p:spPr bwMode="auto">
          <a:xfrm>
            <a:off x="8032642" y="3657600"/>
            <a:ext cx="2711558" cy="321542"/>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30773273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63D8521-A832-D149-BA57-4DA07DC84E8F}"/>
              </a:ext>
            </a:extLst>
          </p:cNvPr>
          <p:cNvSpPr>
            <a:spLocks noGrp="1"/>
          </p:cNvSpPr>
          <p:nvPr>
            <p:ph idx="1"/>
          </p:nvPr>
        </p:nvSpPr>
        <p:spPr/>
        <p:txBody>
          <a:bodyPr/>
          <a:lstStyle/>
          <a:p>
            <a:r>
              <a:rPr kumimoji="1" lang="zh-CN" altLang="en-US" dirty="0"/>
              <a:t>寻找具有</a:t>
            </a:r>
            <a:r>
              <a:rPr kumimoji="1" lang="zh-CN" altLang="en-US" b="1" dirty="0">
                <a:solidFill>
                  <a:srgbClr val="FF0000"/>
                </a:solidFill>
              </a:rPr>
              <a:t>相同核心</a:t>
            </a:r>
            <a:r>
              <a:rPr kumimoji="1" lang="zh-CN" altLang="en-US" dirty="0"/>
              <a:t>的</a:t>
            </a:r>
            <a:r>
              <a:rPr kumimoji="1" lang="en" altLang="zh-CN" dirty="0"/>
              <a:t>LR(1)</a:t>
            </a:r>
            <a:r>
              <a:rPr kumimoji="1" lang="zh-CN" altLang="en-US" dirty="0"/>
              <a:t>项集，并把它们合并成 为一个项集</a:t>
            </a:r>
            <a:endParaRPr kumimoji="1" lang="en-US" altLang="zh-CN" dirty="0"/>
          </a:p>
          <a:p>
            <a:pPr lvl="1"/>
            <a:r>
              <a:rPr kumimoji="1" lang="zh-CN" altLang="en-US" dirty="0"/>
              <a:t>项集的核心就是项的第一分量的集合</a:t>
            </a:r>
            <a:endParaRPr kumimoji="1" lang="en-US" altLang="zh-CN" dirty="0"/>
          </a:p>
          <a:p>
            <a:pPr lvl="2"/>
            <a:r>
              <a:rPr kumimoji="1" lang="en" altLang="zh-CN" dirty="0"/>
              <a:t>I</a:t>
            </a:r>
            <a:r>
              <a:rPr kumimoji="1" lang="en" altLang="zh-CN" baseline="-25000" dirty="0"/>
              <a:t>4</a:t>
            </a:r>
            <a:r>
              <a:rPr kumimoji="1" lang="zh-CN" altLang="en-US" dirty="0"/>
              <a:t>和</a:t>
            </a:r>
            <a:r>
              <a:rPr kumimoji="1" lang="en" altLang="zh-CN" dirty="0"/>
              <a:t>I</a:t>
            </a:r>
            <a:r>
              <a:rPr kumimoji="1" lang="en" altLang="zh-CN" baseline="-25000" dirty="0"/>
              <a:t>7</a:t>
            </a:r>
            <a:r>
              <a:rPr kumimoji="1" lang="zh-CN" altLang="en-US" dirty="0"/>
              <a:t>的核心都是</a:t>
            </a:r>
            <a:r>
              <a:rPr kumimoji="1" lang="en-US" altLang="zh-CN" dirty="0"/>
              <a:t>{</a:t>
            </a:r>
            <a:r>
              <a:rPr kumimoji="1" lang="en" altLang="zh-CN" dirty="0" err="1"/>
              <a:t>C→d</a:t>
            </a:r>
            <a:r>
              <a:rPr kumimoji="1" lang="en-US" altLang="zh-CN" dirty="0"/>
              <a:t>·}</a:t>
            </a:r>
          </a:p>
          <a:p>
            <a:pPr lvl="2"/>
            <a:r>
              <a:rPr kumimoji="1" lang="en" altLang="zh-CN" dirty="0"/>
              <a:t>I</a:t>
            </a:r>
            <a:r>
              <a:rPr kumimoji="1" lang="en" altLang="zh-CN" baseline="-25000" dirty="0"/>
              <a:t>3</a:t>
            </a:r>
            <a:r>
              <a:rPr kumimoji="1" lang="zh-CN" altLang="en-US" dirty="0"/>
              <a:t>和</a:t>
            </a:r>
            <a:r>
              <a:rPr kumimoji="1" lang="en" altLang="zh-CN" dirty="0"/>
              <a:t>I</a:t>
            </a:r>
            <a:r>
              <a:rPr kumimoji="1" lang="en" altLang="zh-CN" baseline="-25000" dirty="0"/>
              <a:t>6</a:t>
            </a:r>
            <a:r>
              <a:rPr kumimoji="1" lang="zh-CN" altLang="en-US" dirty="0"/>
              <a:t>的核心</a:t>
            </a:r>
            <a:r>
              <a:rPr kumimoji="1" lang="en-US" altLang="zh-CN" dirty="0"/>
              <a:t>{ </a:t>
            </a:r>
            <a:r>
              <a:rPr kumimoji="1" lang="en" altLang="zh-CN" dirty="0"/>
              <a:t>C→ c</a:t>
            </a:r>
            <a:r>
              <a:rPr kumimoji="1" lang="en-US" altLang="zh-CN" dirty="0"/>
              <a:t>·</a:t>
            </a:r>
            <a:r>
              <a:rPr kumimoji="1" lang="en" altLang="zh-CN" dirty="0"/>
              <a:t>C, C→·</a:t>
            </a:r>
            <a:r>
              <a:rPr kumimoji="1" lang="en" altLang="zh-CN" dirty="0" err="1"/>
              <a:t>cC</a:t>
            </a:r>
            <a:r>
              <a:rPr kumimoji="1" lang="en" altLang="zh-CN" dirty="0"/>
              <a:t>, C→·d }</a:t>
            </a:r>
          </a:p>
          <a:p>
            <a:r>
              <a:rPr kumimoji="1" lang="zh-CN" altLang="en-US" dirty="0"/>
              <a:t>一个</a:t>
            </a:r>
            <a:r>
              <a:rPr kumimoji="1" lang="en" altLang="zh-CN" dirty="0"/>
              <a:t>LR(1)</a:t>
            </a:r>
            <a:r>
              <a:rPr kumimoji="1" lang="zh-CN" altLang="en-US" dirty="0"/>
              <a:t>项集的核心是一个</a:t>
            </a:r>
            <a:r>
              <a:rPr kumimoji="1" lang="en" altLang="zh-CN" dirty="0"/>
              <a:t>LR(0)</a:t>
            </a:r>
            <a:r>
              <a:rPr kumimoji="1" lang="zh-CN" altLang="en-US" dirty="0"/>
              <a:t>项集</a:t>
            </a:r>
            <a:endParaRPr kumimoji="1" lang="en-US" altLang="zh-CN" dirty="0"/>
          </a:p>
          <a:p>
            <a:r>
              <a:rPr kumimoji="1" lang="en" altLang="zh-CN" dirty="0"/>
              <a:t>GOTO(I, X)</a:t>
            </a:r>
            <a:r>
              <a:rPr kumimoji="1" lang="zh-CN" altLang="en-US" dirty="0"/>
              <a:t>的核心只由</a:t>
            </a:r>
            <a:r>
              <a:rPr kumimoji="1" lang="en" altLang="zh-CN" dirty="0"/>
              <a:t>I</a:t>
            </a:r>
            <a:r>
              <a:rPr kumimoji="1" lang="zh-CN" altLang="en-US" dirty="0"/>
              <a:t>的核心决定，因此被合并项集的</a:t>
            </a:r>
            <a:r>
              <a:rPr kumimoji="1" lang="en" altLang="zh-CN" dirty="0"/>
              <a:t>GOTO</a:t>
            </a:r>
            <a:r>
              <a:rPr kumimoji="1" lang="zh-CN" altLang="en-US" dirty="0"/>
              <a:t>目标也可以合并</a:t>
            </a:r>
            <a:endParaRPr kumimoji="1" lang="en-US" altLang="zh-CN" dirty="0"/>
          </a:p>
          <a:p>
            <a:pPr lvl="1"/>
            <a:r>
              <a:rPr kumimoji="1" lang="zh-CN" altLang="en-US" dirty="0"/>
              <a:t>这表示合并之后，我们仍可以建立</a:t>
            </a:r>
            <a:r>
              <a:rPr kumimoji="1" lang="en" altLang="zh-CN" dirty="0"/>
              <a:t>GOTO</a:t>
            </a:r>
            <a:r>
              <a:rPr kumimoji="1" lang="zh-CN" altLang="en-US" dirty="0"/>
              <a:t>关系</a:t>
            </a:r>
          </a:p>
        </p:txBody>
      </p:sp>
      <p:sp>
        <p:nvSpPr>
          <p:cNvPr id="3" name="页脚占位符 2">
            <a:extLst>
              <a:ext uri="{FF2B5EF4-FFF2-40B4-BE49-F238E27FC236}">
                <a16:creationId xmlns:a16="http://schemas.microsoft.com/office/drawing/2014/main" id="{A920DB40-8D6A-9444-A71F-A14BBEF7A2A6}"/>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C02B3B2A-F0D6-7949-B34B-0C4AB269E796}"/>
              </a:ext>
            </a:extLst>
          </p:cNvPr>
          <p:cNvSpPr>
            <a:spLocks noGrp="1"/>
          </p:cNvSpPr>
          <p:nvPr>
            <p:ph type="sldNum" sz="quarter" idx="12"/>
          </p:nvPr>
        </p:nvSpPr>
        <p:spPr/>
        <p:txBody>
          <a:bodyPr/>
          <a:lstStyle/>
          <a:p>
            <a:fld id="{91F816EA-24CC-2048-859A-C5EA9F275392}" type="slidenum">
              <a:rPr lang="en-US" smtClean="0"/>
              <a:pPr/>
              <a:t>106</a:t>
            </a:fld>
            <a:endParaRPr lang="en-US" dirty="0"/>
          </a:p>
        </p:txBody>
      </p:sp>
      <p:sp>
        <p:nvSpPr>
          <p:cNvPr id="5" name="标题 4">
            <a:extLst>
              <a:ext uri="{FF2B5EF4-FFF2-40B4-BE49-F238E27FC236}">
                <a16:creationId xmlns:a16="http://schemas.microsoft.com/office/drawing/2014/main" id="{D4C8687E-442A-D946-A691-9924BE4A1CFD}"/>
              </a:ext>
            </a:extLst>
          </p:cNvPr>
          <p:cNvSpPr>
            <a:spLocks noGrp="1"/>
          </p:cNvSpPr>
          <p:nvPr>
            <p:ph type="title"/>
          </p:nvPr>
        </p:nvSpPr>
        <p:spPr/>
        <p:txBody>
          <a:bodyPr/>
          <a:lstStyle/>
          <a:p>
            <a:r>
              <a:rPr kumimoji="1" lang="en" altLang="zh-CN" dirty="0"/>
              <a:t>LALR</a:t>
            </a:r>
            <a:r>
              <a:rPr kumimoji="1" lang="zh-CN" altLang="en-US" dirty="0"/>
              <a:t>分析技术的基本思想</a:t>
            </a:r>
          </a:p>
        </p:txBody>
      </p:sp>
    </p:spTree>
    <p:extLst>
      <p:ext uri="{BB962C8B-B14F-4D97-AF65-F5344CB8AC3E}">
        <p14:creationId xmlns:p14="http://schemas.microsoft.com/office/powerpoint/2010/main" val="28208009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871D4F9-E056-1F4F-9EB9-053DF9695C04}"/>
              </a:ext>
            </a:extLst>
          </p:cNvPr>
          <p:cNvSpPr>
            <a:spLocks noGrp="1"/>
          </p:cNvSpPr>
          <p:nvPr>
            <p:ph idx="1"/>
          </p:nvPr>
        </p:nvSpPr>
        <p:spPr/>
        <p:txBody>
          <a:bodyPr/>
          <a:lstStyle/>
          <a:p>
            <a:r>
              <a:rPr kumimoji="1" lang="zh-CN" altLang="en-US" dirty="0">
                <a:solidFill>
                  <a:srgbClr val="FF0000"/>
                </a:solidFill>
              </a:rPr>
              <a:t>原来无冲突</a:t>
            </a:r>
            <a:r>
              <a:rPr kumimoji="1" lang="zh-CN" altLang="en-US" dirty="0"/>
              <a:t>的</a:t>
            </a:r>
            <a:r>
              <a:rPr kumimoji="1" lang="en" altLang="zh-CN" dirty="0"/>
              <a:t>LR(1)</a:t>
            </a:r>
            <a:r>
              <a:rPr kumimoji="1" lang="zh-CN" altLang="en-US" dirty="0"/>
              <a:t>分析表在合并之后得到 </a:t>
            </a:r>
            <a:r>
              <a:rPr kumimoji="1" lang="en" altLang="zh-CN" dirty="0"/>
              <a:t>LALR(1)</a:t>
            </a:r>
            <a:r>
              <a:rPr kumimoji="1" lang="zh-CN" altLang="en-US" dirty="0"/>
              <a:t>分析表，新表中</a:t>
            </a:r>
            <a:r>
              <a:rPr kumimoji="1" lang="zh-CN" altLang="en-US" dirty="0">
                <a:solidFill>
                  <a:srgbClr val="FF0000"/>
                </a:solidFill>
              </a:rPr>
              <a:t>可能</a:t>
            </a:r>
            <a:r>
              <a:rPr kumimoji="1" lang="zh-CN" altLang="en-US" dirty="0"/>
              <a:t>存在冲突</a:t>
            </a:r>
            <a:endParaRPr kumimoji="1" lang="en-US" altLang="zh-CN" dirty="0"/>
          </a:p>
          <a:p>
            <a:r>
              <a:rPr kumimoji="1" lang="zh-CN" altLang="en-US" dirty="0"/>
              <a:t>合并</a:t>
            </a:r>
            <a:r>
              <a:rPr kumimoji="1" lang="zh-CN" altLang="en-US" dirty="0">
                <a:solidFill>
                  <a:srgbClr val="FF0000"/>
                </a:solidFill>
              </a:rPr>
              <a:t>不会</a:t>
            </a:r>
            <a:r>
              <a:rPr kumimoji="1" lang="zh-CN" altLang="en-US" dirty="0"/>
              <a:t>导致</a:t>
            </a:r>
            <a:r>
              <a:rPr kumimoji="1" lang="zh-CN" altLang="en-US" dirty="0">
                <a:solidFill>
                  <a:srgbClr val="FF0000"/>
                </a:solidFill>
              </a:rPr>
              <a:t>移入</a:t>
            </a:r>
            <a:r>
              <a:rPr kumimoji="1" lang="en-US" altLang="zh-CN" dirty="0">
                <a:solidFill>
                  <a:srgbClr val="FF0000"/>
                </a:solidFill>
              </a:rPr>
              <a:t>-</a:t>
            </a:r>
            <a:r>
              <a:rPr kumimoji="1" lang="zh-CN" altLang="en-US" dirty="0">
                <a:solidFill>
                  <a:srgbClr val="FF0000"/>
                </a:solidFill>
              </a:rPr>
              <a:t>归约冲突</a:t>
            </a:r>
            <a:endParaRPr kumimoji="1" lang="en-US" altLang="zh-CN" dirty="0">
              <a:solidFill>
                <a:srgbClr val="FF0000"/>
              </a:solidFill>
            </a:endParaRPr>
          </a:p>
          <a:p>
            <a:pPr lvl="1"/>
            <a:r>
              <a:rPr kumimoji="1" lang="zh-CN" altLang="en-US" dirty="0"/>
              <a:t>假设合并之后在</a:t>
            </a:r>
            <a:r>
              <a:rPr kumimoji="1" lang="en" altLang="zh-CN" dirty="0"/>
              <a:t>a</a:t>
            </a:r>
            <a:r>
              <a:rPr kumimoji="1" lang="zh-CN" altLang="en-US" dirty="0"/>
              <a:t>上存在移入</a:t>
            </a:r>
            <a:r>
              <a:rPr kumimoji="1" lang="en-US" altLang="zh-CN" dirty="0"/>
              <a:t>/</a:t>
            </a:r>
            <a:r>
              <a:rPr kumimoji="1" lang="zh-CN" altLang="en-US" dirty="0"/>
              <a:t>归约冲突，即存在项</a:t>
            </a:r>
            <a:r>
              <a:rPr kumimoji="1" lang="en-US" altLang="zh-CN" dirty="0"/>
              <a:t>[B→β·α</a:t>
            </a:r>
            <a:r>
              <a:rPr kumimoji="1" lang="en-US" altLang="zh-CN" dirty="0" err="1"/>
              <a:t>γ</a:t>
            </a:r>
            <a:r>
              <a:rPr kumimoji="1" lang="en-US" altLang="zh-CN" dirty="0"/>
              <a:t>,</a:t>
            </a:r>
            <a:r>
              <a:rPr kumimoji="1" lang="zh-CN" altLang="en-US" dirty="0"/>
              <a:t> </a:t>
            </a:r>
            <a:r>
              <a:rPr kumimoji="1" lang="en-US" altLang="zh-CN" dirty="0"/>
              <a:t>?]</a:t>
            </a:r>
            <a:r>
              <a:rPr kumimoji="1" lang="zh-CN" altLang="en-US" dirty="0"/>
              <a:t>和</a:t>
            </a:r>
            <a:r>
              <a:rPr kumimoji="1" lang="en-US" altLang="zh-CN" dirty="0"/>
              <a:t>[A→α·,</a:t>
            </a:r>
            <a:r>
              <a:rPr kumimoji="1" lang="zh-CN" altLang="en-US" dirty="0"/>
              <a:t> </a:t>
            </a:r>
            <a:r>
              <a:rPr kumimoji="1" lang="en-US" altLang="zh-CN" dirty="0"/>
              <a:t>a]</a:t>
            </a:r>
          </a:p>
          <a:p>
            <a:pPr lvl="1"/>
            <a:r>
              <a:rPr kumimoji="1" lang="zh-CN" altLang="en-US" dirty="0"/>
              <a:t>因为被合并的项集具有相同的核心，因此，被合并的所有项集中都包括</a:t>
            </a:r>
            <a:r>
              <a:rPr kumimoji="1" lang="en-US" altLang="zh-CN" dirty="0"/>
              <a:t>[B→β·α</a:t>
            </a:r>
            <a:r>
              <a:rPr kumimoji="1" lang="en-US" altLang="zh-CN" dirty="0" err="1"/>
              <a:t>γ</a:t>
            </a:r>
            <a:r>
              <a:rPr kumimoji="1" lang="en-US" altLang="zh-CN" dirty="0"/>
              <a:t>,</a:t>
            </a:r>
            <a:r>
              <a:rPr kumimoji="1" lang="zh-CN" altLang="en-US" dirty="0"/>
              <a:t> </a:t>
            </a:r>
            <a:r>
              <a:rPr kumimoji="1" lang="en-US" altLang="zh-CN" dirty="0"/>
              <a:t>?]</a:t>
            </a:r>
            <a:r>
              <a:rPr kumimoji="1" lang="zh-CN" altLang="en-US" dirty="0"/>
              <a:t>，而</a:t>
            </a:r>
            <a:r>
              <a:rPr kumimoji="1" lang="en-US" altLang="zh-CN" dirty="0"/>
              <a:t>[A→α·,</a:t>
            </a:r>
            <a:r>
              <a:rPr kumimoji="1" lang="zh-CN" altLang="en-US" dirty="0"/>
              <a:t> </a:t>
            </a:r>
            <a:r>
              <a:rPr kumimoji="1" lang="en-US" altLang="zh-CN" dirty="0"/>
              <a:t>a]</a:t>
            </a:r>
            <a:r>
              <a:rPr kumimoji="1" lang="zh-CN" altLang="en-US" dirty="0"/>
              <a:t>也必然在某个项集中，那么这个项集必然已经存在冲突</a:t>
            </a:r>
            <a:endParaRPr kumimoji="1" lang="en-US" altLang="zh-CN" dirty="0"/>
          </a:p>
          <a:p>
            <a:r>
              <a:rPr kumimoji="1" lang="zh-CN" altLang="en-US" dirty="0"/>
              <a:t>合并</a:t>
            </a:r>
            <a:r>
              <a:rPr kumimoji="1" lang="zh-CN" altLang="en-US" dirty="0">
                <a:solidFill>
                  <a:srgbClr val="FF0000"/>
                </a:solidFill>
              </a:rPr>
              <a:t>会</a:t>
            </a:r>
            <a:r>
              <a:rPr kumimoji="1" lang="zh-CN" altLang="en-US" dirty="0"/>
              <a:t>引起</a:t>
            </a:r>
            <a:r>
              <a:rPr kumimoji="1" lang="zh-CN" altLang="en-US" dirty="0">
                <a:solidFill>
                  <a:srgbClr val="FF0000"/>
                </a:solidFill>
              </a:rPr>
              <a:t>归约</a:t>
            </a:r>
            <a:r>
              <a:rPr kumimoji="1" lang="en-US" altLang="zh-CN" dirty="0">
                <a:solidFill>
                  <a:srgbClr val="FF0000"/>
                </a:solidFill>
              </a:rPr>
              <a:t>-</a:t>
            </a:r>
            <a:r>
              <a:rPr kumimoji="1" lang="zh-CN" altLang="en-US" dirty="0">
                <a:solidFill>
                  <a:srgbClr val="FF0000"/>
                </a:solidFill>
              </a:rPr>
              <a:t>归约冲突</a:t>
            </a:r>
            <a:r>
              <a:rPr kumimoji="1" lang="zh-CN" altLang="en-US" dirty="0"/>
              <a:t>，即不能确定按照哪个产生式进行归约</a:t>
            </a:r>
          </a:p>
        </p:txBody>
      </p:sp>
      <p:sp>
        <p:nvSpPr>
          <p:cNvPr id="3" name="页脚占位符 2">
            <a:extLst>
              <a:ext uri="{FF2B5EF4-FFF2-40B4-BE49-F238E27FC236}">
                <a16:creationId xmlns:a16="http://schemas.microsoft.com/office/drawing/2014/main" id="{FC98567A-70CC-D145-9E18-701D9C156501}"/>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662A1936-9EA1-874F-BFAF-BCA66CB5315A}"/>
              </a:ext>
            </a:extLst>
          </p:cNvPr>
          <p:cNvSpPr>
            <a:spLocks noGrp="1"/>
          </p:cNvSpPr>
          <p:nvPr>
            <p:ph type="sldNum" sz="quarter" idx="12"/>
          </p:nvPr>
        </p:nvSpPr>
        <p:spPr/>
        <p:txBody>
          <a:bodyPr/>
          <a:lstStyle/>
          <a:p>
            <a:fld id="{91F816EA-24CC-2048-859A-C5EA9F275392}" type="slidenum">
              <a:rPr lang="en-US" smtClean="0"/>
              <a:pPr/>
              <a:t>107</a:t>
            </a:fld>
            <a:endParaRPr lang="en-US" dirty="0"/>
          </a:p>
        </p:txBody>
      </p:sp>
      <p:sp>
        <p:nvSpPr>
          <p:cNvPr id="5" name="标题 4">
            <a:extLst>
              <a:ext uri="{FF2B5EF4-FFF2-40B4-BE49-F238E27FC236}">
                <a16:creationId xmlns:a16="http://schemas.microsoft.com/office/drawing/2014/main" id="{ACAE6961-3F9A-A747-A272-273A632D0A72}"/>
              </a:ext>
            </a:extLst>
          </p:cNvPr>
          <p:cNvSpPr>
            <a:spLocks noGrp="1"/>
          </p:cNvSpPr>
          <p:nvPr>
            <p:ph type="title"/>
          </p:nvPr>
        </p:nvSpPr>
        <p:spPr/>
        <p:txBody>
          <a:bodyPr/>
          <a:lstStyle/>
          <a:p>
            <a:r>
              <a:rPr kumimoji="1" lang="zh-CN" altLang="en-US" dirty="0"/>
              <a:t>合并引起的冲突</a:t>
            </a:r>
          </a:p>
        </p:txBody>
      </p:sp>
    </p:spTree>
    <p:extLst>
      <p:ext uri="{BB962C8B-B14F-4D97-AF65-F5344CB8AC3E}">
        <p14:creationId xmlns:p14="http://schemas.microsoft.com/office/powerpoint/2010/main" val="2090874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981B202-A5C1-D54F-99B9-D133E2FA0A8E}"/>
              </a:ext>
            </a:extLst>
          </p:cNvPr>
          <p:cNvSpPr>
            <a:spLocks noGrp="1"/>
          </p:cNvSpPr>
          <p:nvPr>
            <p:ph idx="1"/>
          </p:nvPr>
        </p:nvSpPr>
        <p:spPr/>
        <p:txBody>
          <a:bodyPr/>
          <a:lstStyle/>
          <a:p>
            <a:r>
              <a:rPr kumimoji="1" lang="zh-CN" altLang="en-US" dirty="0"/>
              <a:t>文法</a:t>
            </a:r>
          </a:p>
          <a:p>
            <a:pPr lvl="1"/>
            <a:r>
              <a:rPr kumimoji="1" lang="en" altLang="zh-CN" dirty="0"/>
              <a:t>S' → S</a:t>
            </a:r>
          </a:p>
          <a:p>
            <a:pPr lvl="1"/>
            <a:r>
              <a:rPr kumimoji="1" lang="en" altLang="zh-CN" dirty="0"/>
              <a:t>S → </a:t>
            </a:r>
            <a:r>
              <a:rPr kumimoji="1" lang="en" altLang="zh-CN" dirty="0" err="1"/>
              <a:t>aAd|bBd|aBe|bAe</a:t>
            </a:r>
            <a:endParaRPr kumimoji="1" lang="en" altLang="zh-CN" dirty="0"/>
          </a:p>
          <a:p>
            <a:pPr lvl="1"/>
            <a:r>
              <a:rPr kumimoji="1" lang="en" altLang="zh-CN" dirty="0"/>
              <a:t>A → c</a:t>
            </a:r>
          </a:p>
          <a:p>
            <a:pPr lvl="1"/>
            <a:r>
              <a:rPr kumimoji="1" lang="en" altLang="zh-CN" dirty="0"/>
              <a:t>B → c</a:t>
            </a:r>
          </a:p>
          <a:p>
            <a:r>
              <a:rPr kumimoji="1" lang="zh-CN" altLang="en-US" dirty="0"/>
              <a:t>可行前缀</a:t>
            </a:r>
            <a:r>
              <a:rPr kumimoji="1" lang="en" altLang="zh-CN" dirty="0"/>
              <a:t>ac</a:t>
            </a:r>
            <a:r>
              <a:rPr kumimoji="1" lang="zh-CN" altLang="en-US" dirty="0"/>
              <a:t>的有效项集</a:t>
            </a:r>
            <a:r>
              <a:rPr kumimoji="1" lang="en-US" altLang="zh-CN" dirty="0"/>
              <a:t>:{[</a:t>
            </a:r>
            <a:r>
              <a:rPr kumimoji="1" lang="en-US" altLang="zh-CN" dirty="0" err="1"/>
              <a:t>A→c</a:t>
            </a:r>
            <a:r>
              <a:rPr kumimoji="1" lang="en-US" altLang="zh-CN" dirty="0"/>
              <a:t>·,</a:t>
            </a:r>
            <a:r>
              <a:rPr kumimoji="1" lang="zh-CN" altLang="en-US" dirty="0"/>
              <a:t> </a:t>
            </a:r>
            <a:r>
              <a:rPr kumimoji="1" lang="en-US" altLang="zh-CN" dirty="0"/>
              <a:t>d],</a:t>
            </a:r>
            <a:r>
              <a:rPr kumimoji="1" lang="zh-CN" altLang="en-US" dirty="0"/>
              <a:t> </a:t>
            </a:r>
            <a:r>
              <a:rPr kumimoji="1" lang="en-US" altLang="zh-CN" dirty="0"/>
              <a:t>[</a:t>
            </a:r>
            <a:r>
              <a:rPr kumimoji="1" lang="en-US" altLang="zh-CN" dirty="0" err="1"/>
              <a:t>B→c</a:t>
            </a:r>
            <a:r>
              <a:rPr kumimoji="1" lang="en-US" altLang="zh-CN" dirty="0"/>
              <a:t>·,</a:t>
            </a:r>
            <a:r>
              <a:rPr kumimoji="1" lang="zh-CN" altLang="en-US" dirty="0"/>
              <a:t> </a:t>
            </a:r>
            <a:r>
              <a:rPr kumimoji="1" lang="en-US" altLang="zh-CN" dirty="0"/>
              <a:t>e]}</a:t>
            </a:r>
          </a:p>
          <a:p>
            <a:r>
              <a:rPr kumimoji="1" lang="zh-CN" altLang="en-US" dirty="0"/>
              <a:t>可行前缀</a:t>
            </a:r>
            <a:r>
              <a:rPr kumimoji="1" lang="en-US" altLang="zh-CN" dirty="0"/>
              <a:t>b</a:t>
            </a:r>
            <a:r>
              <a:rPr kumimoji="1" lang="en" altLang="zh-CN" dirty="0"/>
              <a:t>c</a:t>
            </a:r>
            <a:r>
              <a:rPr kumimoji="1" lang="zh-CN" altLang="en-US" dirty="0"/>
              <a:t>的有效项集</a:t>
            </a:r>
            <a:r>
              <a:rPr kumimoji="1" lang="en-US" altLang="zh-CN" dirty="0"/>
              <a:t>:{[</a:t>
            </a:r>
            <a:r>
              <a:rPr kumimoji="1" lang="en-US" altLang="zh-CN" dirty="0" err="1"/>
              <a:t>B→c</a:t>
            </a:r>
            <a:r>
              <a:rPr kumimoji="1" lang="en-US" altLang="zh-CN" dirty="0"/>
              <a:t>·,</a:t>
            </a:r>
            <a:r>
              <a:rPr kumimoji="1" lang="zh-CN" altLang="en-US" dirty="0"/>
              <a:t> </a:t>
            </a:r>
            <a:r>
              <a:rPr kumimoji="1" lang="en-US" altLang="zh-CN" dirty="0"/>
              <a:t>d],</a:t>
            </a:r>
            <a:r>
              <a:rPr kumimoji="1" lang="zh-CN" altLang="en-US" dirty="0"/>
              <a:t> </a:t>
            </a:r>
            <a:r>
              <a:rPr kumimoji="1" lang="en-US" altLang="zh-CN" dirty="0"/>
              <a:t>[</a:t>
            </a:r>
            <a:r>
              <a:rPr kumimoji="1" lang="en-US" altLang="zh-CN" dirty="0" err="1"/>
              <a:t>A→c</a:t>
            </a:r>
            <a:r>
              <a:rPr kumimoji="1" lang="en-US" altLang="zh-CN" dirty="0"/>
              <a:t>·,</a:t>
            </a:r>
            <a:r>
              <a:rPr kumimoji="1" lang="zh-CN" altLang="en-US" dirty="0"/>
              <a:t> </a:t>
            </a:r>
            <a:r>
              <a:rPr kumimoji="1" lang="en-US" altLang="zh-CN" dirty="0"/>
              <a:t>e]}</a:t>
            </a:r>
          </a:p>
          <a:p>
            <a:r>
              <a:rPr kumimoji="1" lang="zh-CN" altLang="en-US" dirty="0"/>
              <a:t>合并之后的项集为</a:t>
            </a:r>
            <a:r>
              <a:rPr kumimoji="1" lang="en-US" altLang="zh-CN" dirty="0"/>
              <a:t>:</a:t>
            </a:r>
            <a:r>
              <a:rPr kumimoji="1" lang="zh-CN" altLang="en-US" dirty="0"/>
              <a:t> </a:t>
            </a:r>
            <a:r>
              <a:rPr kumimoji="1" lang="en-US" altLang="zh-CN" dirty="0"/>
              <a:t>{[</a:t>
            </a:r>
            <a:r>
              <a:rPr kumimoji="1" lang="en-US" altLang="zh-CN" dirty="0" err="1"/>
              <a:t>A→c</a:t>
            </a:r>
            <a:r>
              <a:rPr kumimoji="1" lang="en-US" altLang="zh-CN" dirty="0"/>
              <a:t>·,</a:t>
            </a:r>
            <a:r>
              <a:rPr kumimoji="1" lang="zh-CN" altLang="en-US" dirty="0"/>
              <a:t> </a:t>
            </a:r>
            <a:r>
              <a:rPr kumimoji="1" lang="en-US" altLang="zh-CN" dirty="0"/>
              <a:t>d/e],</a:t>
            </a:r>
            <a:r>
              <a:rPr kumimoji="1" lang="zh-CN" altLang="en-US" dirty="0"/>
              <a:t> </a:t>
            </a:r>
            <a:r>
              <a:rPr kumimoji="1" lang="en-US" altLang="zh-CN" dirty="0"/>
              <a:t>[</a:t>
            </a:r>
            <a:r>
              <a:rPr kumimoji="1" lang="en-US" altLang="zh-CN" dirty="0" err="1"/>
              <a:t>B→c</a:t>
            </a:r>
            <a:r>
              <a:rPr kumimoji="1" lang="en-US" altLang="zh-CN" dirty="0"/>
              <a:t>·,d/e]}</a:t>
            </a:r>
          </a:p>
          <a:p>
            <a:pPr lvl="1"/>
            <a:r>
              <a:rPr kumimoji="1" lang="zh-CN" altLang="en-US" dirty="0"/>
              <a:t>包含了</a:t>
            </a:r>
            <a:r>
              <a:rPr kumimoji="1" lang="zh-CN" altLang="en-US" dirty="0">
                <a:solidFill>
                  <a:srgbClr val="FF0000"/>
                </a:solidFill>
              </a:rPr>
              <a:t>归约</a:t>
            </a:r>
            <a:r>
              <a:rPr kumimoji="1" lang="en-US" altLang="zh-CN" dirty="0">
                <a:solidFill>
                  <a:srgbClr val="FF0000"/>
                </a:solidFill>
              </a:rPr>
              <a:t>/</a:t>
            </a:r>
            <a:r>
              <a:rPr kumimoji="1" lang="zh-CN" altLang="en-US" dirty="0">
                <a:solidFill>
                  <a:srgbClr val="FF0000"/>
                </a:solidFill>
              </a:rPr>
              <a:t>归约冲突</a:t>
            </a:r>
            <a:r>
              <a:rPr kumimoji="1" lang="zh-CN" altLang="en-US" dirty="0"/>
              <a:t>：应该把</a:t>
            </a:r>
            <a:r>
              <a:rPr kumimoji="1" lang="en" altLang="zh-CN" dirty="0"/>
              <a:t>c</a:t>
            </a:r>
            <a:r>
              <a:rPr kumimoji="1" lang="zh-CN" altLang="en-US" dirty="0"/>
              <a:t>归约成为</a:t>
            </a:r>
            <a:r>
              <a:rPr kumimoji="1" lang="en" altLang="zh-CN" dirty="0"/>
              <a:t>A</a:t>
            </a:r>
            <a:r>
              <a:rPr kumimoji="1" lang="zh-CN" altLang="en-US" dirty="0"/>
              <a:t>还是</a:t>
            </a:r>
            <a:r>
              <a:rPr kumimoji="1" lang="en" altLang="zh-CN" dirty="0"/>
              <a:t>B</a:t>
            </a:r>
            <a:r>
              <a:rPr kumimoji="1" lang="zh-CN" altLang="en" dirty="0"/>
              <a:t>？</a:t>
            </a:r>
            <a:endParaRPr kumimoji="1" lang="en" altLang="zh-CN" dirty="0"/>
          </a:p>
        </p:txBody>
      </p:sp>
      <p:sp>
        <p:nvSpPr>
          <p:cNvPr id="3" name="页脚占位符 2">
            <a:extLst>
              <a:ext uri="{FF2B5EF4-FFF2-40B4-BE49-F238E27FC236}">
                <a16:creationId xmlns:a16="http://schemas.microsoft.com/office/drawing/2014/main" id="{9B531F74-CFCD-674A-9A99-93BDEB6C4420}"/>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1EB6F726-3EC8-4D43-9B57-FC15D484FCDA}"/>
              </a:ext>
            </a:extLst>
          </p:cNvPr>
          <p:cNvSpPr>
            <a:spLocks noGrp="1"/>
          </p:cNvSpPr>
          <p:nvPr>
            <p:ph type="sldNum" sz="quarter" idx="12"/>
          </p:nvPr>
        </p:nvSpPr>
        <p:spPr/>
        <p:txBody>
          <a:bodyPr/>
          <a:lstStyle/>
          <a:p>
            <a:fld id="{91F816EA-24CC-2048-859A-C5EA9F275392}" type="slidenum">
              <a:rPr lang="en-US" smtClean="0"/>
              <a:pPr/>
              <a:t>108</a:t>
            </a:fld>
            <a:endParaRPr lang="en-US" dirty="0"/>
          </a:p>
        </p:txBody>
      </p:sp>
      <p:sp>
        <p:nvSpPr>
          <p:cNvPr id="5" name="标题 4">
            <a:extLst>
              <a:ext uri="{FF2B5EF4-FFF2-40B4-BE49-F238E27FC236}">
                <a16:creationId xmlns:a16="http://schemas.microsoft.com/office/drawing/2014/main" id="{E1F459F2-FA60-A540-8AA7-9346744C7F17}"/>
              </a:ext>
            </a:extLst>
          </p:cNvPr>
          <p:cNvSpPr>
            <a:spLocks noGrp="1"/>
          </p:cNvSpPr>
          <p:nvPr>
            <p:ph type="title"/>
          </p:nvPr>
        </p:nvSpPr>
        <p:spPr/>
        <p:txBody>
          <a:bodyPr/>
          <a:lstStyle/>
          <a:p>
            <a:r>
              <a:rPr kumimoji="1" lang="zh-CN" altLang="en-US" dirty="0"/>
              <a:t>合并引起归约</a:t>
            </a:r>
            <a:r>
              <a:rPr kumimoji="1" lang="en-US" altLang="zh-CN" dirty="0"/>
              <a:t>/</a:t>
            </a:r>
            <a:r>
              <a:rPr kumimoji="1" lang="zh-CN" altLang="en-US" dirty="0"/>
              <a:t>归约冲突的例子</a:t>
            </a:r>
          </a:p>
        </p:txBody>
      </p:sp>
      <p:sp>
        <p:nvSpPr>
          <p:cNvPr id="7" name="文本框 6">
            <a:extLst>
              <a:ext uri="{FF2B5EF4-FFF2-40B4-BE49-F238E27FC236}">
                <a16:creationId xmlns:a16="http://schemas.microsoft.com/office/drawing/2014/main" id="{0126956C-DEFE-7D40-BDA4-BA4CE96A2DDA}"/>
              </a:ext>
            </a:extLst>
          </p:cNvPr>
          <p:cNvSpPr txBox="1"/>
          <p:nvPr/>
        </p:nvSpPr>
        <p:spPr>
          <a:xfrm>
            <a:off x="5664200" y="1600200"/>
            <a:ext cx="4762715" cy="584775"/>
          </a:xfrm>
          <a:prstGeom prst="rect">
            <a:avLst/>
          </a:prstGeom>
          <a:noFill/>
        </p:spPr>
        <p:txBody>
          <a:bodyPr wrap="square">
            <a:spAutoFit/>
          </a:bodyPr>
          <a:lstStyle/>
          <a:p>
            <a:r>
              <a:rPr kumimoji="1" lang="zh-CN" altLang="en-US" sz="3200" dirty="0">
                <a:latin typeface="Times New Roman" panose="02020603050405020304" pitchFamily="18" charset="0"/>
                <a:ea typeface="STXinwei" panose="02010800040101010101" pitchFamily="2" charset="-122"/>
                <a:cs typeface="Times New Roman" panose="02020603050405020304" pitchFamily="18" charset="0"/>
              </a:rPr>
              <a:t>语言</a:t>
            </a:r>
            <a:r>
              <a:rPr kumimoji="1" lang="en-US" altLang="zh-CN" sz="3200" dirty="0">
                <a:latin typeface="Times New Roman" panose="02020603050405020304" pitchFamily="18" charset="0"/>
                <a:ea typeface="STXinwei" panose="02010800040101010101" pitchFamily="2" charset="-122"/>
                <a:cs typeface="Times New Roman" panose="02020603050405020304" pitchFamily="18" charset="0"/>
              </a:rPr>
              <a:t>:</a:t>
            </a:r>
            <a:r>
              <a:rPr kumimoji="1" lang="zh-CN" altLang="en-US" sz="3200" dirty="0">
                <a:latin typeface="Times New Roman" panose="02020603050405020304" pitchFamily="18" charset="0"/>
                <a:ea typeface="STXinwei" panose="02010800040101010101" pitchFamily="2" charset="-122"/>
                <a:cs typeface="Times New Roman" panose="02020603050405020304" pitchFamily="18" charset="0"/>
              </a:rPr>
              <a:t> </a:t>
            </a:r>
            <a:r>
              <a:rPr kumimoji="1" lang="en-US" altLang="zh-CN" sz="3200" dirty="0">
                <a:latin typeface="Times New Roman" panose="02020603050405020304" pitchFamily="18" charset="0"/>
                <a:ea typeface="STXinwei" panose="02010800040101010101" pitchFamily="2" charset="-122"/>
                <a:cs typeface="Times New Roman" panose="02020603050405020304" pitchFamily="18" charset="0"/>
              </a:rPr>
              <a:t>{ </a:t>
            </a:r>
            <a:r>
              <a:rPr kumimoji="1" lang="en" altLang="zh-CN" sz="3200" dirty="0" err="1">
                <a:latin typeface="Times New Roman" panose="02020603050405020304" pitchFamily="18" charset="0"/>
                <a:ea typeface="STXinwei" panose="02010800040101010101" pitchFamily="2" charset="-122"/>
                <a:cs typeface="Times New Roman" panose="02020603050405020304" pitchFamily="18" charset="0"/>
              </a:rPr>
              <a:t>acd</a:t>
            </a:r>
            <a:r>
              <a:rPr kumimoji="1" lang="en" altLang="zh-CN" sz="3200" dirty="0">
                <a:latin typeface="Times New Roman" panose="02020603050405020304" pitchFamily="18" charset="0"/>
                <a:ea typeface="STXinwei" panose="02010800040101010101" pitchFamily="2" charset="-122"/>
                <a:cs typeface="Times New Roman" panose="02020603050405020304" pitchFamily="18" charset="0"/>
              </a:rPr>
              <a:t>, </a:t>
            </a:r>
            <a:r>
              <a:rPr kumimoji="1" lang="en" altLang="zh-CN" sz="3200" dirty="0" err="1">
                <a:latin typeface="Times New Roman" panose="02020603050405020304" pitchFamily="18" charset="0"/>
                <a:ea typeface="STXinwei" panose="02010800040101010101" pitchFamily="2" charset="-122"/>
                <a:cs typeface="Times New Roman" panose="02020603050405020304" pitchFamily="18" charset="0"/>
              </a:rPr>
              <a:t>bcd</a:t>
            </a:r>
            <a:r>
              <a:rPr kumimoji="1" lang="en" altLang="zh-CN" sz="3200" dirty="0">
                <a:latin typeface="Times New Roman" panose="02020603050405020304" pitchFamily="18" charset="0"/>
                <a:ea typeface="STXinwei" panose="02010800040101010101" pitchFamily="2" charset="-122"/>
                <a:cs typeface="Times New Roman" panose="02020603050405020304" pitchFamily="18" charset="0"/>
              </a:rPr>
              <a:t>, ace, </a:t>
            </a:r>
            <a:r>
              <a:rPr kumimoji="1" lang="en" altLang="zh-CN" sz="3200" dirty="0" err="1">
                <a:latin typeface="Times New Roman" panose="02020603050405020304" pitchFamily="18" charset="0"/>
                <a:ea typeface="STXinwei" panose="02010800040101010101" pitchFamily="2" charset="-122"/>
                <a:cs typeface="Times New Roman" panose="02020603050405020304" pitchFamily="18" charset="0"/>
              </a:rPr>
              <a:t>bce</a:t>
            </a:r>
            <a:r>
              <a:rPr kumimoji="1" lang="en" altLang="zh-CN" sz="3200" dirty="0">
                <a:latin typeface="Times New Roman" panose="02020603050405020304" pitchFamily="18" charset="0"/>
                <a:ea typeface="STXinwei" panose="02010800040101010101" pitchFamily="2" charset="-122"/>
                <a:cs typeface="Times New Roman" panose="02020603050405020304" pitchFamily="18" charset="0"/>
              </a:rPr>
              <a:t> }</a:t>
            </a:r>
            <a:endParaRPr kumimoji="1" lang="zh-CN" altLang="en-US" sz="3200" dirty="0">
              <a:latin typeface="Times New Roman" panose="02020603050405020304" pitchFamily="18" charset="0"/>
              <a:ea typeface="STXinwei"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4656701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36F8A75-6073-3948-AD1B-8A0B798AC35E}"/>
              </a:ext>
            </a:extLst>
          </p:cNvPr>
          <p:cNvSpPr>
            <a:spLocks noGrp="1"/>
          </p:cNvSpPr>
          <p:nvPr>
            <p:ph idx="1"/>
          </p:nvPr>
        </p:nvSpPr>
        <p:spPr>
          <a:xfrm>
            <a:off x="406400" y="990600"/>
            <a:ext cx="11379200" cy="5257800"/>
          </a:xfrm>
        </p:spPr>
        <p:txBody>
          <a:bodyPr>
            <a:normAutofit lnSpcReduction="10000"/>
          </a:bodyPr>
          <a:lstStyle/>
          <a:p>
            <a:r>
              <a:rPr kumimoji="1" lang="zh-CN" altLang="en-US" dirty="0"/>
              <a:t>步骤</a:t>
            </a:r>
            <a:endParaRPr kumimoji="1" lang="en-US" altLang="zh-CN" dirty="0"/>
          </a:p>
          <a:p>
            <a:pPr lvl="1"/>
            <a:r>
              <a:rPr kumimoji="1" lang="zh-CN" altLang="en-US" dirty="0"/>
              <a:t>构造得到</a:t>
            </a:r>
            <a:r>
              <a:rPr kumimoji="1" lang="en" altLang="zh-CN" dirty="0"/>
              <a:t>LR(1)</a:t>
            </a:r>
            <a:r>
              <a:rPr kumimoji="1" lang="zh-CN" altLang="en-US" dirty="0"/>
              <a:t>项集族</a:t>
            </a:r>
            <a:r>
              <a:rPr kumimoji="1" lang="en" altLang="zh-CN" dirty="0"/>
              <a:t>C= { I</a:t>
            </a:r>
            <a:r>
              <a:rPr kumimoji="1" lang="en" altLang="zh-CN" baseline="-25000" dirty="0"/>
              <a:t>0</a:t>
            </a:r>
            <a:r>
              <a:rPr kumimoji="1" lang="en" altLang="zh-CN" dirty="0"/>
              <a:t>, I</a:t>
            </a:r>
            <a:r>
              <a:rPr kumimoji="1" lang="en" altLang="zh-CN" baseline="-25000" dirty="0"/>
              <a:t>1</a:t>
            </a:r>
            <a:r>
              <a:rPr kumimoji="1" lang="en" altLang="zh-CN" dirty="0"/>
              <a:t>, …, I</a:t>
            </a:r>
            <a:r>
              <a:rPr kumimoji="1" lang="en" altLang="zh-CN" baseline="-25000" dirty="0"/>
              <a:t>n</a:t>
            </a:r>
            <a:r>
              <a:rPr kumimoji="1" lang="en" altLang="zh-CN" dirty="0"/>
              <a:t>}</a:t>
            </a:r>
          </a:p>
          <a:p>
            <a:pPr lvl="1"/>
            <a:r>
              <a:rPr kumimoji="1" lang="zh-CN" altLang="en-US" dirty="0"/>
              <a:t>对于</a:t>
            </a:r>
            <a:r>
              <a:rPr kumimoji="1" lang="en" altLang="zh-CN" dirty="0"/>
              <a:t>LR(1)</a:t>
            </a:r>
            <a:r>
              <a:rPr kumimoji="1" lang="zh-CN" altLang="en-US" dirty="0"/>
              <a:t>中的每个核心，找出所有具有该核心的项集，并把这些项集替换为它们的</a:t>
            </a:r>
            <a:r>
              <a:rPr kumimoji="1" lang="zh-CN" altLang="en-US" dirty="0">
                <a:solidFill>
                  <a:srgbClr val="FF0000"/>
                </a:solidFill>
              </a:rPr>
              <a:t>并集</a:t>
            </a:r>
            <a:endParaRPr kumimoji="1" lang="en-US" altLang="zh-CN" dirty="0">
              <a:solidFill>
                <a:srgbClr val="FF0000"/>
              </a:solidFill>
            </a:endParaRPr>
          </a:p>
          <a:p>
            <a:pPr lvl="1"/>
            <a:r>
              <a:rPr kumimoji="1" lang="zh-CN" altLang="en-US" dirty="0"/>
              <a:t>令</a:t>
            </a:r>
            <a:r>
              <a:rPr kumimoji="1" lang="en" altLang="zh-CN" dirty="0"/>
              <a:t>C' = { J</a:t>
            </a:r>
            <a:r>
              <a:rPr kumimoji="1" lang="en" altLang="zh-CN" baseline="-25000" dirty="0"/>
              <a:t>0</a:t>
            </a:r>
            <a:r>
              <a:rPr kumimoji="1" lang="en" altLang="zh-CN" dirty="0"/>
              <a:t>, J</a:t>
            </a:r>
            <a:r>
              <a:rPr kumimoji="1" lang="en" altLang="zh-CN" baseline="-25000" dirty="0"/>
              <a:t>1</a:t>
            </a:r>
            <a:r>
              <a:rPr kumimoji="1" lang="en" altLang="zh-CN" dirty="0"/>
              <a:t>, …, </a:t>
            </a:r>
            <a:r>
              <a:rPr kumimoji="1" lang="en" altLang="zh-CN" dirty="0" err="1"/>
              <a:t>J</a:t>
            </a:r>
            <a:r>
              <a:rPr kumimoji="1" lang="en" altLang="zh-CN" baseline="-25000" dirty="0" err="1"/>
              <a:t>m</a:t>
            </a:r>
            <a:r>
              <a:rPr kumimoji="1" lang="en" altLang="zh-CN" dirty="0"/>
              <a:t>}</a:t>
            </a:r>
            <a:r>
              <a:rPr kumimoji="1" lang="zh-CN" altLang="en-US" dirty="0"/>
              <a:t>为得到的</a:t>
            </a:r>
            <a:r>
              <a:rPr kumimoji="1" lang="en" altLang="zh-CN" dirty="0"/>
              <a:t>LR(1)</a:t>
            </a:r>
            <a:r>
              <a:rPr kumimoji="1" lang="zh-CN" altLang="en-US" dirty="0"/>
              <a:t>项集族</a:t>
            </a:r>
            <a:endParaRPr kumimoji="1" lang="en-US" altLang="zh-CN" dirty="0"/>
          </a:p>
          <a:p>
            <a:pPr lvl="2"/>
            <a:r>
              <a:rPr kumimoji="1" lang="zh-CN" altLang="en-US" dirty="0"/>
              <a:t>按照</a:t>
            </a:r>
            <a:r>
              <a:rPr kumimoji="1" lang="en" altLang="zh-CN" dirty="0"/>
              <a:t>LR</a:t>
            </a:r>
            <a:r>
              <a:rPr kumimoji="1" lang="zh-CN" altLang="en-US" dirty="0"/>
              <a:t>分析表的构造方法得到</a:t>
            </a:r>
            <a:r>
              <a:rPr kumimoji="1" lang="en" altLang="zh-CN" dirty="0"/>
              <a:t>ACTION</a:t>
            </a:r>
            <a:r>
              <a:rPr kumimoji="1" lang="zh-CN" altLang="en-US" dirty="0"/>
              <a:t>表 </a:t>
            </a:r>
            <a:r>
              <a:rPr kumimoji="1" lang="en-US" altLang="zh-CN" dirty="0"/>
              <a:t>(</a:t>
            </a:r>
            <a:r>
              <a:rPr kumimoji="1" lang="zh-CN" altLang="en-US" dirty="0"/>
              <a:t>如果存在冲突，则这个文法不是</a:t>
            </a:r>
            <a:r>
              <a:rPr kumimoji="1" lang="en" altLang="zh-CN" dirty="0"/>
              <a:t>LALR</a:t>
            </a:r>
            <a:r>
              <a:rPr kumimoji="1" lang="zh-CN" altLang="en-US" dirty="0"/>
              <a:t>的</a:t>
            </a:r>
            <a:r>
              <a:rPr kumimoji="1" lang="en-US" altLang="zh-CN" dirty="0"/>
              <a:t>)</a:t>
            </a:r>
          </a:p>
          <a:p>
            <a:pPr lvl="1"/>
            <a:r>
              <a:rPr kumimoji="1" lang="en" altLang="zh-CN" dirty="0"/>
              <a:t>GOTO</a:t>
            </a:r>
            <a:r>
              <a:rPr kumimoji="1" lang="zh-CN" altLang="en-US" dirty="0"/>
              <a:t>表的构造：设</a:t>
            </a:r>
            <a:r>
              <a:rPr kumimoji="1" lang="en" altLang="zh-CN" dirty="0"/>
              <a:t>J</a:t>
            </a:r>
            <a:r>
              <a:rPr kumimoji="1" lang="zh-CN" altLang="en-US" dirty="0"/>
              <a:t>是一个或者多个</a:t>
            </a:r>
            <a:r>
              <a:rPr kumimoji="1" lang="en" altLang="zh-CN" dirty="0"/>
              <a:t>LR(1)</a:t>
            </a:r>
            <a:r>
              <a:rPr kumimoji="1" lang="zh-CN" altLang="en-US" dirty="0"/>
              <a:t>项集 </a:t>
            </a:r>
            <a:r>
              <a:rPr kumimoji="1" lang="en-US" altLang="zh-CN" dirty="0"/>
              <a:t>(</a:t>
            </a:r>
            <a:r>
              <a:rPr kumimoji="1" lang="zh-CN" altLang="en-US" dirty="0"/>
              <a:t>包括 </a:t>
            </a:r>
            <a:r>
              <a:rPr kumimoji="1" lang="en" altLang="zh-CN" dirty="0"/>
              <a:t>I</a:t>
            </a:r>
            <a:r>
              <a:rPr kumimoji="1" lang="en" altLang="zh-CN" baseline="-25000" dirty="0"/>
              <a:t>1</a:t>
            </a:r>
            <a:r>
              <a:rPr kumimoji="1" lang="en" altLang="zh-CN" dirty="0"/>
              <a:t> )</a:t>
            </a:r>
            <a:r>
              <a:rPr kumimoji="1" lang="zh-CN" altLang="en-US" dirty="0"/>
              <a:t>的并集，令</a:t>
            </a:r>
            <a:r>
              <a:rPr kumimoji="1" lang="en" altLang="zh-CN" dirty="0"/>
              <a:t>K</a:t>
            </a:r>
            <a:r>
              <a:rPr kumimoji="1" lang="zh-CN" altLang="en-US" dirty="0"/>
              <a:t>是所有和</a:t>
            </a:r>
            <a:r>
              <a:rPr kumimoji="1" lang="en" altLang="zh-CN" dirty="0"/>
              <a:t>GOTO(I1 , X)</a:t>
            </a:r>
            <a:r>
              <a:rPr kumimoji="1" lang="zh-CN" altLang="en-US" dirty="0"/>
              <a:t>具有相同核心的项集的并集，那么</a:t>
            </a:r>
            <a:r>
              <a:rPr kumimoji="1" lang="en" altLang="zh-CN" dirty="0"/>
              <a:t>GOTO(J, X) = K</a:t>
            </a:r>
          </a:p>
          <a:p>
            <a:r>
              <a:rPr kumimoji="1" lang="zh-CN" altLang="en-US" dirty="0"/>
              <a:t>得到的分析表称为</a:t>
            </a:r>
            <a:r>
              <a:rPr kumimoji="1" lang="en" altLang="zh-CN" dirty="0"/>
              <a:t>LALR</a:t>
            </a:r>
            <a:r>
              <a:rPr kumimoji="1" lang="zh-CN" altLang="en-US" dirty="0"/>
              <a:t>语法分析表</a:t>
            </a:r>
          </a:p>
        </p:txBody>
      </p:sp>
      <p:sp>
        <p:nvSpPr>
          <p:cNvPr id="3" name="页脚占位符 2">
            <a:extLst>
              <a:ext uri="{FF2B5EF4-FFF2-40B4-BE49-F238E27FC236}">
                <a16:creationId xmlns:a16="http://schemas.microsoft.com/office/drawing/2014/main" id="{E199096A-8432-6946-860D-775D6A1B3B4C}"/>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2337C08D-58CA-5549-A75A-1BB8D2B8B99D}"/>
              </a:ext>
            </a:extLst>
          </p:cNvPr>
          <p:cNvSpPr>
            <a:spLocks noGrp="1"/>
          </p:cNvSpPr>
          <p:nvPr>
            <p:ph type="sldNum" sz="quarter" idx="12"/>
          </p:nvPr>
        </p:nvSpPr>
        <p:spPr/>
        <p:txBody>
          <a:bodyPr/>
          <a:lstStyle/>
          <a:p>
            <a:fld id="{91F816EA-24CC-2048-859A-C5EA9F275392}" type="slidenum">
              <a:rPr lang="en-US" smtClean="0"/>
              <a:pPr/>
              <a:t>109</a:t>
            </a:fld>
            <a:endParaRPr lang="en-US" dirty="0"/>
          </a:p>
        </p:txBody>
      </p:sp>
      <p:sp>
        <p:nvSpPr>
          <p:cNvPr id="5" name="标题 4">
            <a:extLst>
              <a:ext uri="{FF2B5EF4-FFF2-40B4-BE49-F238E27FC236}">
                <a16:creationId xmlns:a16="http://schemas.microsoft.com/office/drawing/2014/main" id="{146EFA29-B8B7-D74D-8A1E-765067B617A3}"/>
              </a:ext>
            </a:extLst>
          </p:cNvPr>
          <p:cNvSpPr>
            <a:spLocks noGrp="1"/>
          </p:cNvSpPr>
          <p:nvPr>
            <p:ph type="title"/>
          </p:nvPr>
        </p:nvSpPr>
        <p:spPr/>
        <p:txBody>
          <a:bodyPr/>
          <a:lstStyle/>
          <a:p>
            <a:r>
              <a:rPr kumimoji="1" lang="en" altLang="zh-CN" dirty="0"/>
              <a:t>LALR</a:t>
            </a:r>
            <a:r>
              <a:rPr kumimoji="1" lang="zh-CN" altLang="en-US" dirty="0"/>
              <a:t>分析表构造算法</a:t>
            </a:r>
          </a:p>
        </p:txBody>
      </p:sp>
    </p:spTree>
    <p:extLst>
      <p:ext uri="{BB962C8B-B14F-4D97-AF65-F5344CB8AC3E}">
        <p14:creationId xmlns:p14="http://schemas.microsoft.com/office/powerpoint/2010/main" val="635507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5C14EB2-A6CB-4A4E-807D-3A7E0708C5C5}"/>
              </a:ext>
            </a:extLst>
          </p:cNvPr>
          <p:cNvSpPr>
            <a:spLocks noGrp="1"/>
          </p:cNvSpPr>
          <p:nvPr>
            <p:ph idx="1"/>
          </p:nvPr>
        </p:nvSpPr>
        <p:spPr/>
        <p:txBody>
          <a:bodyPr/>
          <a:lstStyle/>
          <a:p>
            <a:r>
              <a:rPr kumimoji="1" lang="zh-CN" altLang="en-US" dirty="0"/>
              <a:t>推导的图形表示形式：语法分析树</a:t>
            </a:r>
            <a:r>
              <a:rPr kumimoji="1" lang="en-US" altLang="zh-CN" dirty="0"/>
              <a:t>/</a:t>
            </a:r>
            <a:r>
              <a:rPr kumimoji="1" lang="zh-CN" altLang="en-US" dirty="0"/>
              <a:t>推导树</a:t>
            </a:r>
            <a:endParaRPr kumimoji="1" lang="en-US" altLang="zh-CN" dirty="0"/>
          </a:p>
          <a:p>
            <a:pPr lvl="1"/>
            <a:r>
              <a:rPr kumimoji="1" lang="zh-CN" altLang="en-US" dirty="0">
                <a:solidFill>
                  <a:srgbClr val="7030A0"/>
                </a:solidFill>
              </a:rPr>
              <a:t>根节点</a:t>
            </a:r>
            <a:r>
              <a:rPr kumimoji="1" lang="zh-CN" altLang="en-US" dirty="0"/>
              <a:t>的标号是文法的</a:t>
            </a:r>
            <a:r>
              <a:rPr kumimoji="1" lang="zh-CN" altLang="en-US" dirty="0">
                <a:solidFill>
                  <a:srgbClr val="FF0000"/>
                </a:solidFill>
              </a:rPr>
              <a:t>开始符号</a:t>
            </a:r>
            <a:endParaRPr kumimoji="1" lang="en-US" altLang="zh-CN" dirty="0">
              <a:solidFill>
                <a:srgbClr val="FF0000"/>
              </a:solidFill>
            </a:endParaRPr>
          </a:p>
          <a:p>
            <a:pPr lvl="1"/>
            <a:r>
              <a:rPr kumimoji="1" lang="zh-CN" altLang="en-US" dirty="0"/>
              <a:t>每个</a:t>
            </a:r>
            <a:r>
              <a:rPr kumimoji="1" lang="zh-CN" altLang="en-US" dirty="0">
                <a:solidFill>
                  <a:srgbClr val="7030A0"/>
                </a:solidFill>
              </a:rPr>
              <a:t>叶子节点</a:t>
            </a:r>
            <a:r>
              <a:rPr kumimoji="1" lang="zh-CN" altLang="en-US" dirty="0"/>
              <a:t>的标号</a:t>
            </a:r>
            <a:r>
              <a:rPr kumimoji="1" lang="zh-CN" altLang="en-US" dirty="0">
                <a:solidFill>
                  <a:srgbClr val="FF0000"/>
                </a:solidFill>
              </a:rPr>
              <a:t>是非终结符号、终结符号或</a:t>
            </a:r>
            <a:r>
              <a:rPr kumimoji="1" lang="en-US" altLang="zh-CN" dirty="0" err="1">
                <a:solidFill>
                  <a:srgbClr val="FF0000"/>
                </a:solidFill>
              </a:rPr>
              <a:t>ε</a:t>
            </a:r>
            <a:endParaRPr kumimoji="1" lang="en-US" altLang="zh-CN" dirty="0">
              <a:solidFill>
                <a:srgbClr val="FF0000"/>
              </a:solidFill>
            </a:endParaRPr>
          </a:p>
          <a:p>
            <a:pPr lvl="1"/>
            <a:r>
              <a:rPr kumimoji="1" lang="zh-CN" altLang="en-US" dirty="0"/>
              <a:t>每个</a:t>
            </a:r>
            <a:r>
              <a:rPr kumimoji="1" lang="zh-CN" altLang="en-US" b="1" dirty="0">
                <a:solidFill>
                  <a:srgbClr val="7030A0"/>
                </a:solidFill>
              </a:rPr>
              <a:t>内部节点</a:t>
            </a:r>
            <a:r>
              <a:rPr kumimoji="1" lang="zh-CN" altLang="en-US" dirty="0"/>
              <a:t>的标号</a:t>
            </a:r>
            <a:r>
              <a:rPr kumimoji="1" lang="zh-CN" altLang="en-US" dirty="0">
                <a:solidFill>
                  <a:srgbClr val="FF0000"/>
                </a:solidFill>
              </a:rPr>
              <a:t>是非终结符号</a:t>
            </a:r>
            <a:endParaRPr kumimoji="1" lang="en-US" altLang="zh-CN" dirty="0">
              <a:solidFill>
                <a:srgbClr val="FF0000"/>
              </a:solidFill>
            </a:endParaRPr>
          </a:p>
          <a:p>
            <a:pPr lvl="1"/>
            <a:r>
              <a:rPr kumimoji="1" lang="zh-CN" altLang="en-US" dirty="0"/>
              <a:t>每个内部结点及其子节点表示某个产生式的一次应用</a:t>
            </a:r>
            <a:endParaRPr kumimoji="1" lang="en-US" altLang="zh-CN" dirty="0"/>
          </a:p>
          <a:p>
            <a:pPr lvl="2"/>
            <a:r>
              <a:rPr kumimoji="1" lang="zh-CN" altLang="en-US" dirty="0"/>
              <a:t>节点的标号是产生式左部，其子节点从左到右表示产生式右部</a:t>
            </a:r>
            <a:endParaRPr kumimoji="1" lang="en-US" altLang="zh-CN" dirty="0"/>
          </a:p>
          <a:p>
            <a:pPr lvl="1"/>
            <a:r>
              <a:rPr kumimoji="1" lang="zh-CN" altLang="en-US" dirty="0"/>
              <a:t>树的</a:t>
            </a:r>
            <a:r>
              <a:rPr kumimoji="1" lang="zh-CN" altLang="en-US" dirty="0">
                <a:solidFill>
                  <a:srgbClr val="FF0000"/>
                </a:solidFill>
              </a:rPr>
              <a:t>叶子节点组成的序列</a:t>
            </a:r>
            <a:r>
              <a:rPr kumimoji="1" lang="zh-CN" altLang="en-US" dirty="0"/>
              <a:t>是</a:t>
            </a:r>
            <a:r>
              <a:rPr kumimoji="1" lang="zh-CN" altLang="en-US" dirty="0">
                <a:solidFill>
                  <a:srgbClr val="FF0000"/>
                </a:solidFill>
              </a:rPr>
              <a:t>根的文法符号</a:t>
            </a:r>
            <a:r>
              <a:rPr kumimoji="1" lang="zh-CN" altLang="en-US" dirty="0"/>
              <a:t>的一个</a:t>
            </a:r>
            <a:r>
              <a:rPr kumimoji="1" lang="zh-CN" altLang="en-US" dirty="0">
                <a:solidFill>
                  <a:srgbClr val="7030A0"/>
                </a:solidFill>
              </a:rPr>
              <a:t>句型</a:t>
            </a:r>
            <a:endParaRPr kumimoji="1" lang="en-US" altLang="zh-CN" dirty="0">
              <a:solidFill>
                <a:srgbClr val="7030A0"/>
              </a:solidFill>
            </a:endParaRPr>
          </a:p>
          <a:p>
            <a:pPr lvl="1"/>
            <a:r>
              <a:rPr kumimoji="1" lang="zh-CN" altLang="en-US" dirty="0"/>
              <a:t>一棵语法分析树可对应于</a:t>
            </a:r>
            <a:r>
              <a:rPr kumimoji="1" lang="zh-CN" altLang="en-US" dirty="0">
                <a:solidFill>
                  <a:srgbClr val="FF0000"/>
                </a:solidFill>
              </a:rPr>
              <a:t>多个推导序列</a:t>
            </a:r>
            <a:endParaRPr kumimoji="1" lang="en-US" altLang="zh-CN" dirty="0">
              <a:solidFill>
                <a:srgbClr val="FF0000"/>
              </a:solidFill>
            </a:endParaRPr>
          </a:p>
          <a:p>
            <a:pPr lvl="2"/>
            <a:r>
              <a:rPr kumimoji="1" lang="zh-CN" altLang="en-US" dirty="0"/>
              <a:t>但是只有</a:t>
            </a:r>
            <a:r>
              <a:rPr kumimoji="1" lang="zh-CN" altLang="en-US" dirty="0">
                <a:solidFill>
                  <a:srgbClr val="FF0000"/>
                </a:solidFill>
              </a:rPr>
              <a:t>唯一</a:t>
            </a:r>
            <a:r>
              <a:rPr kumimoji="1" lang="zh-CN" altLang="en-US" dirty="0"/>
              <a:t>的最左推导及最右推导</a:t>
            </a:r>
          </a:p>
        </p:txBody>
      </p:sp>
      <p:sp>
        <p:nvSpPr>
          <p:cNvPr id="3" name="页脚占位符 2">
            <a:extLst>
              <a:ext uri="{FF2B5EF4-FFF2-40B4-BE49-F238E27FC236}">
                <a16:creationId xmlns:a16="http://schemas.microsoft.com/office/drawing/2014/main" id="{C718DFD3-5A13-DB4E-B937-02CC02542D7A}"/>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9768066F-BE54-7940-B2ED-BE50141F2523}"/>
              </a:ext>
            </a:extLst>
          </p:cNvPr>
          <p:cNvSpPr>
            <a:spLocks noGrp="1"/>
          </p:cNvSpPr>
          <p:nvPr>
            <p:ph type="sldNum" sz="quarter" idx="12"/>
          </p:nvPr>
        </p:nvSpPr>
        <p:spPr/>
        <p:txBody>
          <a:bodyPr/>
          <a:lstStyle/>
          <a:p>
            <a:fld id="{91F816EA-24CC-2048-859A-C5EA9F275392}" type="slidenum">
              <a:rPr lang="en-US" smtClean="0"/>
              <a:pPr/>
              <a:t>11</a:t>
            </a:fld>
            <a:endParaRPr lang="en-US" dirty="0"/>
          </a:p>
        </p:txBody>
      </p:sp>
      <p:sp>
        <p:nvSpPr>
          <p:cNvPr id="5" name="标题 4">
            <a:extLst>
              <a:ext uri="{FF2B5EF4-FFF2-40B4-BE49-F238E27FC236}">
                <a16:creationId xmlns:a16="http://schemas.microsoft.com/office/drawing/2014/main" id="{31DD9815-ED8B-E24E-8DD5-0C69D77E5D93}"/>
              </a:ext>
            </a:extLst>
          </p:cNvPr>
          <p:cNvSpPr>
            <a:spLocks noGrp="1"/>
          </p:cNvSpPr>
          <p:nvPr>
            <p:ph type="title"/>
          </p:nvPr>
        </p:nvSpPr>
        <p:spPr/>
        <p:txBody>
          <a:bodyPr/>
          <a:lstStyle/>
          <a:p>
            <a:r>
              <a:rPr kumimoji="1" lang="zh-CN" altLang="en-US" dirty="0"/>
              <a:t>语法分析树</a:t>
            </a:r>
          </a:p>
        </p:txBody>
      </p:sp>
    </p:spTree>
    <p:extLst>
      <p:ext uri="{BB962C8B-B14F-4D97-AF65-F5344CB8AC3E}">
        <p14:creationId xmlns:p14="http://schemas.microsoft.com/office/powerpoint/2010/main" val="22336911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025C24C-4DD8-184F-B4A7-AC6CBF84D26E}"/>
              </a:ext>
            </a:extLst>
          </p:cNvPr>
          <p:cNvSpPr>
            <a:spLocks noGrp="1"/>
          </p:cNvSpPr>
          <p:nvPr>
            <p:ph idx="1"/>
          </p:nvPr>
        </p:nvSpPr>
        <p:spPr/>
        <p:txBody>
          <a:bodyPr/>
          <a:lstStyle/>
          <a:p>
            <a:r>
              <a:rPr kumimoji="1" lang="en" altLang="zh-CN" sz="2800" dirty="0"/>
              <a:t>LR(1)</a:t>
            </a:r>
            <a:r>
              <a:rPr kumimoji="1" lang="zh-CN" altLang="en-US" sz="2800" dirty="0"/>
              <a:t>项集族中有三对可以合并</a:t>
            </a:r>
            <a:endParaRPr kumimoji="1" lang="en-US" altLang="zh-CN" sz="2800" dirty="0"/>
          </a:p>
          <a:p>
            <a:pPr lvl="1"/>
            <a:r>
              <a:rPr kumimoji="1" lang="en" altLang="zh-CN" sz="2400" dirty="0"/>
              <a:t>I</a:t>
            </a:r>
            <a:r>
              <a:rPr kumimoji="1" lang="en" altLang="zh-CN" sz="2400" baseline="-25000" dirty="0"/>
              <a:t>36</a:t>
            </a:r>
            <a:r>
              <a:rPr kumimoji="1" lang="en" altLang="zh-CN" sz="2400" dirty="0"/>
              <a:t>: [C → c</a:t>
            </a:r>
            <a:r>
              <a:rPr kumimoji="1" lang="en-US" altLang="zh-CN" sz="2400" dirty="0"/>
              <a:t>·</a:t>
            </a:r>
            <a:r>
              <a:rPr kumimoji="1" lang="en" altLang="zh-CN" sz="2400" dirty="0"/>
              <a:t>C, c/d/$], [C → ·</a:t>
            </a:r>
            <a:r>
              <a:rPr kumimoji="1" lang="en" altLang="zh-CN" sz="2400" dirty="0" err="1"/>
              <a:t>cC</a:t>
            </a:r>
            <a:r>
              <a:rPr kumimoji="1" lang="en" altLang="zh-CN" sz="2400" dirty="0"/>
              <a:t>, c/d/$], [C →·d, c/d/$]</a:t>
            </a:r>
          </a:p>
          <a:p>
            <a:pPr lvl="1"/>
            <a:r>
              <a:rPr kumimoji="1" lang="en" altLang="zh-CN" sz="2400" dirty="0"/>
              <a:t>I</a:t>
            </a:r>
            <a:r>
              <a:rPr kumimoji="1" lang="en" altLang="zh-CN" sz="2400" baseline="-25000" dirty="0"/>
              <a:t>47</a:t>
            </a:r>
            <a:r>
              <a:rPr kumimoji="1" lang="en" altLang="zh-CN" sz="2400" dirty="0"/>
              <a:t>: [C → d</a:t>
            </a:r>
            <a:r>
              <a:rPr kumimoji="1" lang="en-US" altLang="zh-CN" sz="2400" dirty="0"/>
              <a:t>·</a:t>
            </a:r>
            <a:r>
              <a:rPr kumimoji="1" lang="en" altLang="zh-CN" sz="2400" dirty="0"/>
              <a:t>, c/d/$]</a:t>
            </a:r>
          </a:p>
          <a:p>
            <a:pPr lvl="1"/>
            <a:r>
              <a:rPr kumimoji="1" lang="en" altLang="zh-CN" sz="2400" dirty="0"/>
              <a:t>I</a:t>
            </a:r>
            <a:r>
              <a:rPr kumimoji="1" lang="en" altLang="zh-CN" sz="2400" baseline="-25000" dirty="0"/>
              <a:t>89</a:t>
            </a:r>
            <a:r>
              <a:rPr kumimoji="1" lang="en" altLang="zh-CN" sz="2400" dirty="0"/>
              <a:t>: [C → </a:t>
            </a:r>
            <a:r>
              <a:rPr kumimoji="1" lang="en" altLang="zh-CN" sz="2400" dirty="0" err="1"/>
              <a:t>cC</a:t>
            </a:r>
            <a:r>
              <a:rPr kumimoji="1" lang="en" altLang="zh-CN" sz="2400" dirty="0"/>
              <a:t>·, c/d/$]</a:t>
            </a:r>
          </a:p>
          <a:p>
            <a:r>
              <a:rPr kumimoji="1" lang="en" altLang="zh-CN" sz="2800" dirty="0"/>
              <a:t>GOTO(I</a:t>
            </a:r>
            <a:r>
              <a:rPr kumimoji="1" lang="en" altLang="zh-CN" sz="2800" baseline="-25000" dirty="0"/>
              <a:t>36</a:t>
            </a:r>
            <a:r>
              <a:rPr kumimoji="1" lang="en" altLang="zh-CN" sz="2800" dirty="0"/>
              <a:t>, C) = I</a:t>
            </a:r>
            <a:r>
              <a:rPr kumimoji="1" lang="en" altLang="zh-CN" sz="2800" baseline="-25000" dirty="0"/>
              <a:t>89</a:t>
            </a:r>
            <a:r>
              <a:rPr kumimoji="1" lang="en" altLang="zh-CN" sz="2800" dirty="0"/>
              <a:t>(</a:t>
            </a:r>
            <a:r>
              <a:rPr kumimoji="1" lang="zh-CN" altLang="en-US" sz="2800" dirty="0"/>
              <a:t>原</a:t>
            </a:r>
            <a:r>
              <a:rPr kumimoji="1" lang="en" altLang="zh-CN" sz="2800" dirty="0"/>
              <a:t>GOTO(I</a:t>
            </a:r>
            <a:r>
              <a:rPr kumimoji="1" lang="en" altLang="zh-CN" sz="2800" baseline="-25000" dirty="0"/>
              <a:t>3</a:t>
            </a:r>
            <a:r>
              <a:rPr kumimoji="1" lang="en" altLang="zh-CN" sz="2800" dirty="0"/>
              <a:t>, C) = I</a:t>
            </a:r>
            <a:r>
              <a:rPr kumimoji="1" lang="en" altLang="zh-CN" sz="2800" baseline="-25000" dirty="0"/>
              <a:t>8</a:t>
            </a:r>
            <a:r>
              <a:rPr kumimoji="1" lang="en" altLang="zh-CN" sz="2800" dirty="0"/>
              <a:t>)</a:t>
            </a:r>
          </a:p>
          <a:p>
            <a:endParaRPr kumimoji="1" lang="zh-CN" altLang="en-US" sz="2800" dirty="0"/>
          </a:p>
        </p:txBody>
      </p:sp>
      <p:sp>
        <p:nvSpPr>
          <p:cNvPr id="3" name="页脚占位符 2">
            <a:extLst>
              <a:ext uri="{FF2B5EF4-FFF2-40B4-BE49-F238E27FC236}">
                <a16:creationId xmlns:a16="http://schemas.microsoft.com/office/drawing/2014/main" id="{88AA4D58-581A-E14A-A19F-3064F857C38B}"/>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FC66F65A-472C-C941-B77C-3676096FD340}"/>
              </a:ext>
            </a:extLst>
          </p:cNvPr>
          <p:cNvSpPr>
            <a:spLocks noGrp="1"/>
          </p:cNvSpPr>
          <p:nvPr>
            <p:ph type="sldNum" sz="quarter" idx="12"/>
          </p:nvPr>
        </p:nvSpPr>
        <p:spPr/>
        <p:txBody>
          <a:bodyPr/>
          <a:lstStyle/>
          <a:p>
            <a:fld id="{91F816EA-24CC-2048-859A-C5EA9F275392}" type="slidenum">
              <a:rPr lang="en-US" smtClean="0"/>
              <a:pPr/>
              <a:t>110</a:t>
            </a:fld>
            <a:endParaRPr lang="en-US" dirty="0"/>
          </a:p>
        </p:txBody>
      </p:sp>
      <p:sp>
        <p:nvSpPr>
          <p:cNvPr id="5" name="标题 4">
            <a:extLst>
              <a:ext uri="{FF2B5EF4-FFF2-40B4-BE49-F238E27FC236}">
                <a16:creationId xmlns:a16="http://schemas.microsoft.com/office/drawing/2014/main" id="{5BD0CCA7-DB85-5F4E-96C2-2BFC4854F402}"/>
              </a:ext>
            </a:extLst>
          </p:cNvPr>
          <p:cNvSpPr>
            <a:spLocks noGrp="1"/>
          </p:cNvSpPr>
          <p:nvPr>
            <p:ph type="title"/>
          </p:nvPr>
        </p:nvSpPr>
        <p:spPr/>
        <p:txBody>
          <a:bodyPr/>
          <a:lstStyle/>
          <a:p>
            <a:r>
              <a:rPr kumimoji="1" lang="en" altLang="zh-CN" dirty="0"/>
              <a:t>LALR</a:t>
            </a:r>
            <a:r>
              <a:rPr kumimoji="1" lang="zh-CN" altLang="en-US" dirty="0"/>
              <a:t>分析表的例子</a:t>
            </a:r>
          </a:p>
        </p:txBody>
      </p:sp>
      <p:sp>
        <p:nvSpPr>
          <p:cNvPr id="8" name="文本框 7">
            <a:extLst>
              <a:ext uri="{FF2B5EF4-FFF2-40B4-BE49-F238E27FC236}">
                <a16:creationId xmlns:a16="http://schemas.microsoft.com/office/drawing/2014/main" id="{2A308275-F305-C741-B050-2DDBE6EB2824}"/>
              </a:ext>
            </a:extLst>
          </p:cNvPr>
          <p:cNvSpPr txBox="1"/>
          <p:nvPr/>
        </p:nvSpPr>
        <p:spPr>
          <a:xfrm>
            <a:off x="9975204" y="0"/>
            <a:ext cx="2216796" cy="1938992"/>
          </a:xfrm>
          <a:prstGeom prst="rect">
            <a:avLst/>
          </a:prstGeom>
          <a:solidFill>
            <a:schemeClr val="bg1"/>
          </a:solidFill>
        </p:spPr>
        <p:txBody>
          <a:bodyPr wrap="square">
            <a:spAutoFit/>
          </a:bodyPr>
          <a:lstStyle/>
          <a:p>
            <a:r>
              <a:rPr kumimoji="1" lang="zh-CN" altLang="en-US" dirty="0">
                <a:latin typeface="Times New Roman" panose="02020603050405020304" pitchFamily="18" charset="0"/>
                <a:cs typeface="Times New Roman" panose="02020603050405020304" pitchFamily="18" charset="0"/>
              </a:rPr>
              <a:t>文法：</a:t>
            </a:r>
            <a:endParaRPr kumimoji="1" lang="en-US"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(0)</a:t>
            </a:r>
            <a:r>
              <a:rPr kumimoji="1" lang="en" altLang="zh-CN" dirty="0">
                <a:latin typeface="Times New Roman" panose="02020603050405020304" pitchFamily="18" charset="0"/>
                <a:cs typeface="Times New Roman" panose="02020603050405020304" pitchFamily="18" charset="0"/>
              </a:rPr>
              <a:t>S' → S</a:t>
            </a:r>
          </a:p>
          <a:p>
            <a:r>
              <a:rPr kumimoji="1" lang="en-US" altLang="zh-CN" dirty="0">
                <a:latin typeface="Times New Roman" panose="02020603050405020304" pitchFamily="18" charset="0"/>
                <a:cs typeface="Times New Roman" panose="02020603050405020304" pitchFamily="18" charset="0"/>
              </a:rPr>
              <a:t>(1)</a:t>
            </a:r>
            <a:r>
              <a:rPr kumimoji="1" lang="en" altLang="zh-CN" dirty="0">
                <a:latin typeface="Times New Roman" panose="02020603050405020304" pitchFamily="18" charset="0"/>
                <a:cs typeface="Times New Roman" panose="02020603050405020304" pitchFamily="18" charset="0"/>
              </a:rPr>
              <a:t>S → CC</a:t>
            </a:r>
          </a:p>
          <a:p>
            <a:r>
              <a:rPr kumimoji="1" lang="en-US" altLang="zh-CN" dirty="0">
                <a:latin typeface="Times New Roman" panose="02020603050405020304" pitchFamily="18" charset="0"/>
                <a:cs typeface="Times New Roman" panose="02020603050405020304" pitchFamily="18" charset="0"/>
              </a:rPr>
              <a:t>(2)</a:t>
            </a:r>
            <a:r>
              <a:rPr kumimoji="1" lang="en" altLang="zh-CN" dirty="0">
                <a:latin typeface="Times New Roman" panose="02020603050405020304" pitchFamily="18" charset="0"/>
                <a:cs typeface="Times New Roman" panose="02020603050405020304" pitchFamily="18" charset="0"/>
              </a:rPr>
              <a:t>C → </a:t>
            </a:r>
            <a:r>
              <a:rPr kumimoji="1" lang="en" altLang="zh-CN" dirty="0" err="1">
                <a:latin typeface="Times New Roman" panose="02020603050405020304" pitchFamily="18" charset="0"/>
                <a:cs typeface="Times New Roman" panose="02020603050405020304" pitchFamily="18" charset="0"/>
              </a:rPr>
              <a:t>cC</a:t>
            </a:r>
            <a:endParaRPr kumimoji="1" lang="en"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(3)C</a:t>
            </a:r>
            <a:r>
              <a:rPr kumimoji="1" lang="en" altLang="zh-CN" dirty="0">
                <a:latin typeface="Times New Roman" panose="02020603050405020304" pitchFamily="18" charset="0"/>
                <a:cs typeface="Times New Roman" panose="02020603050405020304" pitchFamily="18" charset="0"/>
              </a:rPr>
              <a:t>→d</a:t>
            </a:r>
          </a:p>
        </p:txBody>
      </p:sp>
      <p:pic>
        <p:nvPicPr>
          <p:cNvPr id="37890" name="Picture 2">
            <a:extLst>
              <a:ext uri="{FF2B5EF4-FFF2-40B4-BE49-F238E27FC236}">
                <a16:creationId xmlns:a16="http://schemas.microsoft.com/office/drawing/2014/main" id="{9C321AEA-D8BC-1242-B579-65B1564F1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303111"/>
            <a:ext cx="3377556" cy="3565197"/>
          </a:xfrm>
          <a:prstGeom prst="rect">
            <a:avLst/>
          </a:prstGeom>
          <a:solidFill>
            <a:schemeClr val="bg1"/>
          </a:solidFill>
        </p:spPr>
      </p:pic>
      <p:pic>
        <p:nvPicPr>
          <p:cNvPr id="37892" name="Picture 4">
            <a:extLst>
              <a:ext uri="{FF2B5EF4-FFF2-40B4-BE49-F238E27FC236}">
                <a16:creationId xmlns:a16="http://schemas.microsoft.com/office/drawing/2014/main" id="{A68DFF95-C622-064E-B305-6991B111F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7232" y="3190887"/>
            <a:ext cx="4681568" cy="3602649"/>
          </a:xfrm>
          <a:prstGeom prst="rect">
            <a:avLst/>
          </a:prstGeom>
          <a:noFill/>
          <a:extLst>
            <a:ext uri="{909E8E84-426E-40DD-AFC4-6F175D3DCCD1}">
              <a14:hiddenFill xmlns:a14="http://schemas.microsoft.com/office/drawing/2010/main">
                <a:solidFill>
                  <a:srgbClr val="FFFFFF"/>
                </a:solidFill>
              </a14:hiddenFill>
            </a:ext>
          </a:extLst>
        </p:spPr>
      </p:pic>
      <p:sp>
        <p:nvSpPr>
          <p:cNvPr id="9" name="右箭头 8">
            <a:extLst>
              <a:ext uri="{FF2B5EF4-FFF2-40B4-BE49-F238E27FC236}">
                <a16:creationId xmlns:a16="http://schemas.microsoft.com/office/drawing/2014/main" id="{6F8128A6-360A-8A40-981F-A0621D2B1E81}"/>
              </a:ext>
            </a:extLst>
          </p:cNvPr>
          <p:cNvSpPr/>
          <p:nvPr/>
        </p:nvSpPr>
        <p:spPr bwMode="auto">
          <a:xfrm>
            <a:off x="4614832" y="4956048"/>
            <a:ext cx="2286000" cy="609600"/>
          </a:xfrm>
          <a:prstGeom prst="rightArrow">
            <a:avLst/>
          </a:prstGeom>
          <a:solidFill>
            <a:srgbClr val="FF0000"/>
          </a:solid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
        <p:nvSpPr>
          <p:cNvPr id="19" name="矩形 18">
            <a:extLst>
              <a:ext uri="{FF2B5EF4-FFF2-40B4-BE49-F238E27FC236}">
                <a16:creationId xmlns:a16="http://schemas.microsoft.com/office/drawing/2014/main" id="{BF89D8D6-D2BC-EB45-A7CB-3D5ECE12D158}"/>
              </a:ext>
            </a:extLst>
          </p:cNvPr>
          <p:cNvSpPr/>
          <p:nvPr/>
        </p:nvSpPr>
        <p:spPr bwMode="auto">
          <a:xfrm>
            <a:off x="7772400" y="5260848"/>
            <a:ext cx="2667000" cy="321542"/>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
        <p:nvSpPr>
          <p:cNvPr id="20" name="矩形 19">
            <a:extLst>
              <a:ext uri="{FF2B5EF4-FFF2-40B4-BE49-F238E27FC236}">
                <a16:creationId xmlns:a16="http://schemas.microsoft.com/office/drawing/2014/main" id="{3BE1E49F-40AD-A14C-8985-F3F6CF19E79E}"/>
              </a:ext>
            </a:extLst>
          </p:cNvPr>
          <p:cNvSpPr/>
          <p:nvPr/>
        </p:nvSpPr>
        <p:spPr bwMode="auto">
          <a:xfrm>
            <a:off x="7791555" y="5647458"/>
            <a:ext cx="2667000" cy="321542"/>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
        <p:nvSpPr>
          <p:cNvPr id="21" name="矩形 20">
            <a:extLst>
              <a:ext uri="{FF2B5EF4-FFF2-40B4-BE49-F238E27FC236}">
                <a16:creationId xmlns:a16="http://schemas.microsoft.com/office/drawing/2014/main" id="{427CC841-B3C3-0448-808A-74FD47CB320A}"/>
              </a:ext>
            </a:extLst>
          </p:cNvPr>
          <p:cNvSpPr/>
          <p:nvPr/>
        </p:nvSpPr>
        <p:spPr bwMode="auto">
          <a:xfrm>
            <a:off x="7808345" y="6269144"/>
            <a:ext cx="2667000" cy="321542"/>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16336152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D493490-F033-C640-94A7-B83F4B65C0FF}"/>
              </a:ext>
            </a:extLst>
          </p:cNvPr>
          <p:cNvSpPr>
            <a:spLocks noGrp="1"/>
          </p:cNvSpPr>
          <p:nvPr>
            <p:ph idx="1"/>
          </p:nvPr>
        </p:nvSpPr>
        <p:spPr/>
        <p:txBody>
          <a:bodyPr/>
          <a:lstStyle/>
          <a:p>
            <a:r>
              <a:rPr kumimoji="1" lang="zh-CN" altLang="en-US" dirty="0"/>
              <a:t>处理语法正确的输入时，</a:t>
            </a:r>
            <a:r>
              <a:rPr kumimoji="1" lang="en" altLang="zh-CN" dirty="0"/>
              <a:t>LALR</a:t>
            </a:r>
            <a:r>
              <a:rPr kumimoji="1" lang="zh-CN" altLang="en-US" dirty="0"/>
              <a:t>语法分析器和</a:t>
            </a:r>
            <a:r>
              <a:rPr kumimoji="1" lang="en" altLang="zh-CN" dirty="0"/>
              <a:t>LR </a:t>
            </a:r>
            <a:r>
              <a:rPr kumimoji="1" lang="zh-CN" altLang="en-US" dirty="0"/>
              <a:t>语法分析器的</a:t>
            </a:r>
            <a:r>
              <a:rPr kumimoji="1" lang="zh-CN" altLang="en-US" dirty="0">
                <a:solidFill>
                  <a:srgbClr val="FF0000"/>
                </a:solidFill>
              </a:rPr>
              <a:t>动作序列完全相同</a:t>
            </a:r>
            <a:endParaRPr kumimoji="1" lang="en-US" altLang="zh-CN" dirty="0">
              <a:solidFill>
                <a:srgbClr val="FF0000"/>
              </a:solidFill>
            </a:endParaRPr>
          </a:p>
          <a:p>
            <a:pPr lvl="1"/>
            <a:r>
              <a:rPr kumimoji="1" lang="zh-CN" altLang="en-US" dirty="0"/>
              <a:t>栈中的状态名字不同，但是状态序列之间有对应关系</a:t>
            </a:r>
            <a:endParaRPr kumimoji="1" lang="en-US" altLang="zh-CN" dirty="0"/>
          </a:p>
          <a:p>
            <a:pPr lvl="1"/>
            <a:r>
              <a:rPr kumimoji="1" lang="zh-CN" altLang="en-US" dirty="0"/>
              <a:t>如果</a:t>
            </a:r>
            <a:r>
              <a:rPr kumimoji="1" lang="en" altLang="zh-CN" dirty="0"/>
              <a:t>LR</a:t>
            </a:r>
            <a:r>
              <a:rPr kumimoji="1" lang="zh-CN" altLang="en-US" dirty="0"/>
              <a:t>分析器压入状态</a:t>
            </a:r>
            <a:r>
              <a:rPr kumimoji="1" lang="en" altLang="zh-CN" dirty="0"/>
              <a:t>I</a:t>
            </a:r>
            <a:r>
              <a:rPr kumimoji="1" lang="zh-CN" altLang="en" dirty="0"/>
              <a:t>，</a:t>
            </a:r>
            <a:r>
              <a:rPr kumimoji="1" lang="zh-CN" altLang="en-US" dirty="0"/>
              <a:t>那么</a:t>
            </a:r>
            <a:r>
              <a:rPr kumimoji="1" lang="en" altLang="zh-CN" dirty="0"/>
              <a:t>LALR</a:t>
            </a:r>
            <a:r>
              <a:rPr kumimoji="1" lang="zh-CN" altLang="en-US" dirty="0"/>
              <a:t>分析器压入</a:t>
            </a:r>
            <a:r>
              <a:rPr kumimoji="1" lang="en" altLang="zh-CN" dirty="0"/>
              <a:t>I</a:t>
            </a:r>
            <a:r>
              <a:rPr kumimoji="1" lang="zh-CN" altLang="en-US" dirty="0"/>
              <a:t>对应 的合并项集</a:t>
            </a:r>
            <a:endParaRPr kumimoji="1" lang="en-US" altLang="zh-CN" dirty="0"/>
          </a:p>
          <a:p>
            <a:pPr lvl="2"/>
            <a:r>
              <a:rPr kumimoji="1" lang="zh-CN" altLang="en-US" dirty="0"/>
              <a:t>当</a:t>
            </a:r>
            <a:r>
              <a:rPr kumimoji="1" lang="en" altLang="zh-CN" dirty="0"/>
              <a:t>LR</a:t>
            </a:r>
            <a:r>
              <a:rPr kumimoji="1" lang="zh-CN" altLang="en-US" dirty="0"/>
              <a:t>分析器压入状态</a:t>
            </a:r>
            <a:r>
              <a:rPr kumimoji="1" lang="en" altLang="zh-CN" dirty="0"/>
              <a:t>I</a:t>
            </a:r>
            <a:r>
              <a:rPr kumimoji="1" lang="en" altLang="zh-CN" baseline="-25000" dirty="0"/>
              <a:t>3</a:t>
            </a:r>
            <a:r>
              <a:rPr kumimoji="1" lang="zh-CN" altLang="en-US" dirty="0"/>
              <a:t>时，</a:t>
            </a:r>
            <a:r>
              <a:rPr kumimoji="1" lang="en" altLang="zh-CN" dirty="0"/>
              <a:t>LALR</a:t>
            </a:r>
            <a:r>
              <a:rPr kumimoji="1" lang="zh-CN" altLang="en-US" dirty="0"/>
              <a:t>分析器压入状态</a:t>
            </a:r>
            <a:r>
              <a:rPr kumimoji="1" lang="en" altLang="zh-CN" dirty="0"/>
              <a:t>I</a:t>
            </a:r>
            <a:r>
              <a:rPr kumimoji="1" lang="en" altLang="zh-CN" baseline="-25000" dirty="0"/>
              <a:t>36</a:t>
            </a:r>
          </a:p>
          <a:p>
            <a:r>
              <a:rPr kumimoji="1" lang="zh-CN" altLang="en-US" dirty="0"/>
              <a:t>当处理错误的输入时，</a:t>
            </a:r>
            <a:r>
              <a:rPr kumimoji="1" lang="en" altLang="zh-CN" dirty="0"/>
              <a:t>LALR</a:t>
            </a:r>
            <a:r>
              <a:rPr kumimoji="1" lang="zh-CN" altLang="en-US" dirty="0"/>
              <a:t>可能多执行一些</a:t>
            </a:r>
            <a:r>
              <a:rPr kumimoji="1" lang="zh-CN" altLang="en-US" dirty="0">
                <a:solidFill>
                  <a:srgbClr val="FF0000"/>
                </a:solidFill>
              </a:rPr>
              <a:t>归约</a:t>
            </a:r>
            <a:r>
              <a:rPr kumimoji="1" lang="zh-CN" altLang="en-US" dirty="0"/>
              <a:t>动作，但不</a:t>
            </a:r>
            <a:r>
              <a:rPr kumimoji="1" lang="zh-CN" altLang="en-US" dirty="0">
                <a:solidFill>
                  <a:srgbClr val="FF0000"/>
                </a:solidFill>
              </a:rPr>
              <a:t>不会多移入</a:t>
            </a:r>
            <a:r>
              <a:rPr kumimoji="1" lang="zh-CN" altLang="en-US" dirty="0"/>
              <a:t>一个符号</a:t>
            </a:r>
          </a:p>
        </p:txBody>
      </p:sp>
      <p:sp>
        <p:nvSpPr>
          <p:cNvPr id="3" name="页脚占位符 2">
            <a:extLst>
              <a:ext uri="{FF2B5EF4-FFF2-40B4-BE49-F238E27FC236}">
                <a16:creationId xmlns:a16="http://schemas.microsoft.com/office/drawing/2014/main" id="{1083E735-EAF5-7D4E-B4AC-DDC47A5777DC}"/>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B8D75FA9-CE19-3B44-97CD-C25A8C364D57}"/>
              </a:ext>
            </a:extLst>
          </p:cNvPr>
          <p:cNvSpPr>
            <a:spLocks noGrp="1"/>
          </p:cNvSpPr>
          <p:nvPr>
            <p:ph type="sldNum" sz="quarter" idx="12"/>
          </p:nvPr>
        </p:nvSpPr>
        <p:spPr/>
        <p:txBody>
          <a:bodyPr/>
          <a:lstStyle/>
          <a:p>
            <a:fld id="{91F816EA-24CC-2048-859A-C5EA9F275392}" type="slidenum">
              <a:rPr lang="en-US" smtClean="0"/>
              <a:pPr/>
              <a:t>111</a:t>
            </a:fld>
            <a:endParaRPr lang="en-US" dirty="0"/>
          </a:p>
        </p:txBody>
      </p:sp>
      <p:sp>
        <p:nvSpPr>
          <p:cNvPr id="5" name="标题 4">
            <a:extLst>
              <a:ext uri="{FF2B5EF4-FFF2-40B4-BE49-F238E27FC236}">
                <a16:creationId xmlns:a16="http://schemas.microsoft.com/office/drawing/2014/main" id="{C0DB1AB4-5B99-274F-9D29-4719CD5C6324}"/>
              </a:ext>
            </a:extLst>
          </p:cNvPr>
          <p:cNvSpPr>
            <a:spLocks noGrp="1"/>
          </p:cNvSpPr>
          <p:nvPr>
            <p:ph type="title"/>
          </p:nvPr>
        </p:nvSpPr>
        <p:spPr/>
        <p:txBody>
          <a:bodyPr/>
          <a:lstStyle/>
          <a:p>
            <a:r>
              <a:rPr kumimoji="1" lang="en" altLang="zh-CN" dirty="0"/>
              <a:t>LALR</a:t>
            </a:r>
            <a:r>
              <a:rPr kumimoji="1" lang="zh-CN" altLang="en-US" dirty="0"/>
              <a:t>分析器和</a:t>
            </a:r>
            <a:r>
              <a:rPr kumimoji="1" lang="en" altLang="zh-CN" dirty="0"/>
              <a:t>LR</a:t>
            </a:r>
            <a:r>
              <a:rPr kumimoji="1" lang="zh-CN" altLang="en-US" dirty="0"/>
              <a:t>分析器</a:t>
            </a:r>
          </a:p>
        </p:txBody>
      </p:sp>
    </p:spTree>
    <p:extLst>
      <p:ext uri="{BB962C8B-B14F-4D97-AF65-F5344CB8AC3E}">
        <p14:creationId xmlns:p14="http://schemas.microsoft.com/office/powerpoint/2010/main" val="32643725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024A527-C3CD-6543-8B1F-5E4B33E335FF}"/>
              </a:ext>
            </a:extLst>
          </p:cNvPr>
          <p:cNvSpPr>
            <a:spLocks noGrp="1"/>
          </p:cNvSpPr>
          <p:nvPr>
            <p:ph idx="1"/>
          </p:nvPr>
        </p:nvSpPr>
        <p:spPr/>
        <p:txBody>
          <a:bodyPr/>
          <a:lstStyle/>
          <a:p>
            <a:r>
              <a:rPr kumimoji="1" lang="zh-CN" altLang="en-US" dirty="0"/>
              <a:t>对</a:t>
            </a:r>
            <a:r>
              <a:rPr kumimoji="1" lang="en" altLang="zh-CN" dirty="0"/>
              <a:t>LR(1)</a:t>
            </a:r>
            <a:r>
              <a:rPr kumimoji="1" lang="zh-CN" altLang="en-US" dirty="0"/>
              <a:t>项集规范族中的同核心项集进行</a:t>
            </a:r>
            <a:r>
              <a:rPr kumimoji="1" lang="zh-CN" altLang="en-US" dirty="0">
                <a:solidFill>
                  <a:srgbClr val="FF0000"/>
                </a:solidFill>
              </a:rPr>
              <a:t>合并</a:t>
            </a:r>
            <a:endParaRPr kumimoji="1" lang="en-US" altLang="zh-CN" dirty="0">
              <a:solidFill>
                <a:srgbClr val="FF0000"/>
              </a:solidFill>
            </a:endParaRPr>
          </a:p>
          <a:p>
            <a:pPr lvl="1"/>
            <a:r>
              <a:rPr kumimoji="1" lang="zh-CN" altLang="en-US" dirty="0"/>
              <a:t>使得分析表保持了</a:t>
            </a:r>
            <a:r>
              <a:rPr kumimoji="1" lang="en" altLang="zh-CN" dirty="0"/>
              <a:t>LR(1)</a:t>
            </a:r>
            <a:r>
              <a:rPr kumimoji="1" lang="zh-CN" altLang="en-US" dirty="0"/>
              <a:t>项中的</a:t>
            </a:r>
            <a:r>
              <a:rPr kumimoji="1" lang="zh-CN" altLang="en-US" dirty="0">
                <a:solidFill>
                  <a:srgbClr val="FF0000"/>
                </a:solidFill>
              </a:rPr>
              <a:t>向前看符号</a:t>
            </a:r>
            <a:r>
              <a:rPr kumimoji="1" lang="zh-CN" altLang="en-US" dirty="0"/>
              <a:t>信息</a:t>
            </a:r>
            <a:endParaRPr kumimoji="1" lang="en-US" altLang="zh-CN" dirty="0"/>
          </a:p>
          <a:p>
            <a:pPr lvl="1"/>
            <a:r>
              <a:rPr kumimoji="1" lang="zh-CN" altLang="en-US" dirty="0"/>
              <a:t>又使状态数减少到与</a:t>
            </a:r>
            <a:r>
              <a:rPr kumimoji="1" lang="en" altLang="zh-CN" dirty="0"/>
              <a:t>SLR</a:t>
            </a:r>
            <a:r>
              <a:rPr kumimoji="1" lang="zh-CN" altLang="en-US" dirty="0"/>
              <a:t>分析表的</a:t>
            </a:r>
            <a:r>
              <a:rPr kumimoji="1" lang="zh-CN" altLang="en-US" dirty="0">
                <a:solidFill>
                  <a:srgbClr val="FF0000"/>
                </a:solidFill>
              </a:rPr>
              <a:t>一样多</a:t>
            </a:r>
          </a:p>
        </p:txBody>
      </p:sp>
      <p:sp>
        <p:nvSpPr>
          <p:cNvPr id="3" name="页脚占位符 2">
            <a:extLst>
              <a:ext uri="{FF2B5EF4-FFF2-40B4-BE49-F238E27FC236}">
                <a16:creationId xmlns:a16="http://schemas.microsoft.com/office/drawing/2014/main" id="{87FDC1BD-32EA-664B-BA22-41CFE23C62F8}"/>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85F2739A-7390-1E4E-97B3-F64611E29628}"/>
              </a:ext>
            </a:extLst>
          </p:cNvPr>
          <p:cNvSpPr>
            <a:spLocks noGrp="1"/>
          </p:cNvSpPr>
          <p:nvPr>
            <p:ph type="sldNum" sz="quarter" idx="12"/>
          </p:nvPr>
        </p:nvSpPr>
        <p:spPr/>
        <p:txBody>
          <a:bodyPr/>
          <a:lstStyle/>
          <a:p>
            <a:fld id="{91F816EA-24CC-2048-859A-C5EA9F275392}" type="slidenum">
              <a:rPr lang="en-US" smtClean="0"/>
              <a:pPr/>
              <a:t>112</a:t>
            </a:fld>
            <a:endParaRPr lang="en-US" dirty="0"/>
          </a:p>
        </p:txBody>
      </p:sp>
      <p:sp>
        <p:nvSpPr>
          <p:cNvPr id="5" name="标题 4">
            <a:extLst>
              <a:ext uri="{FF2B5EF4-FFF2-40B4-BE49-F238E27FC236}">
                <a16:creationId xmlns:a16="http://schemas.microsoft.com/office/drawing/2014/main" id="{9F5C729E-4BBE-5747-A1F6-6CB2E117B337}"/>
              </a:ext>
            </a:extLst>
          </p:cNvPr>
          <p:cNvSpPr>
            <a:spLocks noGrp="1"/>
          </p:cNvSpPr>
          <p:nvPr>
            <p:ph type="title"/>
          </p:nvPr>
        </p:nvSpPr>
        <p:spPr/>
        <p:txBody>
          <a:bodyPr/>
          <a:lstStyle/>
          <a:p>
            <a:r>
              <a:rPr kumimoji="1" lang="en" altLang="zh-CN" dirty="0"/>
              <a:t>LALR</a:t>
            </a:r>
            <a:r>
              <a:rPr kumimoji="1" lang="zh-CN" altLang="en-US" dirty="0"/>
              <a:t>技术本质</a:t>
            </a:r>
          </a:p>
        </p:txBody>
      </p:sp>
    </p:spTree>
    <p:extLst>
      <p:ext uri="{BB962C8B-B14F-4D97-AF65-F5344CB8AC3E}">
        <p14:creationId xmlns:p14="http://schemas.microsoft.com/office/powerpoint/2010/main" val="38287573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6790985-DE11-7140-8806-B550593A113B}"/>
              </a:ext>
            </a:extLst>
          </p:cNvPr>
          <p:cNvSpPr>
            <a:spLocks noGrp="1"/>
          </p:cNvSpPr>
          <p:nvPr>
            <p:ph idx="1"/>
          </p:nvPr>
        </p:nvSpPr>
        <p:spPr/>
        <p:txBody>
          <a:bodyPr/>
          <a:lstStyle/>
          <a:p>
            <a:r>
              <a:rPr kumimoji="1" lang="zh-CN" altLang="en-US" dirty="0"/>
              <a:t>二义性文法都不是</a:t>
            </a:r>
            <a:r>
              <a:rPr kumimoji="1" lang="en" altLang="zh-CN" dirty="0"/>
              <a:t>LR</a:t>
            </a:r>
            <a:r>
              <a:rPr kumimoji="1" lang="zh-CN" altLang="en-US" dirty="0"/>
              <a:t>的</a:t>
            </a:r>
            <a:endParaRPr kumimoji="1" lang="en-US" altLang="zh-CN" dirty="0"/>
          </a:p>
          <a:p>
            <a:r>
              <a:rPr kumimoji="1" lang="zh-CN" altLang="en-US" dirty="0"/>
              <a:t>某些二义性文法是有用的</a:t>
            </a:r>
            <a:endParaRPr kumimoji="1" lang="en-US" altLang="zh-CN" dirty="0"/>
          </a:p>
          <a:p>
            <a:pPr lvl="1"/>
            <a:r>
              <a:rPr kumimoji="1" lang="zh-CN" altLang="en-US" dirty="0"/>
              <a:t>可以简洁地描述某些结构</a:t>
            </a:r>
            <a:endParaRPr kumimoji="1" lang="en-US" altLang="zh-CN" dirty="0"/>
          </a:p>
          <a:p>
            <a:pPr lvl="1"/>
            <a:r>
              <a:rPr kumimoji="1" lang="zh-CN" altLang="en-US" dirty="0"/>
              <a:t>隔离某些语法结构，对其进行特殊处理</a:t>
            </a:r>
            <a:endParaRPr kumimoji="1" lang="en-US" altLang="zh-CN" dirty="0"/>
          </a:p>
          <a:p>
            <a:r>
              <a:rPr kumimoji="1" lang="zh-CN" altLang="en-US" dirty="0"/>
              <a:t>对于某些二义性文法</a:t>
            </a:r>
            <a:endParaRPr kumimoji="1" lang="en-US" altLang="zh-CN" dirty="0"/>
          </a:p>
          <a:p>
            <a:pPr lvl="1"/>
            <a:r>
              <a:rPr kumimoji="1" lang="zh-CN" altLang="en-US" dirty="0"/>
              <a:t>可以通过</a:t>
            </a:r>
            <a:r>
              <a:rPr kumimoji="1" lang="zh-CN" altLang="en-US" dirty="0">
                <a:solidFill>
                  <a:srgbClr val="FF0000"/>
                </a:solidFill>
              </a:rPr>
              <a:t>消除二义性规则</a:t>
            </a:r>
            <a:r>
              <a:rPr kumimoji="1" lang="zh-CN" altLang="en-US" dirty="0"/>
              <a:t>来保证法分析树</a:t>
            </a:r>
            <a:endParaRPr kumimoji="1" lang="en-US" altLang="zh-CN" dirty="0"/>
          </a:p>
          <a:p>
            <a:pPr lvl="1"/>
            <a:r>
              <a:rPr kumimoji="1" lang="zh-CN" altLang="en-US" dirty="0"/>
              <a:t>可以在</a:t>
            </a:r>
            <a:r>
              <a:rPr kumimoji="1" lang="en" altLang="zh-CN" dirty="0"/>
              <a:t>LR</a:t>
            </a:r>
            <a:r>
              <a:rPr kumimoji="1" lang="zh-CN" altLang="en-US" dirty="0"/>
              <a:t>分析器中实现这个规则</a:t>
            </a:r>
          </a:p>
        </p:txBody>
      </p:sp>
      <p:sp>
        <p:nvSpPr>
          <p:cNvPr id="3" name="页脚占位符 2">
            <a:extLst>
              <a:ext uri="{FF2B5EF4-FFF2-40B4-BE49-F238E27FC236}">
                <a16:creationId xmlns:a16="http://schemas.microsoft.com/office/drawing/2014/main" id="{D3268E84-5700-AE4C-B30A-0D5B6AA2F314}"/>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705ADF5C-A207-644C-B9A2-DEB69E0D8076}"/>
              </a:ext>
            </a:extLst>
          </p:cNvPr>
          <p:cNvSpPr>
            <a:spLocks noGrp="1"/>
          </p:cNvSpPr>
          <p:nvPr>
            <p:ph type="sldNum" sz="quarter" idx="12"/>
          </p:nvPr>
        </p:nvSpPr>
        <p:spPr/>
        <p:txBody>
          <a:bodyPr/>
          <a:lstStyle/>
          <a:p>
            <a:fld id="{91F816EA-24CC-2048-859A-C5EA9F275392}" type="slidenum">
              <a:rPr lang="en-US" smtClean="0"/>
              <a:pPr/>
              <a:t>113</a:t>
            </a:fld>
            <a:endParaRPr lang="en-US" dirty="0"/>
          </a:p>
        </p:txBody>
      </p:sp>
      <p:sp>
        <p:nvSpPr>
          <p:cNvPr id="5" name="标题 4">
            <a:extLst>
              <a:ext uri="{FF2B5EF4-FFF2-40B4-BE49-F238E27FC236}">
                <a16:creationId xmlns:a16="http://schemas.microsoft.com/office/drawing/2014/main" id="{394F7E1C-1C14-914A-B49B-39117B45C6B0}"/>
              </a:ext>
            </a:extLst>
          </p:cNvPr>
          <p:cNvSpPr>
            <a:spLocks noGrp="1"/>
          </p:cNvSpPr>
          <p:nvPr>
            <p:ph type="title"/>
          </p:nvPr>
        </p:nvSpPr>
        <p:spPr/>
        <p:txBody>
          <a:bodyPr/>
          <a:lstStyle/>
          <a:p>
            <a:r>
              <a:rPr kumimoji="1" lang="zh-CN" altLang="en-US" dirty="0"/>
              <a:t>二义性文法的使用</a:t>
            </a:r>
          </a:p>
        </p:txBody>
      </p:sp>
    </p:spTree>
    <p:extLst>
      <p:ext uri="{BB962C8B-B14F-4D97-AF65-F5344CB8AC3E}">
        <p14:creationId xmlns:p14="http://schemas.microsoft.com/office/powerpoint/2010/main" val="33493379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F64BB50-1DD5-B249-8B0D-07C711A126CF}"/>
              </a:ext>
            </a:extLst>
          </p:cNvPr>
          <p:cNvSpPr>
            <a:spLocks noGrp="1"/>
          </p:cNvSpPr>
          <p:nvPr>
            <p:ph idx="1"/>
          </p:nvPr>
        </p:nvSpPr>
        <p:spPr/>
        <p:txBody>
          <a:bodyPr/>
          <a:lstStyle/>
          <a:p>
            <a:r>
              <a:rPr kumimoji="1" lang="zh-CN" altLang="en-US" dirty="0"/>
              <a:t>二义性文法</a:t>
            </a:r>
            <a:endParaRPr kumimoji="1" lang="en-US" altLang="zh-CN" dirty="0"/>
          </a:p>
          <a:p>
            <a:pPr lvl="1"/>
            <a:r>
              <a:rPr kumimoji="1" lang="en" altLang="zh-CN" dirty="0"/>
              <a:t>E → E + E | E * E | ( E ) | id</a:t>
            </a:r>
          </a:p>
          <a:p>
            <a:r>
              <a:rPr kumimoji="1" lang="zh-CN" altLang="en-US" dirty="0"/>
              <a:t>等价于</a:t>
            </a:r>
            <a:endParaRPr kumimoji="1" lang="en-US" altLang="zh-CN" dirty="0"/>
          </a:p>
          <a:p>
            <a:pPr lvl="1"/>
            <a:r>
              <a:rPr kumimoji="1" lang="en" altLang="zh-CN" dirty="0"/>
              <a:t>E → E+T|T</a:t>
            </a:r>
            <a:r>
              <a:rPr kumimoji="1" lang="zh-CN" altLang="en-US" dirty="0"/>
              <a:t>   </a:t>
            </a:r>
            <a:r>
              <a:rPr kumimoji="1" lang="en-US" altLang="zh-CN" dirty="0"/>
              <a:t>	T → T*F|F	</a:t>
            </a:r>
            <a:r>
              <a:rPr kumimoji="1" lang="zh-CN" altLang="en-US" dirty="0"/>
              <a:t> </a:t>
            </a:r>
            <a:r>
              <a:rPr kumimoji="1" lang="en-US" altLang="zh-CN" dirty="0"/>
              <a:t>F → (E) | id</a:t>
            </a:r>
          </a:p>
          <a:p>
            <a:r>
              <a:rPr kumimoji="1" lang="zh-CN" altLang="en-US" dirty="0"/>
              <a:t>二义性文法的优点</a:t>
            </a:r>
            <a:endParaRPr kumimoji="1" lang="en-US" altLang="zh-CN" dirty="0"/>
          </a:p>
          <a:p>
            <a:pPr lvl="1"/>
            <a:r>
              <a:rPr kumimoji="1" lang="zh-CN" altLang="en-US" dirty="0"/>
              <a:t>容易修改算符的</a:t>
            </a:r>
            <a:r>
              <a:rPr kumimoji="1" lang="zh-CN" altLang="en-US" dirty="0">
                <a:solidFill>
                  <a:srgbClr val="FF0000"/>
                </a:solidFill>
              </a:rPr>
              <a:t>优先级</a:t>
            </a:r>
            <a:r>
              <a:rPr kumimoji="1" lang="zh-CN" altLang="en-US" dirty="0"/>
              <a:t>和</a:t>
            </a:r>
            <a:r>
              <a:rPr kumimoji="1" lang="zh-CN" altLang="en-US" dirty="0">
                <a:solidFill>
                  <a:srgbClr val="FF0000"/>
                </a:solidFill>
              </a:rPr>
              <a:t>结合性</a:t>
            </a:r>
            <a:endParaRPr kumimoji="1" lang="en-US" altLang="zh-CN" dirty="0">
              <a:solidFill>
                <a:srgbClr val="FF0000"/>
              </a:solidFill>
            </a:endParaRPr>
          </a:p>
          <a:p>
            <a:pPr lvl="1"/>
            <a:r>
              <a:rPr kumimoji="1" lang="zh-CN" altLang="en-US" dirty="0">
                <a:solidFill>
                  <a:srgbClr val="FF0000"/>
                </a:solidFill>
              </a:rPr>
              <a:t>简洁</a:t>
            </a:r>
            <a:r>
              <a:rPr kumimoji="1" lang="zh-CN" altLang="en-US" dirty="0"/>
              <a:t>：如果有多个优先级，那么无二义性文法将引入 太多的非终结符号</a:t>
            </a:r>
            <a:endParaRPr kumimoji="1" lang="en-US" altLang="zh-CN" dirty="0"/>
          </a:p>
          <a:p>
            <a:pPr lvl="1"/>
            <a:r>
              <a:rPr kumimoji="1" lang="zh-CN" altLang="en-US" dirty="0">
                <a:solidFill>
                  <a:srgbClr val="FF0000"/>
                </a:solidFill>
              </a:rPr>
              <a:t>高效</a:t>
            </a:r>
            <a:r>
              <a:rPr kumimoji="1" lang="zh-CN" altLang="en-US" dirty="0"/>
              <a:t>：不需要处理像</a:t>
            </a:r>
            <a:r>
              <a:rPr kumimoji="1" lang="en" altLang="zh-CN" dirty="0"/>
              <a:t>E→T</a:t>
            </a:r>
            <a:r>
              <a:rPr kumimoji="1" lang="zh-CN" altLang="en-US" dirty="0"/>
              <a:t>这样的归约</a:t>
            </a:r>
          </a:p>
        </p:txBody>
      </p:sp>
      <p:sp>
        <p:nvSpPr>
          <p:cNvPr id="3" name="页脚占位符 2">
            <a:extLst>
              <a:ext uri="{FF2B5EF4-FFF2-40B4-BE49-F238E27FC236}">
                <a16:creationId xmlns:a16="http://schemas.microsoft.com/office/drawing/2014/main" id="{01CD573F-79B5-5749-8BB2-AAB44EF39BBF}"/>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A29137FF-5F56-CD4F-A1A6-C7264816E5B7}"/>
              </a:ext>
            </a:extLst>
          </p:cNvPr>
          <p:cNvSpPr>
            <a:spLocks noGrp="1"/>
          </p:cNvSpPr>
          <p:nvPr>
            <p:ph type="sldNum" sz="quarter" idx="12"/>
          </p:nvPr>
        </p:nvSpPr>
        <p:spPr/>
        <p:txBody>
          <a:bodyPr/>
          <a:lstStyle/>
          <a:p>
            <a:fld id="{91F816EA-24CC-2048-859A-C5EA9F275392}" type="slidenum">
              <a:rPr lang="en-US" smtClean="0"/>
              <a:pPr/>
              <a:t>114</a:t>
            </a:fld>
            <a:endParaRPr lang="en-US" dirty="0"/>
          </a:p>
        </p:txBody>
      </p:sp>
      <p:sp>
        <p:nvSpPr>
          <p:cNvPr id="5" name="标题 4">
            <a:extLst>
              <a:ext uri="{FF2B5EF4-FFF2-40B4-BE49-F238E27FC236}">
                <a16:creationId xmlns:a16="http://schemas.microsoft.com/office/drawing/2014/main" id="{0BBBDE1E-2BEB-C044-8AF5-1646A518CA0F}"/>
              </a:ext>
            </a:extLst>
          </p:cNvPr>
          <p:cNvSpPr>
            <a:spLocks noGrp="1"/>
          </p:cNvSpPr>
          <p:nvPr>
            <p:ph type="title"/>
          </p:nvPr>
        </p:nvSpPr>
        <p:spPr/>
        <p:txBody>
          <a:bodyPr/>
          <a:lstStyle/>
          <a:p>
            <a:r>
              <a:rPr kumimoji="1" lang="zh-CN" altLang="en-US" dirty="0"/>
              <a:t>优先级</a:t>
            </a:r>
            <a:r>
              <a:rPr kumimoji="1" lang="en-US" altLang="zh-CN" dirty="0"/>
              <a:t>/</a:t>
            </a:r>
            <a:r>
              <a:rPr kumimoji="1" lang="zh-CN" altLang="en-US" dirty="0"/>
              <a:t>结合性消除冲突</a:t>
            </a:r>
          </a:p>
        </p:txBody>
      </p:sp>
    </p:spTree>
    <p:extLst>
      <p:ext uri="{BB962C8B-B14F-4D97-AF65-F5344CB8AC3E}">
        <p14:creationId xmlns:p14="http://schemas.microsoft.com/office/powerpoint/2010/main" val="36726136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5DF21D0-42AB-DE47-9B95-DA6D42888BBF}"/>
              </a:ext>
            </a:extLst>
          </p:cNvPr>
          <p:cNvSpPr>
            <a:spLocks noGrp="1"/>
          </p:cNvSpPr>
          <p:nvPr>
            <p:ph idx="1"/>
          </p:nvPr>
        </p:nvSpPr>
        <p:spPr>
          <a:xfrm>
            <a:off x="406400" y="990600"/>
            <a:ext cx="5791200" cy="4978400"/>
          </a:xfrm>
        </p:spPr>
        <p:txBody>
          <a:bodyPr/>
          <a:lstStyle/>
          <a:p>
            <a:r>
              <a:rPr kumimoji="1" lang="zh-CN" altLang="en-US" dirty="0"/>
              <a:t>二义性文法</a:t>
            </a:r>
            <a:endParaRPr kumimoji="1" lang="en-US" altLang="zh-CN" dirty="0"/>
          </a:p>
          <a:p>
            <a:pPr lvl="1"/>
            <a:r>
              <a:rPr kumimoji="1" lang="en" altLang="zh-CN" dirty="0"/>
              <a:t>E → E + E | E * E | ( E ) | id</a:t>
            </a:r>
          </a:p>
          <a:p>
            <a:r>
              <a:rPr kumimoji="1" lang="zh-CN" altLang="en-US" dirty="0"/>
              <a:t>冲突</a:t>
            </a:r>
            <a:endParaRPr kumimoji="1" lang="en-US" altLang="zh-CN" dirty="0"/>
          </a:p>
          <a:p>
            <a:pPr lvl="1"/>
            <a:r>
              <a:rPr kumimoji="1" lang="en" altLang="zh-CN" dirty="0"/>
              <a:t>I</a:t>
            </a:r>
            <a:r>
              <a:rPr kumimoji="1" lang="en" altLang="zh-CN" baseline="-25000" dirty="0"/>
              <a:t>7</a:t>
            </a:r>
            <a:r>
              <a:rPr kumimoji="1" lang="zh-CN" altLang="en" dirty="0"/>
              <a:t>、</a:t>
            </a:r>
            <a:r>
              <a:rPr kumimoji="1" lang="en" altLang="zh-CN" dirty="0"/>
              <a:t>I</a:t>
            </a:r>
            <a:r>
              <a:rPr kumimoji="1" lang="en" altLang="zh-CN" baseline="-25000" dirty="0"/>
              <a:t>8</a:t>
            </a:r>
            <a:r>
              <a:rPr kumimoji="1" lang="zh-CN" altLang="en-US" dirty="0"/>
              <a:t>中有冲突， 且不可能通过向 前看符号解决！</a:t>
            </a:r>
            <a:endParaRPr kumimoji="1" lang="en" altLang="zh-CN" dirty="0"/>
          </a:p>
          <a:p>
            <a:endParaRPr kumimoji="1" lang="zh-CN" altLang="en-US" dirty="0"/>
          </a:p>
        </p:txBody>
      </p:sp>
      <p:sp>
        <p:nvSpPr>
          <p:cNvPr id="3" name="页脚占位符 2">
            <a:extLst>
              <a:ext uri="{FF2B5EF4-FFF2-40B4-BE49-F238E27FC236}">
                <a16:creationId xmlns:a16="http://schemas.microsoft.com/office/drawing/2014/main" id="{E1F3FAC0-90C7-8843-A07D-2B8D3FE621D9}"/>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1543FB0B-A946-4045-B38A-F688093846E8}"/>
              </a:ext>
            </a:extLst>
          </p:cNvPr>
          <p:cNvSpPr>
            <a:spLocks noGrp="1"/>
          </p:cNvSpPr>
          <p:nvPr>
            <p:ph type="sldNum" sz="quarter" idx="12"/>
          </p:nvPr>
        </p:nvSpPr>
        <p:spPr/>
        <p:txBody>
          <a:bodyPr/>
          <a:lstStyle/>
          <a:p>
            <a:fld id="{91F816EA-24CC-2048-859A-C5EA9F275392}" type="slidenum">
              <a:rPr lang="en-US" smtClean="0"/>
              <a:pPr/>
              <a:t>115</a:t>
            </a:fld>
            <a:endParaRPr lang="en-US" dirty="0"/>
          </a:p>
        </p:txBody>
      </p:sp>
      <p:sp>
        <p:nvSpPr>
          <p:cNvPr id="5" name="标题 4">
            <a:extLst>
              <a:ext uri="{FF2B5EF4-FFF2-40B4-BE49-F238E27FC236}">
                <a16:creationId xmlns:a16="http://schemas.microsoft.com/office/drawing/2014/main" id="{6A6D0EA4-E646-A146-A57F-EDBD1A174F3B}"/>
              </a:ext>
            </a:extLst>
          </p:cNvPr>
          <p:cNvSpPr>
            <a:spLocks noGrp="1"/>
          </p:cNvSpPr>
          <p:nvPr>
            <p:ph type="title"/>
          </p:nvPr>
        </p:nvSpPr>
        <p:spPr/>
        <p:txBody>
          <a:bodyPr/>
          <a:lstStyle/>
          <a:p>
            <a:r>
              <a:rPr kumimoji="1" lang="zh-CN" altLang="en-US" dirty="0"/>
              <a:t>二义性表达式文法的</a:t>
            </a:r>
            <a:r>
              <a:rPr kumimoji="1" lang="en" altLang="zh-CN" dirty="0"/>
              <a:t>LR(0)</a:t>
            </a:r>
            <a:r>
              <a:rPr kumimoji="1" lang="zh-CN" altLang="en-US" dirty="0"/>
              <a:t>项集</a:t>
            </a:r>
          </a:p>
        </p:txBody>
      </p:sp>
      <p:pic>
        <p:nvPicPr>
          <p:cNvPr id="38914" name="Picture 2">
            <a:extLst>
              <a:ext uri="{FF2B5EF4-FFF2-40B4-BE49-F238E27FC236}">
                <a16:creationId xmlns:a16="http://schemas.microsoft.com/office/drawing/2014/main" id="{5635CD8D-FCD6-FB42-ABFA-7A8635DA8F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749074"/>
            <a:ext cx="5583064" cy="6032726"/>
          </a:xfrm>
          <a:prstGeom prst="rect">
            <a:avLst/>
          </a:prstGeom>
          <a:solidFill>
            <a:schemeClr val="bg1"/>
          </a:solidFill>
        </p:spPr>
      </p:pic>
      <p:sp>
        <p:nvSpPr>
          <p:cNvPr id="6" name="矩形 5">
            <a:extLst>
              <a:ext uri="{FF2B5EF4-FFF2-40B4-BE49-F238E27FC236}">
                <a16:creationId xmlns:a16="http://schemas.microsoft.com/office/drawing/2014/main" id="{CB2DE341-D828-3044-BC39-24531CE152B2}"/>
              </a:ext>
            </a:extLst>
          </p:cNvPr>
          <p:cNvSpPr/>
          <p:nvPr/>
        </p:nvSpPr>
        <p:spPr bwMode="auto">
          <a:xfrm>
            <a:off x="10261601" y="3276600"/>
            <a:ext cx="1777999" cy="9144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
        <p:nvSpPr>
          <p:cNvPr id="8" name="矩形 7">
            <a:extLst>
              <a:ext uri="{FF2B5EF4-FFF2-40B4-BE49-F238E27FC236}">
                <a16:creationId xmlns:a16="http://schemas.microsoft.com/office/drawing/2014/main" id="{88A6DD76-CC17-654D-9891-380E07D1FA21}"/>
              </a:ext>
            </a:extLst>
          </p:cNvPr>
          <p:cNvSpPr/>
          <p:nvPr/>
        </p:nvSpPr>
        <p:spPr bwMode="auto">
          <a:xfrm>
            <a:off x="10261601" y="4343400"/>
            <a:ext cx="1777999" cy="9144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20421477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AC2E442-5ED3-FB4E-BBBB-6C6DA23665BC}"/>
              </a:ext>
            </a:extLst>
          </p:cNvPr>
          <p:cNvSpPr>
            <a:spLocks noGrp="1"/>
          </p:cNvSpPr>
          <p:nvPr>
            <p:ph idx="1"/>
          </p:nvPr>
        </p:nvSpPr>
        <p:spPr/>
        <p:txBody>
          <a:bodyPr/>
          <a:lstStyle/>
          <a:p>
            <a:r>
              <a:rPr kumimoji="1" lang="zh-CN" altLang="en-US" dirty="0"/>
              <a:t>当栈顶状态为</a:t>
            </a:r>
            <a:r>
              <a:rPr kumimoji="1" lang="en-US" altLang="zh-CN" dirty="0"/>
              <a:t>7</a:t>
            </a:r>
            <a:r>
              <a:rPr kumimoji="1" lang="zh-CN" altLang="en-US" dirty="0"/>
              <a:t>时，表明</a:t>
            </a:r>
            <a:endParaRPr kumimoji="1" lang="en-US" altLang="zh-CN" dirty="0"/>
          </a:p>
          <a:p>
            <a:pPr lvl="1"/>
            <a:r>
              <a:rPr kumimoji="1" lang="zh-CN" altLang="en-US" dirty="0"/>
              <a:t>栈中状态序列对应的文法符号序列为：</a:t>
            </a:r>
            <a:r>
              <a:rPr kumimoji="1" lang="en-US" altLang="zh-CN" dirty="0"/>
              <a:t>… </a:t>
            </a:r>
            <a:r>
              <a:rPr kumimoji="1" lang="en" altLang="zh-CN" dirty="0"/>
              <a:t>E + E</a:t>
            </a:r>
          </a:p>
          <a:p>
            <a:pPr lvl="1"/>
            <a:r>
              <a:rPr kumimoji="1" lang="zh-CN" altLang="en-US" dirty="0"/>
              <a:t>如果下一个符号为</a:t>
            </a:r>
            <a:r>
              <a:rPr kumimoji="1" lang="en-US" altLang="zh-CN" dirty="0"/>
              <a:t>+</a:t>
            </a:r>
            <a:r>
              <a:rPr kumimoji="1" lang="zh-CN" altLang="en-US" dirty="0"/>
              <a:t>或*，移入还是归约？</a:t>
            </a:r>
            <a:endParaRPr kumimoji="1" lang="en-US" altLang="zh-CN" dirty="0"/>
          </a:p>
          <a:p>
            <a:r>
              <a:rPr kumimoji="1" lang="zh-CN" altLang="en-US" dirty="0"/>
              <a:t>如果*的优先级大于</a:t>
            </a:r>
            <a:r>
              <a:rPr kumimoji="1" lang="en-US" altLang="zh-CN" dirty="0"/>
              <a:t>+</a:t>
            </a:r>
            <a:r>
              <a:rPr kumimoji="1" lang="zh-CN" altLang="en-US" dirty="0"/>
              <a:t>，且</a:t>
            </a:r>
            <a:r>
              <a:rPr kumimoji="1" lang="en-US" altLang="zh-CN" dirty="0"/>
              <a:t>+</a:t>
            </a:r>
            <a:r>
              <a:rPr kumimoji="1" lang="zh-CN" altLang="en-US" dirty="0"/>
              <a:t>是左结合的</a:t>
            </a:r>
            <a:endParaRPr kumimoji="1" lang="en-US" altLang="zh-CN" dirty="0"/>
          </a:p>
          <a:p>
            <a:pPr lvl="1"/>
            <a:r>
              <a:rPr kumimoji="1" lang="zh-CN" altLang="en-US" dirty="0"/>
              <a:t>下一个符号为*时，我们应该移入*</a:t>
            </a:r>
            <a:endParaRPr kumimoji="1" lang="en-US" altLang="zh-CN" dirty="0"/>
          </a:p>
          <a:p>
            <a:pPr lvl="1"/>
            <a:r>
              <a:rPr kumimoji="1" lang="zh-CN" altLang="en-US" dirty="0"/>
              <a:t>下一个符号为</a:t>
            </a:r>
            <a:r>
              <a:rPr kumimoji="1" lang="en-US" altLang="zh-CN" dirty="0"/>
              <a:t>+</a:t>
            </a:r>
            <a:r>
              <a:rPr kumimoji="1" lang="zh-CN" altLang="en-US" dirty="0"/>
              <a:t>时，我们应该将</a:t>
            </a:r>
            <a:r>
              <a:rPr kumimoji="1" lang="en" altLang="zh-CN" dirty="0"/>
              <a:t>E + E</a:t>
            </a:r>
            <a:r>
              <a:rPr kumimoji="1" lang="zh-CN" altLang="en-US" dirty="0"/>
              <a:t>归约为</a:t>
            </a:r>
            <a:r>
              <a:rPr kumimoji="1" lang="en" altLang="zh-CN" dirty="0"/>
              <a:t>E</a:t>
            </a:r>
          </a:p>
          <a:p>
            <a:r>
              <a:rPr kumimoji="1" lang="zh-CN" altLang="en-US" dirty="0"/>
              <a:t>栈顶状态为</a:t>
            </a:r>
            <a:r>
              <a:rPr kumimoji="1" lang="en-US" altLang="zh-CN" dirty="0"/>
              <a:t>8</a:t>
            </a:r>
            <a:r>
              <a:rPr kumimoji="1" lang="zh-CN" altLang="en-US" dirty="0"/>
              <a:t>时，有类似情况</a:t>
            </a:r>
          </a:p>
        </p:txBody>
      </p:sp>
      <p:sp>
        <p:nvSpPr>
          <p:cNvPr id="3" name="页脚占位符 2">
            <a:extLst>
              <a:ext uri="{FF2B5EF4-FFF2-40B4-BE49-F238E27FC236}">
                <a16:creationId xmlns:a16="http://schemas.microsoft.com/office/drawing/2014/main" id="{2D70A543-A421-5349-96B0-5B6097283C2F}"/>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3867EBAF-A28E-FC48-BE61-3DDD43BD30E8}"/>
              </a:ext>
            </a:extLst>
          </p:cNvPr>
          <p:cNvSpPr>
            <a:spLocks noGrp="1"/>
          </p:cNvSpPr>
          <p:nvPr>
            <p:ph type="sldNum" sz="quarter" idx="12"/>
          </p:nvPr>
        </p:nvSpPr>
        <p:spPr/>
        <p:txBody>
          <a:bodyPr/>
          <a:lstStyle/>
          <a:p>
            <a:fld id="{91F816EA-24CC-2048-859A-C5EA9F275392}" type="slidenum">
              <a:rPr lang="en-US" smtClean="0"/>
              <a:pPr/>
              <a:t>116</a:t>
            </a:fld>
            <a:endParaRPr lang="en-US" dirty="0"/>
          </a:p>
        </p:txBody>
      </p:sp>
      <p:sp>
        <p:nvSpPr>
          <p:cNvPr id="5" name="标题 4">
            <a:extLst>
              <a:ext uri="{FF2B5EF4-FFF2-40B4-BE49-F238E27FC236}">
                <a16:creationId xmlns:a16="http://schemas.microsoft.com/office/drawing/2014/main" id="{FCB4A0B8-F73E-FA43-8ED3-7A758BC241E8}"/>
              </a:ext>
            </a:extLst>
          </p:cNvPr>
          <p:cNvSpPr>
            <a:spLocks noGrp="1"/>
          </p:cNvSpPr>
          <p:nvPr>
            <p:ph type="title"/>
          </p:nvPr>
        </p:nvSpPr>
        <p:spPr/>
        <p:txBody>
          <a:bodyPr/>
          <a:lstStyle/>
          <a:p>
            <a:r>
              <a:rPr kumimoji="1" lang="zh-CN" altLang="en-US" dirty="0"/>
              <a:t>冲突的原因以及解决</a:t>
            </a:r>
          </a:p>
        </p:txBody>
      </p:sp>
    </p:spTree>
    <p:extLst>
      <p:ext uri="{BB962C8B-B14F-4D97-AF65-F5344CB8AC3E}">
        <p14:creationId xmlns:p14="http://schemas.microsoft.com/office/powerpoint/2010/main" val="1504022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590C8B8-4CB9-0F48-92AF-0FACE4F6B451}"/>
              </a:ext>
            </a:extLst>
          </p:cNvPr>
          <p:cNvSpPr>
            <a:spLocks noGrp="1"/>
          </p:cNvSpPr>
          <p:nvPr>
            <p:ph idx="1"/>
          </p:nvPr>
        </p:nvSpPr>
        <p:spPr>
          <a:xfrm>
            <a:off x="406400" y="990600"/>
            <a:ext cx="5003800" cy="4978400"/>
          </a:xfrm>
        </p:spPr>
        <p:txBody>
          <a:bodyPr/>
          <a:lstStyle/>
          <a:p>
            <a:r>
              <a:rPr kumimoji="1" lang="zh-CN" altLang="en-US" dirty="0"/>
              <a:t>对于状态</a:t>
            </a:r>
            <a:r>
              <a:rPr kumimoji="1" lang="en-US" altLang="zh-CN" dirty="0"/>
              <a:t>7</a:t>
            </a:r>
          </a:p>
          <a:p>
            <a:pPr lvl="1"/>
            <a:r>
              <a:rPr kumimoji="1" lang="en-US" altLang="zh-CN" dirty="0"/>
              <a:t>+</a:t>
            </a:r>
            <a:r>
              <a:rPr kumimoji="1" lang="zh-CN" altLang="en-US" dirty="0"/>
              <a:t>时归约</a:t>
            </a:r>
            <a:endParaRPr kumimoji="1" lang="en-US" altLang="zh-CN" dirty="0"/>
          </a:p>
          <a:p>
            <a:pPr lvl="1"/>
            <a:r>
              <a:rPr kumimoji="1" lang="zh-CN" altLang="en-US" dirty="0"/>
              <a:t>*时移入</a:t>
            </a:r>
            <a:endParaRPr kumimoji="1" lang="en-US" altLang="zh-CN" dirty="0"/>
          </a:p>
          <a:p>
            <a:r>
              <a:rPr kumimoji="1" lang="zh-CN" altLang="en-US" dirty="0"/>
              <a:t>对于状态</a:t>
            </a:r>
            <a:r>
              <a:rPr kumimoji="1" lang="en-US" altLang="zh-CN" dirty="0"/>
              <a:t>8</a:t>
            </a:r>
          </a:p>
          <a:p>
            <a:pPr lvl="1"/>
            <a:r>
              <a:rPr kumimoji="1" lang="zh-CN" altLang="en-US" dirty="0"/>
              <a:t>总执行归约</a:t>
            </a:r>
            <a:endParaRPr kumimoji="1" lang="en-US" altLang="zh-CN" dirty="0"/>
          </a:p>
          <a:p>
            <a:endParaRPr kumimoji="1" lang="en-US" altLang="zh-CN" dirty="0"/>
          </a:p>
          <a:p>
            <a:r>
              <a:rPr kumimoji="1" lang="zh-CN" altLang="en-US" dirty="0"/>
              <a:t>这个表和等价的无 二义性文法的分析 表类似</a:t>
            </a:r>
          </a:p>
        </p:txBody>
      </p:sp>
      <p:sp>
        <p:nvSpPr>
          <p:cNvPr id="3" name="页脚占位符 2">
            <a:extLst>
              <a:ext uri="{FF2B5EF4-FFF2-40B4-BE49-F238E27FC236}">
                <a16:creationId xmlns:a16="http://schemas.microsoft.com/office/drawing/2014/main" id="{6E5FA1F6-203B-2A42-8126-3FA6DE3124CB}"/>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91B34E48-035C-E242-BB2A-A741AC26B90A}"/>
              </a:ext>
            </a:extLst>
          </p:cNvPr>
          <p:cNvSpPr>
            <a:spLocks noGrp="1"/>
          </p:cNvSpPr>
          <p:nvPr>
            <p:ph type="sldNum" sz="quarter" idx="12"/>
          </p:nvPr>
        </p:nvSpPr>
        <p:spPr/>
        <p:txBody>
          <a:bodyPr/>
          <a:lstStyle/>
          <a:p>
            <a:fld id="{91F816EA-24CC-2048-859A-C5EA9F275392}" type="slidenum">
              <a:rPr lang="en-US" smtClean="0"/>
              <a:pPr/>
              <a:t>117</a:t>
            </a:fld>
            <a:endParaRPr lang="en-US" dirty="0"/>
          </a:p>
        </p:txBody>
      </p:sp>
      <p:sp>
        <p:nvSpPr>
          <p:cNvPr id="5" name="标题 4">
            <a:extLst>
              <a:ext uri="{FF2B5EF4-FFF2-40B4-BE49-F238E27FC236}">
                <a16:creationId xmlns:a16="http://schemas.microsoft.com/office/drawing/2014/main" id="{618A1A4F-CCB4-4144-AC14-BDE9EE81F04B}"/>
              </a:ext>
            </a:extLst>
          </p:cNvPr>
          <p:cNvSpPr>
            <a:spLocks noGrp="1"/>
          </p:cNvSpPr>
          <p:nvPr>
            <p:ph type="title"/>
          </p:nvPr>
        </p:nvSpPr>
        <p:spPr/>
        <p:txBody>
          <a:bodyPr/>
          <a:lstStyle/>
          <a:p>
            <a:r>
              <a:rPr kumimoji="1" lang="zh-CN" altLang="en-US" dirty="0"/>
              <a:t>解决冲突之后的</a:t>
            </a:r>
            <a:r>
              <a:rPr kumimoji="1" lang="en" altLang="zh-CN" dirty="0"/>
              <a:t>SLR(1)</a:t>
            </a:r>
            <a:r>
              <a:rPr kumimoji="1" lang="zh-CN" altLang="en-US" dirty="0"/>
              <a:t>分析表</a:t>
            </a:r>
          </a:p>
        </p:txBody>
      </p:sp>
      <p:pic>
        <p:nvPicPr>
          <p:cNvPr id="39938" name="Picture 2">
            <a:extLst>
              <a:ext uri="{FF2B5EF4-FFF2-40B4-BE49-F238E27FC236}">
                <a16:creationId xmlns:a16="http://schemas.microsoft.com/office/drawing/2014/main" id="{2D0DACE5-AF70-3049-94DE-C63E5D10F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6882" y="876123"/>
            <a:ext cx="4586635" cy="3454400"/>
          </a:xfrm>
          <a:prstGeom prst="rect">
            <a:avLst/>
          </a:prstGeom>
          <a:noFill/>
          <a:extLst>
            <a:ext uri="{909E8E84-426E-40DD-AFC4-6F175D3DCCD1}">
              <a14:hiddenFill xmlns:a14="http://schemas.microsoft.com/office/drawing/2010/main">
                <a:solidFill>
                  <a:srgbClr val="FFFFFF"/>
                </a:solidFill>
              </a14:hiddenFill>
            </a:ext>
          </a:extLst>
        </p:spPr>
      </p:pic>
      <p:pic>
        <p:nvPicPr>
          <p:cNvPr id="39940" name="Picture 4">
            <a:extLst>
              <a:ext uri="{FF2B5EF4-FFF2-40B4-BE49-F238E27FC236}">
                <a16:creationId xmlns:a16="http://schemas.microsoft.com/office/drawing/2014/main" id="{B3D2AB69-44AE-2141-855B-DA3B1D0A9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600" y="3511626"/>
            <a:ext cx="4528965" cy="3422574"/>
          </a:xfrm>
          <a:prstGeom prst="rect">
            <a:avLst/>
          </a:prstGeom>
          <a:solidFill>
            <a:schemeClr val="bg1"/>
          </a:solidFill>
        </p:spPr>
      </p:pic>
      <p:sp>
        <p:nvSpPr>
          <p:cNvPr id="8" name="矩形 7">
            <a:extLst>
              <a:ext uri="{FF2B5EF4-FFF2-40B4-BE49-F238E27FC236}">
                <a16:creationId xmlns:a16="http://schemas.microsoft.com/office/drawing/2014/main" id="{EEF3CF5E-D25D-B944-B52E-290E5C823E64}"/>
              </a:ext>
            </a:extLst>
          </p:cNvPr>
          <p:cNvSpPr/>
          <p:nvPr/>
        </p:nvSpPr>
        <p:spPr bwMode="auto">
          <a:xfrm>
            <a:off x="4483100" y="3733800"/>
            <a:ext cx="1079500" cy="2286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
        <p:nvSpPr>
          <p:cNvPr id="9" name="矩形 8">
            <a:extLst>
              <a:ext uri="{FF2B5EF4-FFF2-40B4-BE49-F238E27FC236}">
                <a16:creationId xmlns:a16="http://schemas.microsoft.com/office/drawing/2014/main" id="{CAB305AE-5A0F-4744-A8FD-B93BA63AB5C0}"/>
              </a:ext>
            </a:extLst>
          </p:cNvPr>
          <p:cNvSpPr/>
          <p:nvPr/>
        </p:nvSpPr>
        <p:spPr bwMode="auto">
          <a:xfrm>
            <a:off x="4495800" y="3505200"/>
            <a:ext cx="1079500" cy="2286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33431628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09DCABA-87A4-EF46-819E-9D1E0B401635}"/>
              </a:ext>
            </a:extLst>
          </p:cNvPr>
          <p:cNvSpPr>
            <a:spLocks noGrp="1"/>
          </p:cNvSpPr>
          <p:nvPr>
            <p:ph idx="1"/>
          </p:nvPr>
        </p:nvSpPr>
        <p:spPr>
          <a:xfrm>
            <a:off x="406400" y="990600"/>
            <a:ext cx="7747000" cy="5257800"/>
          </a:xfrm>
        </p:spPr>
        <p:txBody>
          <a:bodyPr/>
          <a:lstStyle/>
          <a:p>
            <a:r>
              <a:rPr kumimoji="1" lang="zh-CN" altLang="en-US" dirty="0"/>
              <a:t>文法</a:t>
            </a:r>
            <a:endParaRPr kumimoji="1" lang="en-US" altLang="zh-CN" dirty="0"/>
          </a:p>
          <a:p>
            <a:pPr lvl="1"/>
            <a:r>
              <a:rPr kumimoji="1" lang="en" altLang="zh-CN" dirty="0"/>
              <a:t>S' →S</a:t>
            </a:r>
          </a:p>
          <a:p>
            <a:pPr lvl="1"/>
            <a:r>
              <a:rPr kumimoji="1" lang="en" altLang="zh-CN" dirty="0" err="1"/>
              <a:t>S→</a:t>
            </a:r>
            <a:r>
              <a:rPr kumimoji="1" lang="en" altLang="zh-CN" b="1" dirty="0" err="1"/>
              <a:t>i</a:t>
            </a:r>
            <a:r>
              <a:rPr kumimoji="1" lang="zh-CN" altLang="en-US" dirty="0"/>
              <a:t> </a:t>
            </a:r>
            <a:r>
              <a:rPr kumimoji="1" lang="en-US" altLang="zh-CN" dirty="0"/>
              <a:t>S</a:t>
            </a:r>
            <a:r>
              <a:rPr kumimoji="1" lang="zh-CN" altLang="en-US" dirty="0"/>
              <a:t> </a:t>
            </a:r>
            <a:r>
              <a:rPr kumimoji="1" lang="en-US" altLang="zh-CN" b="1" dirty="0"/>
              <a:t>e</a:t>
            </a:r>
            <a:r>
              <a:rPr kumimoji="1" lang="zh-CN" altLang="en-US" b="1" dirty="0"/>
              <a:t> </a:t>
            </a:r>
            <a:r>
              <a:rPr kumimoji="1" lang="en-US" altLang="zh-CN" dirty="0"/>
              <a:t>S</a:t>
            </a:r>
            <a:r>
              <a:rPr kumimoji="1" lang="zh-CN" altLang="en-US" dirty="0"/>
              <a:t> </a:t>
            </a:r>
            <a:r>
              <a:rPr kumimoji="1" lang="en-US" altLang="zh-CN" dirty="0"/>
              <a:t>|</a:t>
            </a:r>
            <a:r>
              <a:rPr kumimoji="1" lang="zh-CN" altLang="en-US" dirty="0"/>
              <a:t> </a:t>
            </a:r>
            <a:r>
              <a:rPr kumimoji="1" lang="en-US" altLang="zh-CN" b="1" dirty="0" err="1"/>
              <a:t>i</a:t>
            </a:r>
            <a:r>
              <a:rPr kumimoji="1" lang="zh-CN" altLang="en-US" dirty="0"/>
              <a:t> </a:t>
            </a:r>
            <a:r>
              <a:rPr kumimoji="1" lang="en-US" altLang="zh-CN" dirty="0"/>
              <a:t>S</a:t>
            </a:r>
            <a:r>
              <a:rPr kumimoji="1" lang="zh-CN" altLang="en-US" dirty="0"/>
              <a:t> </a:t>
            </a:r>
            <a:r>
              <a:rPr kumimoji="1" lang="en-US" altLang="zh-CN" dirty="0"/>
              <a:t>|</a:t>
            </a:r>
            <a:r>
              <a:rPr kumimoji="1" lang="zh-CN" altLang="en-US" dirty="0"/>
              <a:t> </a:t>
            </a:r>
            <a:r>
              <a:rPr kumimoji="1" lang="en-US" altLang="zh-CN" b="1" dirty="0"/>
              <a:t>a</a:t>
            </a:r>
          </a:p>
          <a:p>
            <a:r>
              <a:rPr kumimoji="1" lang="zh-CN" altLang="en-US" dirty="0"/>
              <a:t>项集</a:t>
            </a:r>
            <a:r>
              <a:rPr kumimoji="1" lang="en-US" altLang="zh-CN" dirty="0"/>
              <a:t>I</a:t>
            </a:r>
            <a:r>
              <a:rPr kumimoji="1" lang="en-US" altLang="zh-CN" baseline="-25000" dirty="0"/>
              <a:t>4</a:t>
            </a:r>
            <a:r>
              <a:rPr kumimoji="1" lang="zh-CN" altLang="en-US" dirty="0"/>
              <a:t>存在冲突</a:t>
            </a:r>
            <a:endParaRPr kumimoji="1" lang="en-US" altLang="zh-CN" dirty="0"/>
          </a:p>
          <a:p>
            <a:pPr lvl="1"/>
            <a:r>
              <a:rPr kumimoji="1" lang="zh-CN" altLang="en-US" dirty="0"/>
              <a:t>栈中符号为：</a:t>
            </a:r>
            <a:r>
              <a:rPr kumimoji="1" lang="en" altLang="zh-CN" b="1" dirty="0" err="1"/>
              <a:t>i</a:t>
            </a:r>
            <a:r>
              <a:rPr kumimoji="1" lang="en" altLang="zh-CN" dirty="0"/>
              <a:t> S</a:t>
            </a:r>
          </a:p>
          <a:p>
            <a:pPr lvl="1"/>
            <a:endParaRPr kumimoji="1" lang="en" altLang="zh-CN" dirty="0"/>
          </a:p>
          <a:p>
            <a:r>
              <a:rPr kumimoji="1" lang="zh-CN" altLang="en-US" dirty="0"/>
              <a:t>冲突</a:t>
            </a:r>
            <a:r>
              <a:rPr kumimoji="1" lang="en-US" altLang="zh-CN" dirty="0"/>
              <a:t>:</a:t>
            </a:r>
          </a:p>
          <a:p>
            <a:pPr lvl="1"/>
            <a:r>
              <a:rPr kumimoji="1" lang="zh-CN" altLang="en-US" dirty="0"/>
              <a:t>下一个符号为</a:t>
            </a:r>
            <a:r>
              <a:rPr kumimoji="1" lang="en" altLang="zh-CN" dirty="0"/>
              <a:t>e</a:t>
            </a:r>
            <a:r>
              <a:rPr kumimoji="1" lang="zh-CN" altLang="en" dirty="0"/>
              <a:t>，</a:t>
            </a:r>
            <a:r>
              <a:rPr kumimoji="1" lang="zh-CN" altLang="en-US" dirty="0"/>
              <a:t>因栈中</a:t>
            </a:r>
            <a:r>
              <a:rPr kumimoji="1" lang="en" altLang="zh-CN" dirty="0" err="1"/>
              <a:t>i</a:t>
            </a:r>
            <a:r>
              <a:rPr kumimoji="1" lang="zh-CN" altLang="en-US" dirty="0"/>
              <a:t>未匹配，该</a:t>
            </a:r>
            <a:r>
              <a:rPr kumimoji="1" lang="zh-CN" altLang="en-US" dirty="0">
                <a:solidFill>
                  <a:srgbClr val="FF0000"/>
                </a:solidFill>
              </a:rPr>
              <a:t>移入</a:t>
            </a:r>
            <a:r>
              <a:rPr kumimoji="1" lang="en" altLang="zh-CN" dirty="0"/>
              <a:t>e</a:t>
            </a:r>
          </a:p>
          <a:p>
            <a:pPr lvl="1"/>
            <a:r>
              <a:rPr kumimoji="1" lang="zh-CN" altLang="en-US" dirty="0"/>
              <a:t>如果下一个符号属于</a:t>
            </a:r>
            <a:r>
              <a:rPr kumimoji="1" lang="en" altLang="zh-CN" dirty="0"/>
              <a:t>FOLLOW(S)</a:t>
            </a:r>
            <a:r>
              <a:rPr kumimoji="1" lang="zh-CN" altLang="en" dirty="0"/>
              <a:t>，</a:t>
            </a:r>
            <a:r>
              <a:rPr kumimoji="1" lang="zh-CN" altLang="en-US" dirty="0"/>
              <a:t>该</a:t>
            </a:r>
            <a:r>
              <a:rPr kumimoji="1" lang="zh-CN" altLang="en-US" dirty="0">
                <a:solidFill>
                  <a:srgbClr val="FF0000"/>
                </a:solidFill>
              </a:rPr>
              <a:t>归约</a:t>
            </a:r>
            <a:endParaRPr kumimoji="1" lang="en-US" altLang="zh-CN" dirty="0">
              <a:solidFill>
                <a:srgbClr val="FF0000"/>
              </a:solidFill>
            </a:endParaRPr>
          </a:p>
          <a:p>
            <a:pPr lvl="1"/>
            <a:r>
              <a:rPr kumimoji="1" lang="zh-CN" altLang="en-US" dirty="0"/>
              <a:t>解决</a:t>
            </a:r>
            <a:r>
              <a:rPr kumimoji="1" lang="en-US" altLang="zh-CN" dirty="0"/>
              <a:t>:</a:t>
            </a:r>
            <a:r>
              <a:rPr kumimoji="1" lang="zh-CN" altLang="en-US" dirty="0"/>
              <a:t> </a:t>
            </a:r>
            <a:r>
              <a:rPr kumimoji="1" lang="zh-CN" altLang="en-US" dirty="0">
                <a:solidFill>
                  <a:srgbClr val="FF0000"/>
                </a:solidFill>
              </a:rPr>
              <a:t>移入</a:t>
            </a:r>
          </a:p>
        </p:txBody>
      </p:sp>
      <p:sp>
        <p:nvSpPr>
          <p:cNvPr id="3" name="页脚占位符 2">
            <a:extLst>
              <a:ext uri="{FF2B5EF4-FFF2-40B4-BE49-F238E27FC236}">
                <a16:creationId xmlns:a16="http://schemas.microsoft.com/office/drawing/2014/main" id="{8FD3B223-4F87-4744-AECB-7EAD67467905}"/>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2098A2E7-E8F7-DC40-B327-E7A6543F4DAE}"/>
              </a:ext>
            </a:extLst>
          </p:cNvPr>
          <p:cNvSpPr>
            <a:spLocks noGrp="1"/>
          </p:cNvSpPr>
          <p:nvPr>
            <p:ph type="sldNum" sz="quarter" idx="12"/>
          </p:nvPr>
        </p:nvSpPr>
        <p:spPr/>
        <p:txBody>
          <a:bodyPr/>
          <a:lstStyle/>
          <a:p>
            <a:fld id="{91F816EA-24CC-2048-859A-C5EA9F275392}" type="slidenum">
              <a:rPr lang="en-US" smtClean="0"/>
              <a:pPr/>
              <a:t>118</a:t>
            </a:fld>
            <a:endParaRPr lang="en-US" dirty="0"/>
          </a:p>
        </p:txBody>
      </p:sp>
      <p:sp>
        <p:nvSpPr>
          <p:cNvPr id="5" name="标题 4">
            <a:extLst>
              <a:ext uri="{FF2B5EF4-FFF2-40B4-BE49-F238E27FC236}">
                <a16:creationId xmlns:a16="http://schemas.microsoft.com/office/drawing/2014/main" id="{880E6B19-4F2A-8641-AD5A-85DFE530CBBC}"/>
              </a:ext>
            </a:extLst>
          </p:cNvPr>
          <p:cNvSpPr>
            <a:spLocks noGrp="1"/>
          </p:cNvSpPr>
          <p:nvPr>
            <p:ph type="title"/>
          </p:nvPr>
        </p:nvSpPr>
        <p:spPr/>
        <p:txBody>
          <a:bodyPr/>
          <a:lstStyle/>
          <a:p>
            <a:r>
              <a:rPr kumimoji="1" lang="zh-CN" altLang="en-US" dirty="0"/>
              <a:t>悬空</a:t>
            </a:r>
            <a:r>
              <a:rPr kumimoji="1" lang="en" altLang="zh-CN" dirty="0"/>
              <a:t>else</a:t>
            </a:r>
            <a:r>
              <a:rPr kumimoji="1" lang="zh-CN" altLang="en-US" dirty="0"/>
              <a:t>的二义性</a:t>
            </a:r>
          </a:p>
        </p:txBody>
      </p:sp>
      <p:pic>
        <p:nvPicPr>
          <p:cNvPr id="40962" name="Picture 2">
            <a:extLst>
              <a:ext uri="{FF2B5EF4-FFF2-40B4-BE49-F238E27FC236}">
                <a16:creationId xmlns:a16="http://schemas.microsoft.com/office/drawing/2014/main" id="{6D7B5B59-2B99-D544-87F5-A8551C6DE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990" y="764704"/>
            <a:ext cx="6190143" cy="408669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F622A47E-DF28-8242-844D-12CAEA070C3B}"/>
              </a:ext>
            </a:extLst>
          </p:cNvPr>
          <p:cNvSpPr/>
          <p:nvPr/>
        </p:nvSpPr>
        <p:spPr bwMode="auto">
          <a:xfrm>
            <a:off x="9982200" y="1563100"/>
            <a:ext cx="2012307" cy="646700"/>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8131613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05C0B76-F7CB-2240-B8D6-277117E99F5C}"/>
              </a:ext>
            </a:extLst>
          </p:cNvPr>
          <p:cNvSpPr>
            <a:spLocks noGrp="1"/>
          </p:cNvSpPr>
          <p:nvPr>
            <p:ph idx="1"/>
          </p:nvPr>
        </p:nvSpPr>
        <p:spPr/>
        <p:txBody>
          <a:bodyPr/>
          <a:lstStyle/>
          <a:p>
            <a:r>
              <a:rPr kumimoji="1" lang="zh-CN" altLang="en-US" dirty="0"/>
              <a:t>错误难以避免，编译器需要有处理错误的能力</a:t>
            </a:r>
            <a:endParaRPr kumimoji="1" lang="en-US" altLang="zh-CN" dirty="0"/>
          </a:p>
          <a:p>
            <a:r>
              <a:rPr kumimoji="1" lang="zh-CN" altLang="en-US" dirty="0"/>
              <a:t>程序中可能存在不同层次的错误</a:t>
            </a:r>
            <a:endParaRPr kumimoji="1" lang="en-US" altLang="zh-CN" dirty="0"/>
          </a:p>
          <a:p>
            <a:pPr lvl="1"/>
            <a:r>
              <a:rPr kumimoji="1" lang="zh-CN" altLang="en-US" dirty="0"/>
              <a:t>词法错误、语法错误、语义错误、逻辑错误</a:t>
            </a:r>
            <a:endParaRPr kumimoji="1" lang="en-US" altLang="zh-CN" dirty="0"/>
          </a:p>
          <a:p>
            <a:r>
              <a:rPr kumimoji="1" lang="zh-CN" altLang="en-US" dirty="0"/>
              <a:t>语法分析器中错误处理程序的设计目标</a:t>
            </a:r>
            <a:endParaRPr kumimoji="1" lang="en-US" altLang="zh-CN" dirty="0"/>
          </a:p>
          <a:p>
            <a:pPr lvl="1"/>
            <a:r>
              <a:rPr kumimoji="1" lang="zh-CN" altLang="en-US" dirty="0"/>
              <a:t>清晰准确地报告出现的错误，并指出错误的</a:t>
            </a:r>
            <a:r>
              <a:rPr kumimoji="1" lang="zh-CN" altLang="en-US" dirty="0">
                <a:solidFill>
                  <a:srgbClr val="FF0000"/>
                </a:solidFill>
              </a:rPr>
              <a:t>位置</a:t>
            </a:r>
            <a:endParaRPr kumimoji="1" lang="en-US" altLang="zh-CN" dirty="0">
              <a:solidFill>
                <a:srgbClr val="FF0000"/>
              </a:solidFill>
            </a:endParaRPr>
          </a:p>
          <a:p>
            <a:pPr lvl="1"/>
            <a:r>
              <a:rPr kumimoji="1" lang="zh-CN" altLang="en-US" dirty="0"/>
              <a:t>能从当前错误中</a:t>
            </a:r>
            <a:r>
              <a:rPr kumimoji="1" lang="zh-CN" altLang="en-US" dirty="0">
                <a:solidFill>
                  <a:srgbClr val="FF0000"/>
                </a:solidFill>
              </a:rPr>
              <a:t>恢复</a:t>
            </a:r>
            <a:r>
              <a:rPr kumimoji="1" lang="zh-CN" altLang="en-US" dirty="0"/>
              <a:t>，以继续检测后面的错误</a:t>
            </a:r>
            <a:endParaRPr kumimoji="1" lang="en-US" altLang="zh-CN" dirty="0"/>
          </a:p>
          <a:p>
            <a:pPr lvl="1"/>
            <a:r>
              <a:rPr kumimoji="1" lang="zh-CN" altLang="en-US" dirty="0"/>
              <a:t>尽可能地减少开销</a:t>
            </a:r>
          </a:p>
        </p:txBody>
      </p:sp>
      <p:sp>
        <p:nvSpPr>
          <p:cNvPr id="3" name="页脚占位符 2">
            <a:extLst>
              <a:ext uri="{FF2B5EF4-FFF2-40B4-BE49-F238E27FC236}">
                <a16:creationId xmlns:a16="http://schemas.microsoft.com/office/drawing/2014/main" id="{F31BD7C8-4C8A-9B44-B5EF-9717B22C2F01}"/>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FB1EE49F-6DA9-884E-85FC-244734441CAE}"/>
              </a:ext>
            </a:extLst>
          </p:cNvPr>
          <p:cNvSpPr>
            <a:spLocks noGrp="1"/>
          </p:cNvSpPr>
          <p:nvPr>
            <p:ph type="sldNum" sz="quarter" idx="12"/>
          </p:nvPr>
        </p:nvSpPr>
        <p:spPr/>
        <p:txBody>
          <a:bodyPr/>
          <a:lstStyle/>
          <a:p>
            <a:fld id="{91F816EA-24CC-2048-859A-C5EA9F275392}" type="slidenum">
              <a:rPr lang="en-US" smtClean="0"/>
              <a:pPr/>
              <a:t>119</a:t>
            </a:fld>
            <a:endParaRPr lang="en-US" dirty="0"/>
          </a:p>
        </p:txBody>
      </p:sp>
      <p:sp>
        <p:nvSpPr>
          <p:cNvPr id="5" name="标题 4">
            <a:extLst>
              <a:ext uri="{FF2B5EF4-FFF2-40B4-BE49-F238E27FC236}">
                <a16:creationId xmlns:a16="http://schemas.microsoft.com/office/drawing/2014/main" id="{C303CB40-26A1-0243-88D9-47DDDAECCB4E}"/>
              </a:ext>
            </a:extLst>
          </p:cNvPr>
          <p:cNvSpPr>
            <a:spLocks noGrp="1"/>
          </p:cNvSpPr>
          <p:nvPr>
            <p:ph type="title"/>
          </p:nvPr>
        </p:nvSpPr>
        <p:spPr/>
        <p:txBody>
          <a:bodyPr/>
          <a:lstStyle/>
          <a:p>
            <a:r>
              <a:rPr kumimoji="1" lang="zh-CN" altLang="en-US" dirty="0"/>
              <a:t>语法错误的处理</a:t>
            </a:r>
          </a:p>
        </p:txBody>
      </p:sp>
    </p:spTree>
    <p:extLst>
      <p:ext uri="{BB962C8B-B14F-4D97-AF65-F5344CB8AC3E}">
        <p14:creationId xmlns:p14="http://schemas.microsoft.com/office/powerpoint/2010/main" val="2518362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95BF18B-53BE-DA4D-AAD8-9562F50A935B}"/>
              </a:ext>
            </a:extLst>
          </p:cNvPr>
          <p:cNvSpPr>
            <a:spLocks noGrp="1"/>
          </p:cNvSpPr>
          <p:nvPr>
            <p:ph idx="1"/>
          </p:nvPr>
        </p:nvSpPr>
        <p:spPr/>
        <p:txBody>
          <a:bodyPr/>
          <a:lstStyle/>
          <a:p>
            <a:r>
              <a:rPr kumimoji="1" lang="zh-CN" altLang="en-US" dirty="0"/>
              <a:t>文法</a:t>
            </a:r>
            <a:r>
              <a:rPr kumimoji="1" lang="en-US" altLang="zh-CN" dirty="0"/>
              <a:t>G[E]:</a:t>
            </a:r>
            <a:r>
              <a:rPr kumimoji="1" lang="zh-CN" altLang="en-US" dirty="0"/>
              <a:t> </a:t>
            </a:r>
            <a:r>
              <a:rPr kumimoji="1" lang="en-US" altLang="zh-CN" dirty="0"/>
              <a:t>E→-E</a:t>
            </a:r>
            <a:r>
              <a:rPr kumimoji="1" lang="zh-CN" altLang="en-US" dirty="0"/>
              <a:t> </a:t>
            </a:r>
            <a:r>
              <a:rPr kumimoji="1" lang="en-US" altLang="zh-CN" dirty="0"/>
              <a:t>|</a:t>
            </a:r>
            <a:r>
              <a:rPr kumimoji="1" lang="zh-CN" altLang="en-US" dirty="0"/>
              <a:t> </a:t>
            </a:r>
            <a:r>
              <a:rPr kumimoji="1" lang="en-US" altLang="zh-CN" dirty="0"/>
              <a:t>E+E</a:t>
            </a:r>
            <a:r>
              <a:rPr kumimoji="1" lang="zh-CN" altLang="en-US" dirty="0"/>
              <a:t> </a:t>
            </a:r>
            <a:r>
              <a:rPr kumimoji="1" lang="en-US" altLang="zh-CN" dirty="0"/>
              <a:t>|</a:t>
            </a:r>
            <a:r>
              <a:rPr kumimoji="1" lang="zh-CN" altLang="en-US" dirty="0"/>
              <a:t> </a:t>
            </a:r>
            <a:r>
              <a:rPr kumimoji="1" lang="en-US" altLang="zh-CN" dirty="0"/>
              <a:t>E</a:t>
            </a:r>
            <a:r>
              <a:rPr kumimoji="1" lang="zh-CN" altLang="en-US" dirty="0"/>
              <a:t>*</a:t>
            </a:r>
            <a:r>
              <a:rPr kumimoji="1" lang="en-US" altLang="zh-CN" dirty="0"/>
              <a:t>E</a:t>
            </a:r>
            <a:r>
              <a:rPr kumimoji="1" lang="zh-CN" altLang="en-US" dirty="0"/>
              <a:t> </a:t>
            </a:r>
            <a:r>
              <a:rPr kumimoji="1" lang="en-US" altLang="zh-CN" dirty="0"/>
              <a:t>|</a:t>
            </a:r>
            <a:r>
              <a:rPr kumimoji="1" lang="zh-CN" altLang="en-US" dirty="0"/>
              <a:t> </a:t>
            </a:r>
            <a:r>
              <a:rPr kumimoji="1" lang="en-US" altLang="zh-CN" dirty="0"/>
              <a:t>(</a:t>
            </a:r>
            <a:r>
              <a:rPr kumimoji="1" lang="zh-CN" altLang="en-US" dirty="0"/>
              <a:t> </a:t>
            </a:r>
            <a:r>
              <a:rPr kumimoji="1" lang="en-US" altLang="zh-CN" dirty="0"/>
              <a:t>E</a:t>
            </a:r>
            <a:r>
              <a:rPr kumimoji="1" lang="zh-CN" altLang="en-US" dirty="0"/>
              <a:t> </a:t>
            </a:r>
            <a:r>
              <a:rPr kumimoji="1" lang="en-US" altLang="zh-CN" dirty="0"/>
              <a:t>)</a:t>
            </a:r>
            <a:r>
              <a:rPr kumimoji="1" lang="zh-CN" altLang="en-US" dirty="0"/>
              <a:t> </a:t>
            </a:r>
            <a:r>
              <a:rPr kumimoji="1" lang="en-US" altLang="zh-CN" dirty="0"/>
              <a:t>|</a:t>
            </a:r>
            <a:r>
              <a:rPr kumimoji="1" lang="zh-CN" altLang="en-US" dirty="0"/>
              <a:t> </a:t>
            </a:r>
            <a:r>
              <a:rPr kumimoji="1" lang="en-US" altLang="zh-CN" dirty="0"/>
              <a:t>id</a:t>
            </a:r>
          </a:p>
          <a:p>
            <a:r>
              <a:rPr kumimoji="1" lang="zh-CN" altLang="en-US" dirty="0"/>
              <a:t>句子</a:t>
            </a:r>
            <a:r>
              <a:rPr kumimoji="1" lang="en-US" altLang="zh-CN" dirty="0"/>
              <a:t>:</a:t>
            </a:r>
            <a:r>
              <a:rPr kumimoji="1" lang="zh-CN" altLang="en-US" dirty="0"/>
              <a:t> </a:t>
            </a:r>
            <a:r>
              <a:rPr kumimoji="1" lang="en-US" altLang="zh-CN" dirty="0"/>
              <a:t>-(id</a:t>
            </a:r>
            <a:r>
              <a:rPr kumimoji="1" lang="zh-CN" altLang="en-US" dirty="0"/>
              <a:t> </a:t>
            </a:r>
            <a:r>
              <a:rPr kumimoji="1" lang="en-US" altLang="zh-CN" dirty="0"/>
              <a:t>+</a:t>
            </a:r>
            <a:r>
              <a:rPr kumimoji="1" lang="zh-CN" altLang="en-US" dirty="0"/>
              <a:t> </a:t>
            </a:r>
            <a:r>
              <a:rPr kumimoji="1" lang="en-US" altLang="zh-CN" dirty="0"/>
              <a:t>id)</a:t>
            </a:r>
            <a:endParaRPr kumimoji="1" lang="zh-CN" altLang="en-US" dirty="0"/>
          </a:p>
        </p:txBody>
      </p:sp>
      <p:sp>
        <p:nvSpPr>
          <p:cNvPr id="3" name="页脚占位符 2">
            <a:extLst>
              <a:ext uri="{FF2B5EF4-FFF2-40B4-BE49-F238E27FC236}">
                <a16:creationId xmlns:a16="http://schemas.microsoft.com/office/drawing/2014/main" id="{83C7B2BD-DDF1-2446-B180-412C2890E92A}"/>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545BDF93-8DB7-0346-B643-19259B753BC1}"/>
              </a:ext>
            </a:extLst>
          </p:cNvPr>
          <p:cNvSpPr>
            <a:spLocks noGrp="1"/>
          </p:cNvSpPr>
          <p:nvPr>
            <p:ph type="sldNum" sz="quarter" idx="12"/>
          </p:nvPr>
        </p:nvSpPr>
        <p:spPr/>
        <p:txBody>
          <a:bodyPr/>
          <a:lstStyle/>
          <a:p>
            <a:fld id="{91F816EA-24CC-2048-859A-C5EA9F275392}" type="slidenum">
              <a:rPr lang="en-US" smtClean="0"/>
              <a:pPr/>
              <a:t>12</a:t>
            </a:fld>
            <a:endParaRPr lang="en-US" dirty="0"/>
          </a:p>
        </p:txBody>
      </p:sp>
      <p:sp>
        <p:nvSpPr>
          <p:cNvPr id="5" name="标题 4">
            <a:extLst>
              <a:ext uri="{FF2B5EF4-FFF2-40B4-BE49-F238E27FC236}">
                <a16:creationId xmlns:a16="http://schemas.microsoft.com/office/drawing/2014/main" id="{F8DBE4A4-02D8-1F4E-826F-85DDCF458447}"/>
              </a:ext>
            </a:extLst>
          </p:cNvPr>
          <p:cNvSpPr>
            <a:spLocks noGrp="1"/>
          </p:cNvSpPr>
          <p:nvPr>
            <p:ph type="title"/>
          </p:nvPr>
        </p:nvSpPr>
        <p:spPr/>
        <p:txBody>
          <a:bodyPr/>
          <a:lstStyle/>
          <a:p>
            <a:r>
              <a:rPr kumimoji="1" lang="zh-CN" altLang="en-US" dirty="0"/>
              <a:t>语法分析树的例子</a:t>
            </a:r>
          </a:p>
        </p:txBody>
      </p:sp>
      <p:pic>
        <p:nvPicPr>
          <p:cNvPr id="1026" name="Picture 2">
            <a:extLst>
              <a:ext uri="{FF2B5EF4-FFF2-40B4-BE49-F238E27FC236}">
                <a16:creationId xmlns:a16="http://schemas.microsoft.com/office/drawing/2014/main" id="{6FCEA4B1-6CF6-564C-BFE1-C216275EE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1002224"/>
            <a:ext cx="3757889" cy="497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5141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209C1AB-3BC4-4D4E-87AE-64C82B3A17A0}"/>
              </a:ext>
            </a:extLst>
          </p:cNvPr>
          <p:cNvSpPr>
            <a:spLocks noGrp="1"/>
          </p:cNvSpPr>
          <p:nvPr>
            <p:ph idx="1"/>
          </p:nvPr>
        </p:nvSpPr>
        <p:spPr/>
        <p:txBody>
          <a:bodyPr/>
          <a:lstStyle/>
          <a:p>
            <a:r>
              <a:rPr kumimoji="1" lang="zh-CN" altLang="en-US" dirty="0"/>
              <a:t>错误恢复</a:t>
            </a:r>
            <a:endParaRPr kumimoji="1" lang="en-US" altLang="zh-CN" dirty="0"/>
          </a:p>
          <a:p>
            <a:pPr lvl="1"/>
            <a:r>
              <a:rPr kumimoji="1" lang="zh-CN" altLang="en-US" dirty="0"/>
              <a:t>当预测分析器报错时，表示输入的串</a:t>
            </a:r>
            <a:r>
              <a:rPr kumimoji="1" lang="zh-CN" altLang="en-US" dirty="0">
                <a:solidFill>
                  <a:srgbClr val="FF0000"/>
                </a:solidFill>
              </a:rPr>
              <a:t>不是句子</a:t>
            </a:r>
            <a:endParaRPr kumimoji="1" lang="en-US" altLang="zh-CN" dirty="0">
              <a:solidFill>
                <a:srgbClr val="FF0000"/>
              </a:solidFill>
            </a:endParaRPr>
          </a:p>
          <a:p>
            <a:pPr lvl="1"/>
            <a:r>
              <a:rPr kumimoji="1" lang="zh-CN" altLang="en-US" dirty="0"/>
              <a:t>使用者希望预测分析器能够进行恢复处理后继续语法 分析过程，以便在一次分析中找到更多的语法错误</a:t>
            </a:r>
            <a:endParaRPr kumimoji="1" lang="en-US" altLang="zh-CN" dirty="0"/>
          </a:p>
          <a:p>
            <a:pPr lvl="1"/>
            <a:r>
              <a:rPr kumimoji="1" lang="zh-CN" altLang="en-US" dirty="0"/>
              <a:t>可能恢复得并不成功，之后找到的语法错误是假的</a:t>
            </a:r>
            <a:endParaRPr kumimoji="1" lang="en-US" altLang="zh-CN" dirty="0"/>
          </a:p>
          <a:p>
            <a:pPr lvl="1"/>
            <a:r>
              <a:rPr kumimoji="1" lang="zh-CN" altLang="en-US" dirty="0"/>
              <a:t>进行错误恢复时可用的信息：栈里面的符号、待分析的符号</a:t>
            </a:r>
            <a:endParaRPr kumimoji="1" lang="en-US" altLang="zh-CN" dirty="0"/>
          </a:p>
          <a:p>
            <a:r>
              <a:rPr kumimoji="1" lang="zh-CN" altLang="en-US" dirty="0"/>
              <a:t>两类错误恢复方法</a:t>
            </a:r>
            <a:endParaRPr kumimoji="1" lang="en-US" altLang="zh-CN" dirty="0"/>
          </a:p>
          <a:p>
            <a:pPr lvl="1"/>
            <a:r>
              <a:rPr kumimoji="1" lang="zh-CN" altLang="en-US" dirty="0">
                <a:solidFill>
                  <a:srgbClr val="FF0000"/>
                </a:solidFill>
              </a:rPr>
              <a:t>恐慌模式</a:t>
            </a:r>
            <a:r>
              <a:rPr kumimoji="1" lang="zh-CN" altLang="en-US" dirty="0"/>
              <a:t>、短语层次的恢复</a:t>
            </a:r>
          </a:p>
        </p:txBody>
      </p:sp>
      <p:sp>
        <p:nvSpPr>
          <p:cNvPr id="3" name="页脚占位符 2">
            <a:extLst>
              <a:ext uri="{FF2B5EF4-FFF2-40B4-BE49-F238E27FC236}">
                <a16:creationId xmlns:a16="http://schemas.microsoft.com/office/drawing/2014/main" id="{31FAB0B8-7C41-C84A-B8F6-399525F4BAEC}"/>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A0B386F4-A237-374C-B4D9-32C49B38DAFE}"/>
              </a:ext>
            </a:extLst>
          </p:cNvPr>
          <p:cNvSpPr>
            <a:spLocks noGrp="1"/>
          </p:cNvSpPr>
          <p:nvPr>
            <p:ph type="sldNum" sz="quarter" idx="12"/>
          </p:nvPr>
        </p:nvSpPr>
        <p:spPr/>
        <p:txBody>
          <a:bodyPr/>
          <a:lstStyle/>
          <a:p>
            <a:fld id="{91F816EA-24CC-2048-859A-C5EA9F275392}" type="slidenum">
              <a:rPr lang="en-US" smtClean="0"/>
              <a:pPr/>
              <a:t>120</a:t>
            </a:fld>
            <a:endParaRPr lang="en-US" dirty="0"/>
          </a:p>
        </p:txBody>
      </p:sp>
      <p:sp>
        <p:nvSpPr>
          <p:cNvPr id="5" name="标题 4">
            <a:extLst>
              <a:ext uri="{FF2B5EF4-FFF2-40B4-BE49-F238E27FC236}">
                <a16:creationId xmlns:a16="http://schemas.microsoft.com/office/drawing/2014/main" id="{A2197065-716F-D442-882D-72D2DAD9417B}"/>
              </a:ext>
            </a:extLst>
          </p:cNvPr>
          <p:cNvSpPr>
            <a:spLocks noGrp="1"/>
          </p:cNvSpPr>
          <p:nvPr>
            <p:ph type="title"/>
          </p:nvPr>
        </p:nvSpPr>
        <p:spPr/>
        <p:txBody>
          <a:bodyPr/>
          <a:lstStyle/>
          <a:p>
            <a:r>
              <a:rPr kumimoji="1" lang="zh-CN" altLang="en-US" dirty="0"/>
              <a:t>预测分析中的错误恢复</a:t>
            </a:r>
          </a:p>
        </p:txBody>
      </p:sp>
    </p:spTree>
    <p:extLst>
      <p:ext uri="{BB962C8B-B14F-4D97-AF65-F5344CB8AC3E}">
        <p14:creationId xmlns:p14="http://schemas.microsoft.com/office/powerpoint/2010/main" val="2924205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AD66AC-7ED8-834F-A5C0-4258E2DE99FC}"/>
              </a:ext>
            </a:extLst>
          </p:cNvPr>
          <p:cNvSpPr>
            <a:spLocks noGrp="1"/>
          </p:cNvSpPr>
          <p:nvPr>
            <p:ph idx="1"/>
          </p:nvPr>
        </p:nvSpPr>
        <p:spPr>
          <a:xfrm>
            <a:off x="406400" y="990600"/>
            <a:ext cx="11379200" cy="5410200"/>
          </a:xfrm>
        </p:spPr>
        <p:txBody>
          <a:bodyPr/>
          <a:lstStyle/>
          <a:p>
            <a:r>
              <a:rPr kumimoji="1" lang="zh-CN" altLang="en-US" dirty="0"/>
              <a:t>基本思想</a:t>
            </a:r>
            <a:endParaRPr kumimoji="1" lang="en-US" altLang="zh-CN" dirty="0"/>
          </a:p>
          <a:p>
            <a:pPr lvl="1"/>
            <a:r>
              <a:rPr kumimoji="1" lang="zh-CN" altLang="en-US" dirty="0"/>
              <a:t>语法分析器忽略输入中的一些符号，直到出现由设计 者选定的某个</a:t>
            </a:r>
            <a:r>
              <a:rPr kumimoji="1" lang="zh-CN" altLang="en-US" dirty="0">
                <a:solidFill>
                  <a:srgbClr val="FF0000"/>
                </a:solidFill>
              </a:rPr>
              <a:t>同步词法单元</a:t>
            </a:r>
            <a:endParaRPr kumimoji="1" lang="en-US" altLang="zh-CN" dirty="0">
              <a:solidFill>
                <a:srgbClr val="FF0000"/>
              </a:solidFill>
            </a:endParaRPr>
          </a:p>
          <a:p>
            <a:pPr lvl="1"/>
            <a:r>
              <a:rPr kumimoji="1" lang="zh-CN" altLang="en-US" dirty="0"/>
              <a:t>解释</a:t>
            </a:r>
            <a:endParaRPr kumimoji="1" lang="en-US" altLang="zh-CN" dirty="0"/>
          </a:p>
          <a:p>
            <a:pPr lvl="2"/>
            <a:r>
              <a:rPr kumimoji="1" lang="zh-CN" altLang="en-US" dirty="0"/>
              <a:t>语法分析过程总是试图在输入前缀中找到和某个非终结符号对应的串，出现错误表明已经</a:t>
            </a:r>
            <a:r>
              <a:rPr kumimoji="1" lang="zh-CN" altLang="en-US" dirty="0">
                <a:solidFill>
                  <a:srgbClr val="FF0000"/>
                </a:solidFill>
              </a:rPr>
              <a:t>不可能</a:t>
            </a:r>
            <a:r>
              <a:rPr kumimoji="1" lang="zh-CN" altLang="en-US" dirty="0"/>
              <a:t>找到对应这个非终结符号 </a:t>
            </a:r>
            <a:r>
              <a:rPr kumimoji="1" lang="en-US" altLang="zh-CN" dirty="0"/>
              <a:t>(</a:t>
            </a:r>
            <a:r>
              <a:rPr kumimoji="1" lang="zh-CN" altLang="en-US" dirty="0"/>
              <a:t>程序结构</a:t>
            </a:r>
            <a:r>
              <a:rPr kumimoji="1" lang="en-US" altLang="zh-CN" dirty="0"/>
              <a:t>) </a:t>
            </a:r>
            <a:r>
              <a:rPr kumimoji="1" lang="zh-CN" altLang="en-US" dirty="0"/>
              <a:t>的串了</a:t>
            </a:r>
            <a:endParaRPr kumimoji="1" lang="en-US" altLang="zh-CN" dirty="0"/>
          </a:p>
          <a:p>
            <a:pPr lvl="2"/>
            <a:r>
              <a:rPr kumimoji="1" lang="zh-CN" altLang="en-US" dirty="0"/>
              <a:t>如果编程错误仅局限于这个程序结构，我们可考虑</a:t>
            </a:r>
            <a:r>
              <a:rPr kumimoji="1" lang="zh-CN" altLang="en-US" dirty="0">
                <a:solidFill>
                  <a:srgbClr val="FF0000"/>
                </a:solidFill>
              </a:rPr>
              <a:t>跳过</a:t>
            </a:r>
            <a:r>
              <a:rPr kumimoji="1" lang="zh-CN" altLang="en-US" dirty="0"/>
              <a:t>该程序结构，</a:t>
            </a:r>
            <a:r>
              <a:rPr kumimoji="1" lang="zh-CN" altLang="en-US" dirty="0">
                <a:solidFill>
                  <a:srgbClr val="FF0000"/>
                </a:solidFill>
              </a:rPr>
              <a:t>假装</a:t>
            </a:r>
            <a:r>
              <a:rPr kumimoji="1" lang="zh-CN" altLang="en-US" dirty="0"/>
              <a:t>已经找到了它，然后继续进行语法分析处理</a:t>
            </a:r>
            <a:endParaRPr kumimoji="1" lang="en-US" altLang="zh-CN" dirty="0"/>
          </a:p>
          <a:p>
            <a:pPr lvl="1"/>
            <a:r>
              <a:rPr kumimoji="1" lang="zh-CN" altLang="en-US" dirty="0">
                <a:solidFill>
                  <a:srgbClr val="FF0000"/>
                </a:solidFill>
              </a:rPr>
              <a:t>同步词法单元</a:t>
            </a:r>
            <a:r>
              <a:rPr kumimoji="1" lang="zh-CN" altLang="en-US" dirty="0"/>
              <a:t>就是这个程序结构</a:t>
            </a:r>
            <a:r>
              <a:rPr kumimoji="1" lang="zh-CN" altLang="en-US" dirty="0">
                <a:solidFill>
                  <a:srgbClr val="FF0000"/>
                </a:solidFill>
              </a:rPr>
              <a:t>结束</a:t>
            </a:r>
            <a:r>
              <a:rPr kumimoji="1" lang="zh-CN" altLang="en-US" dirty="0"/>
              <a:t>的标志</a:t>
            </a:r>
          </a:p>
        </p:txBody>
      </p:sp>
      <p:sp>
        <p:nvSpPr>
          <p:cNvPr id="3" name="页脚占位符 2">
            <a:extLst>
              <a:ext uri="{FF2B5EF4-FFF2-40B4-BE49-F238E27FC236}">
                <a16:creationId xmlns:a16="http://schemas.microsoft.com/office/drawing/2014/main" id="{C8BA5B6F-A921-544D-83C1-E40EDAD034C0}"/>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0E44FCB9-B9A3-8149-A4D6-724B6DF45659}"/>
              </a:ext>
            </a:extLst>
          </p:cNvPr>
          <p:cNvSpPr>
            <a:spLocks noGrp="1"/>
          </p:cNvSpPr>
          <p:nvPr>
            <p:ph type="sldNum" sz="quarter" idx="12"/>
          </p:nvPr>
        </p:nvSpPr>
        <p:spPr/>
        <p:txBody>
          <a:bodyPr/>
          <a:lstStyle/>
          <a:p>
            <a:fld id="{91F816EA-24CC-2048-859A-C5EA9F275392}" type="slidenum">
              <a:rPr lang="en-US" smtClean="0"/>
              <a:pPr/>
              <a:t>121</a:t>
            </a:fld>
            <a:endParaRPr lang="en-US" dirty="0"/>
          </a:p>
        </p:txBody>
      </p:sp>
      <p:sp>
        <p:nvSpPr>
          <p:cNvPr id="5" name="标题 4">
            <a:extLst>
              <a:ext uri="{FF2B5EF4-FFF2-40B4-BE49-F238E27FC236}">
                <a16:creationId xmlns:a16="http://schemas.microsoft.com/office/drawing/2014/main" id="{288CB075-EB3B-FB41-9FE8-86D3F575E1EB}"/>
              </a:ext>
            </a:extLst>
          </p:cNvPr>
          <p:cNvSpPr>
            <a:spLocks noGrp="1"/>
          </p:cNvSpPr>
          <p:nvPr>
            <p:ph type="title"/>
          </p:nvPr>
        </p:nvSpPr>
        <p:spPr/>
        <p:txBody>
          <a:bodyPr/>
          <a:lstStyle/>
          <a:p>
            <a:r>
              <a:rPr kumimoji="1" lang="zh-CN" altLang="en-US" dirty="0"/>
              <a:t>恐慌模式</a:t>
            </a:r>
          </a:p>
        </p:txBody>
      </p:sp>
    </p:spTree>
    <p:extLst>
      <p:ext uri="{BB962C8B-B14F-4D97-AF65-F5344CB8AC3E}">
        <p14:creationId xmlns:p14="http://schemas.microsoft.com/office/powerpoint/2010/main" val="19039118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98675D9-F23B-204A-AD8E-68ECBFADB857}"/>
              </a:ext>
            </a:extLst>
          </p:cNvPr>
          <p:cNvSpPr>
            <a:spLocks noGrp="1"/>
          </p:cNvSpPr>
          <p:nvPr>
            <p:ph idx="1"/>
          </p:nvPr>
        </p:nvSpPr>
        <p:spPr>
          <a:xfrm>
            <a:off x="406400" y="990600"/>
            <a:ext cx="11379200" cy="5410200"/>
          </a:xfrm>
        </p:spPr>
        <p:txBody>
          <a:bodyPr>
            <a:normAutofit fontScale="92500"/>
          </a:bodyPr>
          <a:lstStyle/>
          <a:p>
            <a:r>
              <a:rPr kumimoji="1" lang="zh-CN" altLang="en-US" dirty="0"/>
              <a:t>文法符号</a:t>
            </a:r>
            <a:r>
              <a:rPr kumimoji="1" lang="en" altLang="zh-CN" dirty="0"/>
              <a:t>A</a:t>
            </a:r>
            <a:r>
              <a:rPr kumimoji="1" lang="zh-CN" altLang="en-US" dirty="0"/>
              <a:t>的同步集合的</a:t>
            </a:r>
            <a:r>
              <a:rPr kumimoji="1" lang="zh-CN" altLang="en-US" dirty="0">
                <a:solidFill>
                  <a:srgbClr val="FF0000"/>
                </a:solidFill>
              </a:rPr>
              <a:t>启发式</a:t>
            </a:r>
            <a:r>
              <a:rPr kumimoji="1" lang="zh-CN" altLang="en-US" dirty="0"/>
              <a:t>规则</a:t>
            </a:r>
            <a:endParaRPr kumimoji="1" lang="en-US" altLang="zh-CN" dirty="0"/>
          </a:p>
          <a:p>
            <a:pPr lvl="1"/>
            <a:r>
              <a:rPr kumimoji="1" lang="zh-CN" altLang="en-US" dirty="0"/>
              <a:t>非终结符</a:t>
            </a:r>
            <a:endParaRPr kumimoji="1" lang="en-US" altLang="zh-CN" dirty="0"/>
          </a:p>
          <a:p>
            <a:pPr lvl="2"/>
            <a:r>
              <a:rPr kumimoji="1" lang="zh-CN" altLang="en-US" dirty="0"/>
              <a:t>将</a:t>
            </a:r>
            <a:r>
              <a:rPr kumimoji="1" lang="en" altLang="zh-CN" dirty="0"/>
              <a:t>FOLLOW(A)</a:t>
            </a:r>
            <a:r>
              <a:rPr kumimoji="1" lang="zh-CN" altLang="en-US" dirty="0"/>
              <a:t>中所有符号放入</a:t>
            </a:r>
            <a:r>
              <a:rPr kumimoji="1" lang="en" altLang="zh-CN" dirty="0"/>
              <a:t>A</a:t>
            </a:r>
            <a:r>
              <a:rPr kumimoji="1" lang="zh-CN" altLang="en-US" dirty="0"/>
              <a:t>的同步集合中</a:t>
            </a:r>
            <a:endParaRPr kumimoji="1" lang="en-US" altLang="zh-CN" dirty="0"/>
          </a:p>
          <a:p>
            <a:pPr lvl="2"/>
            <a:r>
              <a:rPr kumimoji="1" lang="zh-CN" altLang="en-US" dirty="0"/>
              <a:t>将高层次非终结符号对应串的开始符号加入 次非终结符号的同步集合</a:t>
            </a:r>
            <a:endParaRPr kumimoji="1" lang="en-US" altLang="zh-CN" dirty="0"/>
          </a:p>
          <a:p>
            <a:pPr lvl="3"/>
            <a:r>
              <a:rPr kumimoji="1" lang="zh-CN" altLang="en-US" dirty="0"/>
              <a:t>比如：语句的开始符号，</a:t>
            </a:r>
            <a:r>
              <a:rPr kumimoji="1" lang="en" altLang="zh-CN" dirty="0"/>
              <a:t>if/while</a:t>
            </a:r>
            <a:r>
              <a:rPr kumimoji="1" lang="zh-CN" altLang="en-US" dirty="0"/>
              <a:t>等可作为表达式的同步集合</a:t>
            </a:r>
            <a:endParaRPr kumimoji="1" lang="en-US" altLang="zh-CN" dirty="0"/>
          </a:p>
          <a:p>
            <a:pPr lvl="2"/>
            <a:r>
              <a:rPr kumimoji="1" lang="zh-CN" altLang="en-US" dirty="0"/>
              <a:t>将</a:t>
            </a:r>
            <a:r>
              <a:rPr kumimoji="1" lang="en" altLang="zh-CN" dirty="0"/>
              <a:t>FIRST(A)</a:t>
            </a:r>
            <a:r>
              <a:rPr kumimoji="1" lang="zh-CN" altLang="en-US" dirty="0"/>
              <a:t>中的符号加入到</a:t>
            </a:r>
            <a:r>
              <a:rPr kumimoji="1" lang="en" altLang="zh-CN" dirty="0"/>
              <a:t>A</a:t>
            </a:r>
            <a:r>
              <a:rPr kumimoji="1" lang="zh-CN" altLang="en-US" dirty="0"/>
              <a:t>的同步集合</a:t>
            </a:r>
            <a:endParaRPr kumimoji="1" lang="en-US" altLang="zh-CN" dirty="0"/>
          </a:p>
          <a:p>
            <a:pPr lvl="3"/>
            <a:r>
              <a:rPr kumimoji="1" lang="zh-CN" altLang="en-US" dirty="0"/>
              <a:t>碰到这些符号时，可能意味着前面的符号是多余的符号</a:t>
            </a:r>
            <a:endParaRPr kumimoji="1" lang="en-US" altLang="zh-CN" dirty="0"/>
          </a:p>
          <a:p>
            <a:pPr lvl="1"/>
            <a:r>
              <a:rPr kumimoji="1" lang="zh-CN" altLang="en-US" dirty="0"/>
              <a:t>终结符</a:t>
            </a:r>
            <a:endParaRPr kumimoji="1" lang="en-US" altLang="zh-CN" dirty="0"/>
          </a:p>
          <a:p>
            <a:pPr lvl="2"/>
            <a:r>
              <a:rPr kumimoji="1" lang="zh-CN" altLang="en-US" dirty="0"/>
              <a:t>在栈顶的终结符号出现匹配错误时，可直接弹出该符 号，并且发出消息称已经</a:t>
            </a:r>
            <a:r>
              <a:rPr kumimoji="1" lang="zh-CN" altLang="en-US" dirty="0">
                <a:solidFill>
                  <a:srgbClr val="FF0000"/>
                </a:solidFill>
              </a:rPr>
              <a:t>插入</a:t>
            </a:r>
            <a:r>
              <a:rPr kumimoji="1" lang="zh-CN" altLang="en-US" dirty="0"/>
              <a:t>了这个终结符号</a:t>
            </a:r>
            <a:endParaRPr kumimoji="1" lang="en-US" altLang="zh-CN" dirty="0"/>
          </a:p>
          <a:p>
            <a:r>
              <a:rPr kumimoji="1" lang="zh-CN" altLang="en-US" dirty="0"/>
              <a:t>根据特定应用来决定哪些符号需要确定同步集合</a:t>
            </a:r>
          </a:p>
        </p:txBody>
      </p:sp>
      <p:sp>
        <p:nvSpPr>
          <p:cNvPr id="3" name="页脚占位符 2">
            <a:extLst>
              <a:ext uri="{FF2B5EF4-FFF2-40B4-BE49-F238E27FC236}">
                <a16:creationId xmlns:a16="http://schemas.microsoft.com/office/drawing/2014/main" id="{8A22156E-914C-2C41-850E-97EF5429F711}"/>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1C4F0740-F659-A64B-9FBC-4A8E6A5782E5}"/>
              </a:ext>
            </a:extLst>
          </p:cNvPr>
          <p:cNvSpPr>
            <a:spLocks noGrp="1"/>
          </p:cNvSpPr>
          <p:nvPr>
            <p:ph type="sldNum" sz="quarter" idx="12"/>
          </p:nvPr>
        </p:nvSpPr>
        <p:spPr/>
        <p:txBody>
          <a:bodyPr/>
          <a:lstStyle/>
          <a:p>
            <a:fld id="{91F816EA-24CC-2048-859A-C5EA9F275392}" type="slidenum">
              <a:rPr lang="en-US" smtClean="0"/>
              <a:pPr/>
              <a:t>122</a:t>
            </a:fld>
            <a:endParaRPr lang="en-US" dirty="0"/>
          </a:p>
        </p:txBody>
      </p:sp>
      <p:sp>
        <p:nvSpPr>
          <p:cNvPr id="5" name="标题 4">
            <a:extLst>
              <a:ext uri="{FF2B5EF4-FFF2-40B4-BE49-F238E27FC236}">
                <a16:creationId xmlns:a16="http://schemas.microsoft.com/office/drawing/2014/main" id="{54221975-FF1C-AF47-B3EE-0DA4983AA415}"/>
              </a:ext>
            </a:extLst>
          </p:cNvPr>
          <p:cNvSpPr>
            <a:spLocks noGrp="1"/>
          </p:cNvSpPr>
          <p:nvPr>
            <p:ph type="title"/>
          </p:nvPr>
        </p:nvSpPr>
        <p:spPr/>
        <p:txBody>
          <a:bodyPr/>
          <a:lstStyle/>
          <a:p>
            <a:r>
              <a:rPr kumimoji="1" lang="zh-CN" altLang="en-US" dirty="0"/>
              <a:t>同步词法单元的确定</a:t>
            </a:r>
          </a:p>
        </p:txBody>
      </p:sp>
    </p:spTree>
    <p:extLst>
      <p:ext uri="{BB962C8B-B14F-4D97-AF65-F5344CB8AC3E}">
        <p14:creationId xmlns:p14="http://schemas.microsoft.com/office/powerpoint/2010/main" val="12597179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C18747D-B90A-604B-8175-28AFCBBADC6F}"/>
              </a:ext>
            </a:extLst>
          </p:cNvPr>
          <p:cNvSpPr>
            <a:spLocks noGrp="1"/>
          </p:cNvSpPr>
          <p:nvPr>
            <p:ph idx="1"/>
          </p:nvPr>
        </p:nvSpPr>
        <p:spPr/>
        <p:txBody>
          <a:bodyPr/>
          <a:lstStyle/>
          <a:p>
            <a:r>
              <a:rPr kumimoji="1" lang="zh-CN" altLang="en-US" dirty="0"/>
              <a:t>对</a:t>
            </a:r>
            <a:r>
              <a:rPr kumimoji="1" lang="en" altLang="zh-CN" dirty="0"/>
              <a:t>E, T, F</a:t>
            </a:r>
            <a:r>
              <a:rPr kumimoji="1" lang="zh-CN" altLang="en-US" dirty="0"/>
              <a:t>的表达式进行语法分析时，可直接使用其</a:t>
            </a:r>
            <a:r>
              <a:rPr kumimoji="1" lang="en" altLang="zh-CN" dirty="0"/>
              <a:t>FOLLOW</a:t>
            </a:r>
            <a:r>
              <a:rPr kumimoji="1" lang="zh-CN" altLang="en-US" dirty="0"/>
              <a:t>值作为同步集合</a:t>
            </a:r>
            <a:endParaRPr kumimoji="1" lang="en-US" altLang="zh-CN" dirty="0"/>
          </a:p>
          <a:p>
            <a:pPr lvl="1"/>
            <a:r>
              <a:rPr kumimoji="1" lang="en" altLang="zh-CN" dirty="0"/>
              <a:t>synch</a:t>
            </a:r>
            <a:r>
              <a:rPr kumimoji="1" lang="zh-CN" altLang="en-US" dirty="0"/>
              <a:t>表示一直忽略到同步集合，然后</a:t>
            </a:r>
            <a:r>
              <a:rPr kumimoji="1" lang="zh-CN" altLang="en-US" dirty="0">
                <a:solidFill>
                  <a:srgbClr val="FF0000"/>
                </a:solidFill>
              </a:rPr>
              <a:t>弹出</a:t>
            </a:r>
            <a:r>
              <a:rPr kumimoji="1" lang="zh-CN" altLang="en-US" dirty="0"/>
              <a:t>非终结符号</a:t>
            </a:r>
            <a:endParaRPr kumimoji="1" lang="en-US" altLang="zh-CN" dirty="0"/>
          </a:p>
          <a:p>
            <a:pPr lvl="1"/>
            <a:r>
              <a:rPr kumimoji="1" lang="zh-CN" altLang="en-US" dirty="0"/>
              <a:t>空条目表示</a:t>
            </a:r>
            <a:r>
              <a:rPr kumimoji="1" lang="zh-CN" altLang="en-US" dirty="0">
                <a:solidFill>
                  <a:srgbClr val="FF0000"/>
                </a:solidFill>
              </a:rPr>
              <a:t>忽略</a:t>
            </a:r>
            <a:r>
              <a:rPr kumimoji="1" lang="zh-CN" altLang="en-US" dirty="0"/>
              <a:t>输入符号 </a:t>
            </a:r>
            <a:r>
              <a:rPr kumimoji="1" lang="en-US" altLang="zh-CN" dirty="0"/>
              <a:t>(</a:t>
            </a:r>
            <a:r>
              <a:rPr kumimoji="1" lang="zh-CN" altLang="en-US" dirty="0"/>
              <a:t>多</a:t>
            </a:r>
            <a:r>
              <a:rPr kumimoji="1" lang="en-US" altLang="zh-CN" dirty="0"/>
              <a:t>)</a:t>
            </a:r>
          </a:p>
          <a:p>
            <a:pPr lvl="1"/>
            <a:r>
              <a:rPr kumimoji="1" lang="zh-CN" altLang="en-US" dirty="0"/>
              <a:t>终结符号不匹配时，</a:t>
            </a:r>
            <a:r>
              <a:rPr kumimoji="1" lang="zh-CN" altLang="en-US" dirty="0">
                <a:solidFill>
                  <a:srgbClr val="FF0000"/>
                </a:solidFill>
              </a:rPr>
              <a:t>弹出</a:t>
            </a:r>
            <a:r>
              <a:rPr kumimoji="1" lang="zh-CN" altLang="en-US" dirty="0"/>
              <a:t>栈中终结符号 </a:t>
            </a:r>
            <a:r>
              <a:rPr kumimoji="1" lang="en-US" altLang="zh-CN" dirty="0"/>
              <a:t>(</a:t>
            </a:r>
            <a:r>
              <a:rPr kumimoji="1" lang="zh-CN" altLang="en-US" dirty="0"/>
              <a:t>漏</a:t>
            </a:r>
            <a:r>
              <a:rPr kumimoji="1" lang="en-US" altLang="zh-CN" dirty="0"/>
              <a:t>)</a:t>
            </a:r>
            <a:endParaRPr kumimoji="1" lang="zh-CN" altLang="en-US" dirty="0"/>
          </a:p>
        </p:txBody>
      </p:sp>
      <p:sp>
        <p:nvSpPr>
          <p:cNvPr id="3" name="页脚占位符 2">
            <a:extLst>
              <a:ext uri="{FF2B5EF4-FFF2-40B4-BE49-F238E27FC236}">
                <a16:creationId xmlns:a16="http://schemas.microsoft.com/office/drawing/2014/main" id="{5D4C634D-7852-8845-9AD6-19A271DD3355}"/>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8A984999-290C-EF40-BC54-BE279EB627EB}"/>
              </a:ext>
            </a:extLst>
          </p:cNvPr>
          <p:cNvSpPr>
            <a:spLocks noGrp="1"/>
          </p:cNvSpPr>
          <p:nvPr>
            <p:ph type="sldNum" sz="quarter" idx="12"/>
          </p:nvPr>
        </p:nvSpPr>
        <p:spPr/>
        <p:txBody>
          <a:bodyPr/>
          <a:lstStyle/>
          <a:p>
            <a:fld id="{91F816EA-24CC-2048-859A-C5EA9F275392}" type="slidenum">
              <a:rPr lang="en-US" smtClean="0"/>
              <a:pPr/>
              <a:t>123</a:t>
            </a:fld>
            <a:endParaRPr lang="en-US" dirty="0"/>
          </a:p>
        </p:txBody>
      </p:sp>
      <p:sp>
        <p:nvSpPr>
          <p:cNvPr id="5" name="标题 4">
            <a:extLst>
              <a:ext uri="{FF2B5EF4-FFF2-40B4-BE49-F238E27FC236}">
                <a16:creationId xmlns:a16="http://schemas.microsoft.com/office/drawing/2014/main" id="{24DC3CA4-C104-EC48-82FC-CD2B16F500FC}"/>
              </a:ext>
            </a:extLst>
          </p:cNvPr>
          <p:cNvSpPr>
            <a:spLocks noGrp="1"/>
          </p:cNvSpPr>
          <p:nvPr>
            <p:ph type="title"/>
          </p:nvPr>
        </p:nvSpPr>
        <p:spPr/>
        <p:txBody>
          <a:bodyPr/>
          <a:lstStyle/>
          <a:p>
            <a:r>
              <a:rPr kumimoji="1" lang="zh-CN" altLang="en-US" dirty="0"/>
              <a:t>恐慌模式的例子</a:t>
            </a:r>
          </a:p>
        </p:txBody>
      </p:sp>
      <p:pic>
        <p:nvPicPr>
          <p:cNvPr id="41986" name="Picture 2">
            <a:extLst>
              <a:ext uri="{FF2B5EF4-FFF2-40B4-BE49-F238E27FC236}">
                <a16:creationId xmlns:a16="http://schemas.microsoft.com/office/drawing/2014/main" id="{1D7A751F-EB8D-494E-9A8E-AA854B51B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310" y="3581400"/>
            <a:ext cx="9160290" cy="3254314"/>
          </a:xfrm>
          <a:prstGeom prst="rect">
            <a:avLst/>
          </a:prstGeom>
          <a:solidFill>
            <a:schemeClr val="bg1"/>
          </a:solidFill>
        </p:spPr>
      </p:pic>
    </p:spTree>
    <p:extLst>
      <p:ext uri="{BB962C8B-B14F-4D97-AF65-F5344CB8AC3E}">
        <p14:creationId xmlns:p14="http://schemas.microsoft.com/office/powerpoint/2010/main" val="28711441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0F3AAE7-164C-8C49-8C16-50DE84DA16C4}"/>
              </a:ext>
            </a:extLst>
          </p:cNvPr>
          <p:cNvSpPr>
            <a:spLocks noGrp="1"/>
          </p:cNvSpPr>
          <p:nvPr>
            <p:ph idx="1"/>
          </p:nvPr>
        </p:nvSpPr>
        <p:spPr/>
        <p:txBody>
          <a:bodyPr/>
          <a:lstStyle/>
          <a:p>
            <a:r>
              <a:rPr kumimoji="1" lang="zh-CN" altLang="en-US" dirty="0"/>
              <a:t>错误输入</a:t>
            </a:r>
            <a:endParaRPr kumimoji="1" lang="en-US" altLang="zh-CN" dirty="0"/>
          </a:p>
          <a:p>
            <a:pPr lvl="1"/>
            <a:r>
              <a:rPr kumimoji="1" lang="en-US" altLang="zh-CN" dirty="0"/>
              <a:t>+id</a:t>
            </a:r>
            <a:r>
              <a:rPr kumimoji="1" lang="zh-CN" altLang="en-US" dirty="0"/>
              <a:t>*</a:t>
            </a:r>
            <a:r>
              <a:rPr kumimoji="1" lang="en-US" altLang="zh-CN" dirty="0"/>
              <a:t>+id</a:t>
            </a:r>
            <a:endParaRPr kumimoji="1" lang="zh-CN" altLang="en-US" dirty="0"/>
          </a:p>
        </p:txBody>
      </p:sp>
      <p:sp>
        <p:nvSpPr>
          <p:cNvPr id="3" name="页脚占位符 2">
            <a:extLst>
              <a:ext uri="{FF2B5EF4-FFF2-40B4-BE49-F238E27FC236}">
                <a16:creationId xmlns:a16="http://schemas.microsoft.com/office/drawing/2014/main" id="{5717E153-D250-3B43-9406-47A25A07BC35}"/>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A92532A4-7EEA-7C41-9BCC-0096FFBE8F63}"/>
              </a:ext>
            </a:extLst>
          </p:cNvPr>
          <p:cNvSpPr>
            <a:spLocks noGrp="1"/>
          </p:cNvSpPr>
          <p:nvPr>
            <p:ph type="sldNum" sz="quarter" idx="12"/>
          </p:nvPr>
        </p:nvSpPr>
        <p:spPr/>
        <p:txBody>
          <a:bodyPr/>
          <a:lstStyle/>
          <a:p>
            <a:fld id="{91F816EA-24CC-2048-859A-C5EA9F275392}" type="slidenum">
              <a:rPr lang="en-US" smtClean="0"/>
              <a:pPr/>
              <a:t>124</a:t>
            </a:fld>
            <a:endParaRPr lang="en-US" dirty="0"/>
          </a:p>
        </p:txBody>
      </p:sp>
      <p:sp>
        <p:nvSpPr>
          <p:cNvPr id="5" name="标题 4">
            <a:extLst>
              <a:ext uri="{FF2B5EF4-FFF2-40B4-BE49-F238E27FC236}">
                <a16:creationId xmlns:a16="http://schemas.microsoft.com/office/drawing/2014/main" id="{79A5F00F-705F-754D-87B7-2D3248236836}"/>
              </a:ext>
            </a:extLst>
          </p:cNvPr>
          <p:cNvSpPr>
            <a:spLocks noGrp="1"/>
          </p:cNvSpPr>
          <p:nvPr>
            <p:ph type="title"/>
          </p:nvPr>
        </p:nvSpPr>
        <p:spPr/>
        <p:txBody>
          <a:bodyPr/>
          <a:lstStyle/>
          <a:p>
            <a:r>
              <a:rPr kumimoji="1" lang="zh-CN" altLang="en-US" dirty="0"/>
              <a:t>恐慌模式的例子</a:t>
            </a:r>
          </a:p>
        </p:txBody>
      </p:sp>
      <p:pic>
        <p:nvPicPr>
          <p:cNvPr id="43010" name="Picture 2">
            <a:extLst>
              <a:ext uri="{FF2B5EF4-FFF2-40B4-BE49-F238E27FC236}">
                <a16:creationId xmlns:a16="http://schemas.microsoft.com/office/drawing/2014/main" id="{3039F4B0-B69F-D243-BC18-4A7C3AA90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694469"/>
            <a:ext cx="5943600" cy="577656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线连接符 6">
            <a:extLst>
              <a:ext uri="{FF2B5EF4-FFF2-40B4-BE49-F238E27FC236}">
                <a16:creationId xmlns:a16="http://schemas.microsoft.com/office/drawing/2014/main" id="{A246CBE9-F7AF-C24F-BAF2-BC14EBE8CC84}"/>
              </a:ext>
            </a:extLst>
          </p:cNvPr>
          <p:cNvCxnSpPr/>
          <p:nvPr/>
        </p:nvCxnSpPr>
        <p:spPr bwMode="auto">
          <a:xfrm>
            <a:off x="5638800" y="1524000"/>
            <a:ext cx="3632200" cy="0"/>
          </a:xfrm>
          <a:prstGeom prst="line">
            <a:avLst/>
          </a:prstGeom>
          <a:gradFill rotWithShape="0">
            <a:gsLst>
              <a:gs pos="0">
                <a:srgbClr val="A50021"/>
              </a:gs>
              <a:gs pos="100000">
                <a:schemeClr val="tx1"/>
              </a:gs>
            </a:gsLst>
            <a:lin ang="0" scaled="1"/>
          </a:gradFill>
          <a:ln w="38100" cap="flat" cmpd="sng" algn="ctr">
            <a:solidFill>
              <a:srgbClr val="FF0000"/>
            </a:solidFill>
            <a:prstDash val="solid"/>
            <a:miter lim="800000"/>
            <a:headEnd type="none" w="med" len="med"/>
            <a:tailEnd type="none" w="med" len="med"/>
          </a:ln>
          <a:effectLst/>
        </p:spPr>
      </p:cxnSp>
      <p:cxnSp>
        <p:nvCxnSpPr>
          <p:cNvPr id="9" name="直线连接符 8">
            <a:extLst>
              <a:ext uri="{FF2B5EF4-FFF2-40B4-BE49-F238E27FC236}">
                <a16:creationId xmlns:a16="http://schemas.microsoft.com/office/drawing/2014/main" id="{6A3F6A4E-52C1-3343-9F73-93404940E0B9}"/>
              </a:ext>
            </a:extLst>
          </p:cNvPr>
          <p:cNvCxnSpPr>
            <a:cxnSpLocks/>
          </p:cNvCxnSpPr>
          <p:nvPr/>
        </p:nvCxnSpPr>
        <p:spPr bwMode="auto">
          <a:xfrm>
            <a:off x="5181600" y="3581400"/>
            <a:ext cx="5309243" cy="1352"/>
          </a:xfrm>
          <a:prstGeom prst="line">
            <a:avLst/>
          </a:prstGeom>
          <a:gradFill rotWithShape="0">
            <a:gsLst>
              <a:gs pos="0">
                <a:srgbClr val="A50021"/>
              </a:gs>
              <a:gs pos="100000">
                <a:schemeClr val="tx1"/>
              </a:gs>
            </a:gsLst>
            <a:lin ang="0" scaled="1"/>
          </a:gradFill>
          <a:ln w="38100" cap="flat" cmpd="sng" algn="ctr">
            <a:solidFill>
              <a:srgbClr val="FF0000"/>
            </a:solidFill>
            <a:prstDash val="solid"/>
            <a:miter lim="800000"/>
            <a:headEnd type="none" w="med" len="med"/>
            <a:tailEnd type="none" w="med" len="med"/>
          </a:ln>
          <a:effectLst/>
        </p:spPr>
      </p:cxnSp>
    </p:spTree>
    <p:extLst>
      <p:ext uri="{BB962C8B-B14F-4D97-AF65-F5344CB8AC3E}">
        <p14:creationId xmlns:p14="http://schemas.microsoft.com/office/powerpoint/2010/main" val="40712731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FE15F9A-16A7-9344-9687-BB045FDD0C7D}"/>
              </a:ext>
            </a:extLst>
          </p:cNvPr>
          <p:cNvSpPr>
            <a:spLocks noGrp="1"/>
          </p:cNvSpPr>
          <p:nvPr>
            <p:ph idx="1"/>
          </p:nvPr>
        </p:nvSpPr>
        <p:spPr/>
        <p:txBody>
          <a:bodyPr/>
          <a:lstStyle/>
          <a:p>
            <a:r>
              <a:rPr kumimoji="1" lang="zh-CN" altLang="en-US" sz="3600" dirty="0"/>
              <a:t>在预测语法分析表的空白条目中插入</a:t>
            </a:r>
            <a:r>
              <a:rPr kumimoji="1" lang="zh-CN" altLang="en-US" sz="3600" dirty="0">
                <a:solidFill>
                  <a:srgbClr val="FF0000"/>
                </a:solidFill>
              </a:rPr>
              <a:t>错误处理例程</a:t>
            </a:r>
            <a:r>
              <a:rPr kumimoji="1" lang="zh-CN" altLang="en-US" sz="3600" dirty="0"/>
              <a:t>的函数指针</a:t>
            </a:r>
            <a:endParaRPr kumimoji="1" lang="en-US" altLang="zh-CN" sz="3600" dirty="0"/>
          </a:p>
          <a:p>
            <a:pPr lvl="1"/>
            <a:r>
              <a:rPr kumimoji="1" lang="zh-CN" altLang="en-US" sz="3200" dirty="0"/>
              <a:t>例程可以改变、插入或删除输入中的符号，并发出适 当的错误消息</a:t>
            </a:r>
          </a:p>
        </p:txBody>
      </p:sp>
      <p:sp>
        <p:nvSpPr>
          <p:cNvPr id="3" name="页脚占位符 2">
            <a:extLst>
              <a:ext uri="{FF2B5EF4-FFF2-40B4-BE49-F238E27FC236}">
                <a16:creationId xmlns:a16="http://schemas.microsoft.com/office/drawing/2014/main" id="{B3E09EBC-D10A-1240-9E48-D413B92187B6}"/>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A183737B-2F7A-DC49-B4D3-6C081CCB20FE}"/>
              </a:ext>
            </a:extLst>
          </p:cNvPr>
          <p:cNvSpPr>
            <a:spLocks noGrp="1"/>
          </p:cNvSpPr>
          <p:nvPr>
            <p:ph type="sldNum" sz="quarter" idx="12"/>
          </p:nvPr>
        </p:nvSpPr>
        <p:spPr/>
        <p:txBody>
          <a:bodyPr/>
          <a:lstStyle/>
          <a:p>
            <a:fld id="{91F816EA-24CC-2048-859A-C5EA9F275392}" type="slidenum">
              <a:rPr lang="en-US" smtClean="0"/>
              <a:pPr/>
              <a:t>125</a:t>
            </a:fld>
            <a:endParaRPr lang="en-US" dirty="0"/>
          </a:p>
        </p:txBody>
      </p:sp>
      <p:sp>
        <p:nvSpPr>
          <p:cNvPr id="5" name="标题 4">
            <a:extLst>
              <a:ext uri="{FF2B5EF4-FFF2-40B4-BE49-F238E27FC236}">
                <a16:creationId xmlns:a16="http://schemas.microsoft.com/office/drawing/2014/main" id="{98A074B2-0C03-884E-90C8-6B9A45296F7A}"/>
              </a:ext>
            </a:extLst>
          </p:cNvPr>
          <p:cNvSpPr>
            <a:spLocks noGrp="1"/>
          </p:cNvSpPr>
          <p:nvPr>
            <p:ph type="title"/>
          </p:nvPr>
        </p:nvSpPr>
        <p:spPr/>
        <p:txBody>
          <a:bodyPr/>
          <a:lstStyle/>
          <a:p>
            <a:r>
              <a:rPr kumimoji="1" lang="zh-CN" altLang="en-US" dirty="0"/>
              <a:t>短语层次的恢复</a:t>
            </a:r>
          </a:p>
        </p:txBody>
      </p:sp>
    </p:spTree>
    <p:extLst>
      <p:ext uri="{BB962C8B-B14F-4D97-AF65-F5344CB8AC3E}">
        <p14:creationId xmlns:p14="http://schemas.microsoft.com/office/powerpoint/2010/main" val="28758197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FF65FDC-F9AC-F44F-9EA3-E1719AE8A5FA}"/>
              </a:ext>
            </a:extLst>
          </p:cNvPr>
          <p:cNvSpPr>
            <a:spLocks noGrp="1"/>
          </p:cNvSpPr>
          <p:nvPr>
            <p:ph idx="1"/>
          </p:nvPr>
        </p:nvSpPr>
        <p:spPr>
          <a:xfrm>
            <a:off x="406400" y="990600"/>
            <a:ext cx="11379200" cy="5181600"/>
          </a:xfrm>
        </p:spPr>
        <p:txBody>
          <a:bodyPr/>
          <a:lstStyle/>
          <a:p>
            <a:r>
              <a:rPr kumimoji="1" lang="zh-CN" altLang="en-US" dirty="0"/>
              <a:t>查询</a:t>
            </a:r>
            <a:r>
              <a:rPr kumimoji="1" lang="en" altLang="zh-CN" dirty="0"/>
              <a:t>ACTION</a:t>
            </a:r>
            <a:r>
              <a:rPr kumimoji="1" lang="zh-CN" altLang="en-US" dirty="0"/>
              <a:t>表时可能发现报错条目</a:t>
            </a:r>
            <a:endParaRPr kumimoji="1" lang="en-US" altLang="zh-CN" dirty="0"/>
          </a:p>
          <a:p>
            <a:pPr lvl="1"/>
            <a:r>
              <a:rPr kumimoji="1" lang="zh-CN" altLang="en-US" dirty="0"/>
              <a:t>假设栈中的符号串为</a:t>
            </a:r>
            <a:r>
              <a:rPr kumimoji="1" lang="el-GR" altLang="zh-CN" dirty="0"/>
              <a:t>α</a:t>
            </a:r>
            <a:r>
              <a:rPr kumimoji="1" lang="zh-CN" altLang="el-GR" dirty="0"/>
              <a:t>，</a:t>
            </a:r>
            <a:r>
              <a:rPr kumimoji="1" lang="zh-CN" altLang="en-US" dirty="0"/>
              <a:t>当前输入符号为</a:t>
            </a:r>
            <a:r>
              <a:rPr kumimoji="1" lang="en" altLang="zh-CN" dirty="0"/>
              <a:t>a</a:t>
            </a:r>
            <a:r>
              <a:rPr kumimoji="1" lang="zh-CN" altLang="en" dirty="0"/>
              <a:t>，</a:t>
            </a:r>
            <a:r>
              <a:rPr kumimoji="1" lang="zh-CN" altLang="en-US" dirty="0"/>
              <a:t>报错表示 </a:t>
            </a:r>
            <a:r>
              <a:rPr kumimoji="1" lang="zh-CN" altLang="en-US" dirty="0">
                <a:solidFill>
                  <a:srgbClr val="FF0000"/>
                </a:solidFill>
              </a:rPr>
              <a:t>不可能存在</a:t>
            </a:r>
            <a:r>
              <a:rPr kumimoji="1" lang="zh-CN" altLang="en-US" dirty="0"/>
              <a:t>终结符号串</a:t>
            </a:r>
            <a:r>
              <a:rPr kumimoji="1" lang="en" altLang="zh-CN" dirty="0"/>
              <a:t>x</a:t>
            </a:r>
            <a:r>
              <a:rPr kumimoji="1" lang="zh-CN" altLang="en-US" dirty="0"/>
              <a:t>使得</a:t>
            </a:r>
            <a:r>
              <a:rPr kumimoji="1" lang="el-GR" altLang="zh-CN" dirty="0"/>
              <a:t>α</a:t>
            </a:r>
            <a:r>
              <a:rPr kumimoji="1" lang="en" altLang="zh-CN" dirty="0"/>
              <a:t>ax</a:t>
            </a:r>
            <a:r>
              <a:rPr kumimoji="1" lang="zh-CN" altLang="en-US" dirty="0"/>
              <a:t>是一个最右句型</a:t>
            </a:r>
            <a:endParaRPr kumimoji="1" lang="en-US" altLang="zh-CN" dirty="0"/>
          </a:p>
          <a:p>
            <a:r>
              <a:rPr kumimoji="1" lang="zh-CN" altLang="en-US" dirty="0"/>
              <a:t>恐慌模式的错误恢复策略</a:t>
            </a:r>
            <a:endParaRPr kumimoji="1" lang="en-US" altLang="zh-CN" dirty="0"/>
          </a:p>
          <a:p>
            <a:pPr lvl="1"/>
            <a:r>
              <a:rPr kumimoji="1" lang="zh-CN" altLang="en-US" dirty="0"/>
              <a:t>从栈顶向下扫描，找到状态</a:t>
            </a:r>
            <a:r>
              <a:rPr kumimoji="1" lang="en" altLang="zh-CN" dirty="0"/>
              <a:t>s</a:t>
            </a:r>
            <a:r>
              <a:rPr kumimoji="1" lang="zh-CN" altLang="en" dirty="0"/>
              <a:t>，</a:t>
            </a:r>
            <a:r>
              <a:rPr kumimoji="1" lang="en" altLang="zh-CN" dirty="0"/>
              <a:t>s</a:t>
            </a:r>
            <a:r>
              <a:rPr kumimoji="1" lang="zh-CN" altLang="en-US" dirty="0"/>
              <a:t>有一个对应于某个非终结符号</a:t>
            </a:r>
            <a:r>
              <a:rPr kumimoji="1" lang="en" altLang="zh-CN" dirty="0"/>
              <a:t>A</a:t>
            </a:r>
            <a:r>
              <a:rPr kumimoji="1" lang="zh-CN" altLang="en-US" dirty="0"/>
              <a:t>的</a:t>
            </a:r>
            <a:r>
              <a:rPr kumimoji="1" lang="en" altLang="zh-CN" dirty="0"/>
              <a:t>GOTO</a:t>
            </a:r>
            <a:r>
              <a:rPr kumimoji="1" lang="zh-CN" altLang="en-US" dirty="0"/>
              <a:t>目标 </a:t>
            </a:r>
            <a:r>
              <a:rPr kumimoji="1" lang="en-US" altLang="zh-CN" dirty="0"/>
              <a:t>(</a:t>
            </a:r>
            <a:r>
              <a:rPr kumimoji="1" lang="en" altLang="zh-CN" dirty="0"/>
              <a:t>s</a:t>
            </a:r>
            <a:r>
              <a:rPr kumimoji="1" lang="zh-CN" altLang="en-US" dirty="0"/>
              <a:t>之上的状态被</a:t>
            </a:r>
            <a:r>
              <a:rPr kumimoji="1" lang="zh-CN" altLang="en-US" dirty="0">
                <a:solidFill>
                  <a:srgbClr val="FF0000"/>
                </a:solidFill>
              </a:rPr>
              <a:t>丢弃</a:t>
            </a:r>
            <a:r>
              <a:rPr kumimoji="1" lang="en-US" altLang="zh-CN" dirty="0"/>
              <a:t>)</a:t>
            </a:r>
          </a:p>
          <a:p>
            <a:pPr lvl="1"/>
            <a:r>
              <a:rPr kumimoji="1" lang="zh-CN" altLang="en-US" dirty="0"/>
              <a:t>在输入中丢弃一些符号，直到一个可以跟在</a:t>
            </a:r>
            <a:r>
              <a:rPr kumimoji="1" lang="en" altLang="zh-CN" dirty="0"/>
              <a:t>A</a:t>
            </a:r>
            <a:r>
              <a:rPr kumimoji="1" lang="zh-CN" altLang="en-US" dirty="0"/>
              <a:t>之后的符号</a:t>
            </a:r>
            <a:r>
              <a:rPr kumimoji="1" lang="en" altLang="zh-CN" dirty="0"/>
              <a:t>b (</a:t>
            </a:r>
            <a:r>
              <a:rPr kumimoji="1" lang="zh-CN" altLang="en-US" dirty="0">
                <a:solidFill>
                  <a:srgbClr val="FF0000"/>
                </a:solidFill>
              </a:rPr>
              <a:t>不丢弃</a:t>
            </a:r>
            <a:r>
              <a:rPr kumimoji="1" lang="en" altLang="zh-CN" dirty="0">
                <a:solidFill>
                  <a:srgbClr val="FF0000"/>
                </a:solidFill>
              </a:rPr>
              <a:t>b</a:t>
            </a:r>
            <a:r>
              <a:rPr kumimoji="1" lang="en" altLang="zh-CN" dirty="0"/>
              <a:t>)</a:t>
            </a:r>
            <a:r>
              <a:rPr kumimoji="1" lang="zh-CN" altLang="en" dirty="0"/>
              <a:t>，</a:t>
            </a:r>
            <a:r>
              <a:rPr kumimoji="1" lang="zh-CN" altLang="en-US" dirty="0"/>
              <a:t>并将</a:t>
            </a:r>
            <a:r>
              <a:rPr kumimoji="1" lang="en" altLang="zh-CN" dirty="0"/>
              <a:t>GOTO(s, A)</a:t>
            </a:r>
            <a:r>
              <a:rPr kumimoji="1" lang="zh-CN" altLang="en-US" dirty="0"/>
              <a:t>压栈，继续进行分析</a:t>
            </a:r>
            <a:endParaRPr kumimoji="1" lang="en-US" altLang="zh-CN" dirty="0"/>
          </a:p>
          <a:p>
            <a:pPr lvl="1"/>
            <a:r>
              <a:rPr kumimoji="1" lang="zh-CN" altLang="en-US" dirty="0"/>
              <a:t>基本思想：假定当前试图归约到</a:t>
            </a:r>
            <a:r>
              <a:rPr kumimoji="1" lang="en" altLang="zh-CN" dirty="0"/>
              <a:t>A</a:t>
            </a:r>
            <a:r>
              <a:rPr kumimoji="1" lang="zh-CN" altLang="en-US" dirty="0"/>
              <a:t>但碰到了语法错误， 因此设法扫描完包含语法错误的</a:t>
            </a:r>
            <a:r>
              <a:rPr kumimoji="1" lang="en" altLang="zh-CN" dirty="0"/>
              <a:t>A</a:t>
            </a:r>
            <a:r>
              <a:rPr kumimoji="1" lang="zh-CN" altLang="en-US" dirty="0"/>
              <a:t>的子串，</a:t>
            </a:r>
            <a:r>
              <a:rPr kumimoji="1" lang="zh-CN" altLang="en-US" dirty="0">
                <a:solidFill>
                  <a:srgbClr val="FF0000"/>
                </a:solidFill>
              </a:rPr>
              <a:t>假装找到了</a:t>
            </a:r>
            <a:r>
              <a:rPr kumimoji="1" lang="en" altLang="zh-CN" dirty="0">
                <a:solidFill>
                  <a:srgbClr val="FF0000"/>
                </a:solidFill>
              </a:rPr>
              <a:t>A</a:t>
            </a:r>
            <a:r>
              <a:rPr kumimoji="1" lang="zh-CN" altLang="en-US" dirty="0">
                <a:solidFill>
                  <a:srgbClr val="FF0000"/>
                </a:solidFill>
              </a:rPr>
              <a:t>的一个实例</a:t>
            </a:r>
          </a:p>
        </p:txBody>
      </p:sp>
      <p:sp>
        <p:nvSpPr>
          <p:cNvPr id="3" name="页脚占位符 2">
            <a:extLst>
              <a:ext uri="{FF2B5EF4-FFF2-40B4-BE49-F238E27FC236}">
                <a16:creationId xmlns:a16="http://schemas.microsoft.com/office/drawing/2014/main" id="{A61BECE4-A577-5B42-9AFB-1E630691BAA4}"/>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57DA783C-00DF-074F-9A34-3F5677AC9770}"/>
              </a:ext>
            </a:extLst>
          </p:cNvPr>
          <p:cNvSpPr>
            <a:spLocks noGrp="1"/>
          </p:cNvSpPr>
          <p:nvPr>
            <p:ph type="sldNum" sz="quarter" idx="12"/>
          </p:nvPr>
        </p:nvSpPr>
        <p:spPr/>
        <p:txBody>
          <a:bodyPr/>
          <a:lstStyle/>
          <a:p>
            <a:fld id="{91F816EA-24CC-2048-859A-C5EA9F275392}" type="slidenum">
              <a:rPr lang="en-US" smtClean="0"/>
              <a:pPr/>
              <a:t>126</a:t>
            </a:fld>
            <a:endParaRPr lang="en-US" dirty="0"/>
          </a:p>
        </p:txBody>
      </p:sp>
      <p:sp>
        <p:nvSpPr>
          <p:cNvPr id="5" name="标题 4">
            <a:extLst>
              <a:ext uri="{FF2B5EF4-FFF2-40B4-BE49-F238E27FC236}">
                <a16:creationId xmlns:a16="http://schemas.microsoft.com/office/drawing/2014/main" id="{ADA4FA4A-4AFC-E244-881C-FF5A5F994220}"/>
              </a:ext>
            </a:extLst>
          </p:cNvPr>
          <p:cNvSpPr>
            <a:spLocks noGrp="1"/>
          </p:cNvSpPr>
          <p:nvPr>
            <p:ph type="title"/>
          </p:nvPr>
        </p:nvSpPr>
        <p:spPr/>
        <p:txBody>
          <a:bodyPr/>
          <a:lstStyle/>
          <a:p>
            <a:r>
              <a:rPr kumimoji="1" lang="en" altLang="zh-CN" dirty="0"/>
              <a:t>LR</a:t>
            </a:r>
            <a:r>
              <a:rPr kumimoji="1" lang="zh-CN" altLang="en-US" dirty="0"/>
              <a:t>语法分析中的错误恢复 </a:t>
            </a:r>
          </a:p>
        </p:txBody>
      </p:sp>
    </p:spTree>
    <p:extLst>
      <p:ext uri="{BB962C8B-B14F-4D97-AF65-F5344CB8AC3E}">
        <p14:creationId xmlns:p14="http://schemas.microsoft.com/office/powerpoint/2010/main" val="41873157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DACA3A0-D2A8-BB41-9E25-A3AB575EA59D}"/>
              </a:ext>
            </a:extLst>
          </p:cNvPr>
          <p:cNvSpPr>
            <a:spLocks noGrp="1"/>
          </p:cNvSpPr>
          <p:nvPr>
            <p:ph idx="1"/>
          </p:nvPr>
        </p:nvSpPr>
        <p:spPr/>
        <p:txBody>
          <a:bodyPr/>
          <a:lstStyle/>
          <a:p>
            <a:r>
              <a:rPr kumimoji="1" lang="zh-CN" altLang="en-US" dirty="0"/>
              <a:t>短语层次的恢复</a:t>
            </a:r>
            <a:endParaRPr kumimoji="1" lang="en-US" altLang="zh-CN" dirty="0"/>
          </a:p>
          <a:p>
            <a:pPr lvl="1"/>
            <a:r>
              <a:rPr kumimoji="1" lang="zh-CN" altLang="en-US" dirty="0"/>
              <a:t>检查</a:t>
            </a:r>
            <a:r>
              <a:rPr kumimoji="1" lang="en" altLang="zh-CN" dirty="0"/>
              <a:t>LR</a:t>
            </a:r>
            <a:r>
              <a:rPr kumimoji="1" lang="zh-CN" altLang="en-US" dirty="0"/>
              <a:t>分析表中的每个报错条目，根据语言的特性来确定程序员最可能犯了什么错误，然后构造适当的</a:t>
            </a:r>
            <a:r>
              <a:rPr kumimoji="1" lang="zh-CN" altLang="en-US" dirty="0">
                <a:solidFill>
                  <a:srgbClr val="FF0000"/>
                </a:solidFill>
              </a:rPr>
              <a:t>恢复程序</a:t>
            </a:r>
          </a:p>
        </p:txBody>
      </p:sp>
      <p:sp>
        <p:nvSpPr>
          <p:cNvPr id="3" name="页脚占位符 2">
            <a:extLst>
              <a:ext uri="{FF2B5EF4-FFF2-40B4-BE49-F238E27FC236}">
                <a16:creationId xmlns:a16="http://schemas.microsoft.com/office/drawing/2014/main" id="{D61F0973-4714-CC48-B1AD-05BE6901422A}"/>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A4ED482E-2458-2648-9C73-33D14DB0B494}"/>
              </a:ext>
            </a:extLst>
          </p:cNvPr>
          <p:cNvSpPr>
            <a:spLocks noGrp="1"/>
          </p:cNvSpPr>
          <p:nvPr>
            <p:ph type="sldNum" sz="quarter" idx="12"/>
          </p:nvPr>
        </p:nvSpPr>
        <p:spPr/>
        <p:txBody>
          <a:bodyPr/>
          <a:lstStyle/>
          <a:p>
            <a:fld id="{91F816EA-24CC-2048-859A-C5EA9F275392}" type="slidenum">
              <a:rPr lang="en-US" smtClean="0"/>
              <a:pPr/>
              <a:t>127</a:t>
            </a:fld>
            <a:endParaRPr lang="en-US" dirty="0"/>
          </a:p>
        </p:txBody>
      </p:sp>
      <p:sp>
        <p:nvSpPr>
          <p:cNvPr id="5" name="标题 4">
            <a:extLst>
              <a:ext uri="{FF2B5EF4-FFF2-40B4-BE49-F238E27FC236}">
                <a16:creationId xmlns:a16="http://schemas.microsoft.com/office/drawing/2014/main" id="{42358FE2-5BBF-A045-BA5A-1B747055C5BC}"/>
              </a:ext>
            </a:extLst>
          </p:cNvPr>
          <p:cNvSpPr>
            <a:spLocks noGrp="1"/>
          </p:cNvSpPr>
          <p:nvPr>
            <p:ph type="title"/>
          </p:nvPr>
        </p:nvSpPr>
        <p:spPr/>
        <p:txBody>
          <a:bodyPr/>
          <a:lstStyle/>
          <a:p>
            <a:r>
              <a:rPr kumimoji="1" lang="en" altLang="zh-CN" dirty="0"/>
              <a:t>LR</a:t>
            </a:r>
            <a:r>
              <a:rPr kumimoji="1" lang="zh-CN" altLang="en-US" dirty="0"/>
              <a:t>语法分析中的错误恢复 </a:t>
            </a:r>
            <a:r>
              <a:rPr kumimoji="1" lang="en-US" altLang="zh-CN" dirty="0"/>
              <a:t>(2)</a:t>
            </a:r>
            <a:endParaRPr kumimoji="1" lang="zh-CN" altLang="en-US" dirty="0"/>
          </a:p>
        </p:txBody>
      </p:sp>
    </p:spTree>
    <p:extLst>
      <p:ext uri="{BB962C8B-B14F-4D97-AF65-F5344CB8AC3E}">
        <p14:creationId xmlns:p14="http://schemas.microsoft.com/office/powerpoint/2010/main" val="9365091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48CF154-A3E1-B042-B389-971A56E101D6}"/>
              </a:ext>
            </a:extLst>
          </p:cNvPr>
          <p:cNvSpPr>
            <a:spLocks noGrp="1"/>
          </p:cNvSpPr>
          <p:nvPr>
            <p:ph idx="1"/>
          </p:nvPr>
        </p:nvSpPr>
        <p:spPr/>
        <p:txBody>
          <a:bodyPr/>
          <a:lstStyle/>
          <a:p>
            <a:r>
              <a:rPr kumimoji="1" lang="en" altLang="zh-CN" dirty="0"/>
              <a:t>YACC</a:t>
            </a:r>
            <a:r>
              <a:rPr kumimoji="1" lang="zh-CN" altLang="en-US" dirty="0"/>
              <a:t>的使用方法如下</a:t>
            </a:r>
          </a:p>
        </p:txBody>
      </p:sp>
      <p:sp>
        <p:nvSpPr>
          <p:cNvPr id="3" name="页脚占位符 2">
            <a:extLst>
              <a:ext uri="{FF2B5EF4-FFF2-40B4-BE49-F238E27FC236}">
                <a16:creationId xmlns:a16="http://schemas.microsoft.com/office/drawing/2014/main" id="{36FEFDFE-EEB3-8C48-9577-A6CF4ED3CA3F}"/>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6A7EEC16-F337-D14D-B66C-B4E3494D263A}"/>
              </a:ext>
            </a:extLst>
          </p:cNvPr>
          <p:cNvSpPr>
            <a:spLocks noGrp="1"/>
          </p:cNvSpPr>
          <p:nvPr>
            <p:ph type="sldNum" sz="quarter" idx="12"/>
          </p:nvPr>
        </p:nvSpPr>
        <p:spPr/>
        <p:txBody>
          <a:bodyPr/>
          <a:lstStyle/>
          <a:p>
            <a:fld id="{91F816EA-24CC-2048-859A-C5EA9F275392}" type="slidenum">
              <a:rPr lang="en-US" smtClean="0"/>
              <a:pPr/>
              <a:t>128</a:t>
            </a:fld>
            <a:endParaRPr lang="en-US" dirty="0"/>
          </a:p>
        </p:txBody>
      </p:sp>
      <p:sp>
        <p:nvSpPr>
          <p:cNvPr id="5" name="标题 4">
            <a:extLst>
              <a:ext uri="{FF2B5EF4-FFF2-40B4-BE49-F238E27FC236}">
                <a16:creationId xmlns:a16="http://schemas.microsoft.com/office/drawing/2014/main" id="{CF36A1C7-94D3-0C4D-BEE8-5416C6AEBA6F}"/>
              </a:ext>
            </a:extLst>
          </p:cNvPr>
          <p:cNvSpPr>
            <a:spLocks noGrp="1"/>
          </p:cNvSpPr>
          <p:nvPr>
            <p:ph type="title"/>
          </p:nvPr>
        </p:nvSpPr>
        <p:spPr/>
        <p:txBody>
          <a:bodyPr/>
          <a:lstStyle/>
          <a:p>
            <a:r>
              <a:rPr kumimoji="1" lang="zh-CN" altLang="en-US" dirty="0"/>
              <a:t>语法分析器生成工具</a:t>
            </a:r>
            <a:r>
              <a:rPr kumimoji="1" lang="en" altLang="zh-CN" dirty="0"/>
              <a:t>YACC/Bison</a:t>
            </a:r>
            <a:endParaRPr kumimoji="1" lang="zh-CN" altLang="en-US" dirty="0"/>
          </a:p>
        </p:txBody>
      </p:sp>
      <p:pic>
        <p:nvPicPr>
          <p:cNvPr id="44034" name="Picture 2">
            <a:extLst>
              <a:ext uri="{FF2B5EF4-FFF2-40B4-BE49-F238E27FC236}">
                <a16:creationId xmlns:a16="http://schemas.microsoft.com/office/drawing/2014/main" id="{3E1ACBBD-9193-554E-BC5F-D36DFB6F3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00199"/>
            <a:ext cx="8686800" cy="4493623"/>
          </a:xfrm>
          <a:prstGeom prst="rect">
            <a:avLst/>
          </a:prstGeom>
          <a:noFill/>
          <a:extLst>
            <a:ext uri="{909E8E84-426E-40DD-AFC4-6F175D3DCCD1}">
              <a14:hiddenFill xmlns:a14="http://schemas.microsoft.com/office/drawing/2010/main">
                <a:solidFill>
                  <a:srgbClr val="FFFFFF"/>
                </a:solidFill>
              </a14:hiddenFill>
            </a:ext>
          </a:extLst>
        </p:spPr>
      </p:pic>
      <p:sp>
        <p:nvSpPr>
          <p:cNvPr id="6" name="椭圆形标注 5">
            <a:extLst>
              <a:ext uri="{FF2B5EF4-FFF2-40B4-BE49-F238E27FC236}">
                <a16:creationId xmlns:a16="http://schemas.microsoft.com/office/drawing/2014/main" id="{5EE17F20-C3EA-4D4E-A62F-6B3A33C4B07A}"/>
              </a:ext>
            </a:extLst>
          </p:cNvPr>
          <p:cNvSpPr/>
          <p:nvPr/>
        </p:nvSpPr>
        <p:spPr bwMode="auto">
          <a:xfrm>
            <a:off x="9635979" y="2674217"/>
            <a:ext cx="2292643" cy="1687890"/>
          </a:xfrm>
          <a:prstGeom prst="wedgeEllipseCallout">
            <a:avLst>
              <a:gd name="adj1" fmla="val -77192"/>
              <a:gd name="adj2" fmla="val -40502"/>
            </a:avLst>
          </a:prstGeom>
          <a:noFill/>
          <a:ln w="38100" cap="flat" cmpd="sng" algn="ctr">
            <a:solidFill>
              <a:srgbClr val="FF0000"/>
            </a:solidFill>
            <a:prstDash val="solid"/>
            <a:miter lim="800000"/>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r>
              <a:rPr lang="en" altLang="zh-CN" dirty="0">
                <a:latin typeface="Times New Roman" panose="02020603050405020304" pitchFamily="18" charset="0"/>
                <a:ea typeface="STXinwei" panose="02010800040101010101" pitchFamily="2" charset="-122"/>
                <a:cs typeface="Times New Roman" panose="02020603050405020304" pitchFamily="18" charset="0"/>
              </a:rPr>
              <a:t>C</a:t>
            </a:r>
            <a:r>
              <a:rPr lang="zh-CN" altLang="en-US" dirty="0">
                <a:latin typeface="Times New Roman" panose="02020603050405020304" pitchFamily="18" charset="0"/>
                <a:ea typeface="STXinwei" panose="02010800040101010101" pitchFamily="2" charset="-122"/>
                <a:cs typeface="Times New Roman" panose="02020603050405020304" pitchFamily="18" charset="0"/>
              </a:rPr>
              <a:t>语言写 的</a:t>
            </a:r>
            <a:r>
              <a:rPr lang="en" altLang="zh-CN" dirty="0">
                <a:latin typeface="Times New Roman" panose="02020603050405020304" pitchFamily="18" charset="0"/>
                <a:ea typeface="STXinwei" panose="02010800040101010101" pitchFamily="2" charset="-122"/>
                <a:cs typeface="Times New Roman" panose="02020603050405020304" pitchFamily="18" charset="0"/>
              </a:rPr>
              <a:t>LALR</a:t>
            </a:r>
            <a:r>
              <a:rPr lang="zh-CN" altLang="en-US" dirty="0">
                <a:latin typeface="Times New Roman" panose="02020603050405020304" pitchFamily="18" charset="0"/>
                <a:ea typeface="STXinwei" panose="02010800040101010101" pitchFamily="2" charset="-122"/>
                <a:cs typeface="Times New Roman" panose="02020603050405020304" pitchFamily="18" charset="0"/>
              </a:rPr>
              <a:t>语 法分析器</a:t>
            </a:r>
            <a:endParaRPr kumimoji="0" lang="zh-CN" altLang="en-US" sz="2400" b="0" i="0" u="none" strike="noStrike" cap="none" normalizeH="0" baseline="0" dirty="0">
              <a:ln>
                <a:noFill/>
              </a:ln>
              <a:solidFill>
                <a:schemeClr val="tx1"/>
              </a:solidFill>
              <a:effectLst/>
              <a:latin typeface="Times New Roman" panose="02020603050405020304" pitchFamily="18" charset="0"/>
              <a:ea typeface="STXinwei"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19588463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4A09006-7505-1047-B89A-DF14A02580F4}"/>
              </a:ext>
            </a:extLst>
          </p:cNvPr>
          <p:cNvSpPr>
            <a:spLocks noGrp="1"/>
          </p:cNvSpPr>
          <p:nvPr>
            <p:ph idx="1"/>
          </p:nvPr>
        </p:nvSpPr>
        <p:spPr/>
        <p:txBody>
          <a:bodyPr/>
          <a:lstStyle/>
          <a:p>
            <a:r>
              <a:rPr kumimoji="1" lang="zh-CN" altLang="en-US" dirty="0"/>
              <a:t>声明</a:t>
            </a:r>
            <a:endParaRPr kumimoji="1" lang="en-US" altLang="zh-CN" dirty="0"/>
          </a:p>
          <a:p>
            <a:pPr lvl="1"/>
            <a:r>
              <a:rPr kumimoji="1" lang="zh-CN" altLang="en-US" dirty="0"/>
              <a:t>放置</a:t>
            </a:r>
            <a:r>
              <a:rPr kumimoji="1" lang="en" altLang="zh-CN" dirty="0"/>
              <a:t>C</a:t>
            </a:r>
            <a:r>
              <a:rPr kumimoji="1" lang="zh-CN" altLang="en-US" dirty="0"/>
              <a:t>声明和对词法单元的声明</a:t>
            </a:r>
            <a:endParaRPr kumimoji="1" lang="en-US" altLang="zh-CN" dirty="0"/>
          </a:p>
          <a:p>
            <a:r>
              <a:rPr kumimoji="1" lang="zh-CN" altLang="en-US" dirty="0"/>
              <a:t>翻译规则</a:t>
            </a:r>
            <a:endParaRPr kumimoji="1" lang="en-US" altLang="zh-CN" dirty="0"/>
          </a:p>
          <a:p>
            <a:pPr lvl="1"/>
            <a:r>
              <a:rPr kumimoji="1" lang="zh-CN" altLang="en-US" dirty="0"/>
              <a:t>指明产生式及相关的语义动作</a:t>
            </a:r>
            <a:endParaRPr kumimoji="1" lang="en-US" altLang="zh-CN" dirty="0"/>
          </a:p>
          <a:p>
            <a:r>
              <a:rPr kumimoji="1" lang="zh-CN" altLang="en-US" dirty="0"/>
              <a:t>辅助性</a:t>
            </a:r>
            <a:r>
              <a:rPr kumimoji="1" lang="en" altLang="zh-CN" dirty="0"/>
              <a:t>C</a:t>
            </a:r>
            <a:r>
              <a:rPr kumimoji="1" lang="zh-CN" altLang="en-US" dirty="0"/>
              <a:t>语言例程</a:t>
            </a:r>
            <a:endParaRPr kumimoji="1" lang="en-US" altLang="zh-CN" dirty="0"/>
          </a:p>
          <a:p>
            <a:pPr lvl="1"/>
            <a:r>
              <a:rPr kumimoji="1" lang="zh-CN" altLang="en-US" dirty="0"/>
              <a:t>被直接拷贝到生成的</a:t>
            </a:r>
            <a:r>
              <a:rPr kumimoji="1" lang="en" altLang="zh-CN" dirty="0"/>
              <a:t>C</a:t>
            </a:r>
            <a:r>
              <a:rPr kumimoji="1" lang="zh-CN" altLang="en-US" dirty="0"/>
              <a:t>语言源程序中</a:t>
            </a:r>
            <a:endParaRPr kumimoji="1" lang="en-US" altLang="zh-CN" dirty="0"/>
          </a:p>
          <a:p>
            <a:pPr lvl="1"/>
            <a:r>
              <a:rPr kumimoji="1" lang="zh-CN" altLang="en-US" dirty="0"/>
              <a:t>可在语义动作中调用</a:t>
            </a:r>
            <a:endParaRPr kumimoji="1" lang="en-US" altLang="zh-CN" dirty="0"/>
          </a:p>
          <a:p>
            <a:pPr lvl="1"/>
            <a:r>
              <a:rPr kumimoji="1" lang="zh-CN" altLang="en-US" dirty="0"/>
              <a:t>包括</a:t>
            </a:r>
            <a:r>
              <a:rPr kumimoji="1" lang="en" altLang="zh-CN" dirty="0" err="1"/>
              <a:t>yylex</a:t>
            </a:r>
            <a:r>
              <a:rPr kumimoji="1" lang="en" altLang="zh-CN" dirty="0"/>
              <a:t>()</a:t>
            </a:r>
            <a:r>
              <a:rPr kumimoji="1" lang="zh-CN" altLang="en" dirty="0"/>
              <a:t>，</a:t>
            </a:r>
            <a:r>
              <a:rPr kumimoji="1" lang="zh-CN" altLang="en-US" dirty="0"/>
              <a:t>这个函数返回词法单元，可以由</a:t>
            </a:r>
            <a:r>
              <a:rPr kumimoji="1" lang="en" altLang="zh-CN" dirty="0"/>
              <a:t>Lex</a:t>
            </a:r>
            <a:r>
              <a:rPr kumimoji="1" lang="zh-CN" altLang="en-US" dirty="0"/>
              <a:t>生成</a:t>
            </a:r>
          </a:p>
        </p:txBody>
      </p:sp>
      <p:sp>
        <p:nvSpPr>
          <p:cNvPr id="3" name="页脚占位符 2">
            <a:extLst>
              <a:ext uri="{FF2B5EF4-FFF2-40B4-BE49-F238E27FC236}">
                <a16:creationId xmlns:a16="http://schemas.microsoft.com/office/drawing/2014/main" id="{4E194338-CD10-C849-9148-A1D70E4441F4}"/>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531465AC-5FC1-D94F-8B19-85AA3D3BE7E9}"/>
              </a:ext>
            </a:extLst>
          </p:cNvPr>
          <p:cNvSpPr>
            <a:spLocks noGrp="1"/>
          </p:cNvSpPr>
          <p:nvPr>
            <p:ph type="sldNum" sz="quarter" idx="12"/>
          </p:nvPr>
        </p:nvSpPr>
        <p:spPr/>
        <p:txBody>
          <a:bodyPr/>
          <a:lstStyle/>
          <a:p>
            <a:fld id="{91F816EA-24CC-2048-859A-C5EA9F275392}" type="slidenum">
              <a:rPr lang="en-US" smtClean="0"/>
              <a:pPr/>
              <a:t>129</a:t>
            </a:fld>
            <a:endParaRPr lang="en-US" dirty="0"/>
          </a:p>
        </p:txBody>
      </p:sp>
      <p:sp>
        <p:nvSpPr>
          <p:cNvPr id="5" name="标题 4">
            <a:extLst>
              <a:ext uri="{FF2B5EF4-FFF2-40B4-BE49-F238E27FC236}">
                <a16:creationId xmlns:a16="http://schemas.microsoft.com/office/drawing/2014/main" id="{A5D33B88-4421-5143-8482-27614D92C6A6}"/>
              </a:ext>
            </a:extLst>
          </p:cNvPr>
          <p:cNvSpPr>
            <a:spLocks noGrp="1"/>
          </p:cNvSpPr>
          <p:nvPr>
            <p:ph type="title"/>
          </p:nvPr>
        </p:nvSpPr>
        <p:spPr/>
        <p:txBody>
          <a:bodyPr/>
          <a:lstStyle/>
          <a:p>
            <a:r>
              <a:rPr kumimoji="1" lang="en" altLang="zh-CN" dirty="0"/>
              <a:t>YACC</a:t>
            </a:r>
            <a:r>
              <a:rPr kumimoji="1" lang="zh-CN" altLang="en-US" dirty="0"/>
              <a:t>源程序的结构</a:t>
            </a:r>
          </a:p>
        </p:txBody>
      </p:sp>
      <p:sp>
        <p:nvSpPr>
          <p:cNvPr id="7" name="文本框 6">
            <a:extLst>
              <a:ext uri="{FF2B5EF4-FFF2-40B4-BE49-F238E27FC236}">
                <a16:creationId xmlns:a16="http://schemas.microsoft.com/office/drawing/2014/main" id="{4EA38C02-C78F-1042-B99D-1B9835842BE7}"/>
              </a:ext>
            </a:extLst>
          </p:cNvPr>
          <p:cNvSpPr txBox="1"/>
          <p:nvPr/>
        </p:nvSpPr>
        <p:spPr>
          <a:xfrm>
            <a:off x="8229600" y="1643760"/>
            <a:ext cx="3556000" cy="2246769"/>
          </a:xfrm>
          <a:prstGeom prst="rect">
            <a:avLst/>
          </a:prstGeom>
          <a:noFill/>
          <a:ln w="38100">
            <a:solidFill>
              <a:srgbClr val="FF0000"/>
            </a:solidFill>
          </a:ln>
        </p:spPr>
        <p:txBody>
          <a:bodyPr wrap="square">
            <a:spAutoFit/>
          </a:bodyPr>
          <a:lstStyle/>
          <a:p>
            <a:r>
              <a:rPr lang="zh-CN" altLang="en-US" sz="2800" dirty="0"/>
              <a:t>声明</a:t>
            </a:r>
            <a:endParaRPr lang="en-US" altLang="zh-CN" sz="2800" dirty="0"/>
          </a:p>
          <a:p>
            <a:r>
              <a:rPr lang="zh-CN" altLang="en-US" sz="2800" dirty="0"/>
              <a:t>%% </a:t>
            </a:r>
            <a:endParaRPr lang="en-US" altLang="zh-CN" sz="2800" dirty="0"/>
          </a:p>
          <a:p>
            <a:r>
              <a:rPr lang="zh-CN" altLang="en-US" sz="2800" dirty="0"/>
              <a:t>翻译规则 </a:t>
            </a:r>
            <a:endParaRPr lang="en-US" altLang="zh-CN" sz="2800" dirty="0"/>
          </a:p>
          <a:p>
            <a:r>
              <a:rPr lang="zh-CN" altLang="en-US" sz="2800" dirty="0"/>
              <a:t>%% </a:t>
            </a:r>
            <a:endParaRPr lang="en-US" altLang="zh-CN" sz="2800" dirty="0"/>
          </a:p>
          <a:p>
            <a:r>
              <a:rPr lang="zh-CN" altLang="en-US" sz="2800" dirty="0"/>
              <a:t>辅助性C语言例程</a:t>
            </a:r>
          </a:p>
        </p:txBody>
      </p:sp>
    </p:spTree>
    <p:extLst>
      <p:ext uri="{BB962C8B-B14F-4D97-AF65-F5344CB8AC3E}">
        <p14:creationId xmlns:p14="http://schemas.microsoft.com/office/powerpoint/2010/main" val="1774483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1EF19CA-0A65-8942-8856-AF4CB5C62C06}"/>
                  </a:ext>
                </a:extLst>
              </p:cNvPr>
              <p:cNvSpPr>
                <a:spLocks noGrp="1"/>
              </p:cNvSpPr>
              <p:nvPr>
                <p:ph idx="1"/>
              </p:nvPr>
            </p:nvSpPr>
            <p:spPr/>
            <p:txBody>
              <a:bodyPr/>
              <a:lstStyle/>
              <a:p>
                <a:r>
                  <a:rPr kumimoji="1" lang="zh-CN" altLang="en-US" dirty="0"/>
                  <a:t>推导序列</a:t>
                </a:r>
                <a:endParaRPr kumimoji="1" lang="en-US" altLang="zh-CN" dirty="0"/>
              </a:p>
              <a:p>
                <a:pPr lvl="1"/>
                <a14:m>
                  <m:oMath xmlns:m="http://schemas.openxmlformats.org/officeDocument/2006/math">
                    <m:r>
                      <a:rPr kumimoji="1" lang="en-US" altLang="zh-CN" b="0" i="1" smtClean="0">
                        <a:latin typeface="Cambria Math" panose="02040503050406030204" pitchFamily="18" charset="0"/>
                      </a:rPr>
                      <m:t>𝐸</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𝐸</m:t>
                    </m:r>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𝐸</m:t>
                        </m:r>
                      </m:e>
                    </m:d>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𝐸</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𝐸</m:t>
                        </m:r>
                      </m:e>
                    </m:d>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𝑖𝑑</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𝐸</m:t>
                        </m:r>
                      </m:e>
                    </m:d>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𝑖𝑑</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𝑖𝑑</m:t>
                    </m:r>
                    <m:r>
                      <a:rPr kumimoji="1" lang="en-US" altLang="zh-CN" b="0" i="1" smtClean="0">
                        <a:latin typeface="Cambria Math" panose="02040503050406030204" pitchFamily="18" charset="0"/>
                        <a:ea typeface="Cambria Math" panose="02040503050406030204" pitchFamily="18" charset="0"/>
                      </a:rPr>
                      <m:t>)</m:t>
                    </m:r>
                  </m:oMath>
                </a14:m>
                <a:endParaRPr kumimoji="1" lang="zh-CN" altLang="en-US" dirty="0"/>
              </a:p>
            </p:txBody>
          </p:sp>
        </mc:Choice>
        <mc:Fallback xmlns="">
          <p:sp>
            <p:nvSpPr>
              <p:cNvPr id="2" name="内容占位符 1">
                <a:extLst>
                  <a:ext uri="{FF2B5EF4-FFF2-40B4-BE49-F238E27FC236}">
                    <a16:creationId xmlns:a16="http://schemas.microsoft.com/office/drawing/2014/main" id="{11EF19CA-0A65-8942-8856-AF4CB5C62C06}"/>
                  </a:ext>
                </a:extLst>
              </p:cNvPr>
              <p:cNvSpPr>
                <a:spLocks noGrp="1" noRot="1" noChangeAspect="1" noMove="1" noResize="1" noEditPoints="1" noAdjustHandles="1" noChangeArrowheads="1" noChangeShapeType="1" noTextEdit="1"/>
              </p:cNvSpPr>
              <p:nvPr>
                <p:ph idx="1"/>
              </p:nvPr>
            </p:nvSpPr>
            <p:spPr>
              <a:blipFill>
                <a:blip r:embed="rId2"/>
                <a:stretch>
                  <a:fillRect l="-1004" t="-1531"/>
                </a:stretch>
              </a:blipFill>
            </p:spPr>
            <p:txBody>
              <a:bodyPr/>
              <a:lstStyle/>
              <a:p>
                <a:r>
                  <a:rPr lang="zh-CN" altLang="en-US">
                    <a:noFill/>
                  </a:rPr>
                  <a:t> </a:t>
                </a:r>
              </a:p>
            </p:txBody>
          </p:sp>
        </mc:Fallback>
      </mc:AlternateContent>
      <p:sp>
        <p:nvSpPr>
          <p:cNvPr id="3" name="页脚占位符 2">
            <a:extLst>
              <a:ext uri="{FF2B5EF4-FFF2-40B4-BE49-F238E27FC236}">
                <a16:creationId xmlns:a16="http://schemas.microsoft.com/office/drawing/2014/main" id="{34597BAB-625D-1B4D-A4F4-442AB62C0342}"/>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C3002F25-8500-5A44-BAF9-03BBEBD8E607}"/>
              </a:ext>
            </a:extLst>
          </p:cNvPr>
          <p:cNvSpPr>
            <a:spLocks noGrp="1"/>
          </p:cNvSpPr>
          <p:nvPr>
            <p:ph type="sldNum" sz="quarter" idx="12"/>
          </p:nvPr>
        </p:nvSpPr>
        <p:spPr/>
        <p:txBody>
          <a:bodyPr/>
          <a:lstStyle/>
          <a:p>
            <a:fld id="{91F816EA-24CC-2048-859A-C5EA9F275392}" type="slidenum">
              <a:rPr lang="en-US" smtClean="0"/>
              <a:pPr/>
              <a:t>13</a:t>
            </a:fld>
            <a:endParaRPr lang="en-US" dirty="0"/>
          </a:p>
        </p:txBody>
      </p:sp>
      <p:sp>
        <p:nvSpPr>
          <p:cNvPr id="5" name="标题 4">
            <a:extLst>
              <a:ext uri="{FF2B5EF4-FFF2-40B4-BE49-F238E27FC236}">
                <a16:creationId xmlns:a16="http://schemas.microsoft.com/office/drawing/2014/main" id="{2EF9E1D4-3DD3-0C4A-AE40-146EB7BE80E9}"/>
              </a:ext>
            </a:extLst>
          </p:cNvPr>
          <p:cNvSpPr>
            <a:spLocks noGrp="1"/>
          </p:cNvSpPr>
          <p:nvPr>
            <p:ph type="title"/>
          </p:nvPr>
        </p:nvSpPr>
        <p:spPr/>
        <p:txBody>
          <a:bodyPr/>
          <a:lstStyle/>
          <a:p>
            <a:r>
              <a:rPr kumimoji="1" lang="zh-CN" altLang="en-US" dirty="0"/>
              <a:t>从推导序列构造分析树的例子</a:t>
            </a:r>
          </a:p>
        </p:txBody>
      </p:sp>
      <p:pic>
        <p:nvPicPr>
          <p:cNvPr id="2050" name="Picture 2">
            <a:extLst>
              <a:ext uri="{FF2B5EF4-FFF2-40B4-BE49-F238E27FC236}">
                <a16:creationId xmlns:a16="http://schemas.microsoft.com/office/drawing/2014/main" id="{7B0067CA-FE7B-9948-BE1A-7A59EBA38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020204"/>
            <a:ext cx="7008071" cy="4174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6456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2196B9C-5CF2-0440-A136-7BB622C939D5}"/>
              </a:ext>
            </a:extLst>
          </p:cNvPr>
          <p:cNvSpPr>
            <a:spLocks noGrp="1"/>
          </p:cNvSpPr>
          <p:nvPr>
            <p:ph idx="1"/>
          </p:nvPr>
        </p:nvSpPr>
        <p:spPr>
          <a:xfrm>
            <a:off x="406400" y="990600"/>
            <a:ext cx="11379200" cy="5410200"/>
          </a:xfrm>
        </p:spPr>
        <p:txBody>
          <a:bodyPr>
            <a:normAutofit lnSpcReduction="10000"/>
          </a:bodyPr>
          <a:lstStyle/>
          <a:p>
            <a:r>
              <a:rPr kumimoji="1" lang="zh-CN" altLang="en-US" dirty="0"/>
              <a:t>说明</a:t>
            </a:r>
            <a:endParaRPr kumimoji="1" lang="en-US" altLang="zh-CN" dirty="0"/>
          </a:p>
          <a:p>
            <a:pPr lvl="1"/>
            <a:r>
              <a:rPr kumimoji="1" lang="zh-CN" altLang="en-US" dirty="0">
                <a:solidFill>
                  <a:srgbClr val="FF0000"/>
                </a:solidFill>
              </a:rPr>
              <a:t>第一个</a:t>
            </a:r>
            <a:r>
              <a:rPr kumimoji="1" lang="zh-CN" altLang="en-US" dirty="0"/>
              <a:t>产生式的</a:t>
            </a:r>
            <a:r>
              <a:rPr kumimoji="1" lang="zh-CN" altLang="en-US" dirty="0">
                <a:solidFill>
                  <a:srgbClr val="FF0000"/>
                </a:solidFill>
              </a:rPr>
              <a:t>头</a:t>
            </a:r>
            <a:r>
              <a:rPr kumimoji="1" lang="zh-CN" altLang="en-US" dirty="0"/>
              <a:t>被看作</a:t>
            </a:r>
            <a:r>
              <a:rPr kumimoji="1" lang="zh-CN" altLang="en-US" dirty="0">
                <a:solidFill>
                  <a:srgbClr val="FF0000"/>
                </a:solidFill>
              </a:rPr>
              <a:t>开始符号</a:t>
            </a:r>
            <a:endParaRPr kumimoji="1" lang="en-US" altLang="zh-CN" dirty="0">
              <a:solidFill>
                <a:srgbClr val="FF0000"/>
              </a:solidFill>
            </a:endParaRPr>
          </a:p>
          <a:p>
            <a:pPr lvl="1"/>
            <a:r>
              <a:rPr kumimoji="1" lang="zh-CN" altLang="en-US" dirty="0"/>
              <a:t>语义动作是</a:t>
            </a:r>
            <a:r>
              <a:rPr kumimoji="1" lang="en" altLang="zh-CN" dirty="0"/>
              <a:t>C</a:t>
            </a:r>
            <a:r>
              <a:rPr kumimoji="1" lang="zh-CN" altLang="en-US" dirty="0"/>
              <a:t>语句序列</a:t>
            </a:r>
            <a:endParaRPr kumimoji="1" lang="en-US" altLang="zh-CN" dirty="0"/>
          </a:p>
          <a:p>
            <a:pPr lvl="1"/>
            <a:r>
              <a:rPr kumimoji="1" lang="en-US" altLang="zh-CN" dirty="0"/>
              <a:t>$$</a:t>
            </a:r>
            <a:r>
              <a:rPr kumimoji="1" lang="zh-CN" altLang="en-US" dirty="0"/>
              <a:t>表示和产生式头相关的属性值，</a:t>
            </a:r>
            <a:r>
              <a:rPr kumimoji="1" lang="en-US" altLang="zh-CN" dirty="0"/>
              <a:t>$</a:t>
            </a:r>
            <a:r>
              <a:rPr kumimoji="1" lang="en" altLang="zh-CN" dirty="0" err="1"/>
              <a:t>i</a:t>
            </a:r>
            <a:r>
              <a:rPr kumimoji="1" lang="zh-CN" altLang="en-US" dirty="0"/>
              <a:t>表示产生式体中第</a:t>
            </a:r>
            <a:r>
              <a:rPr kumimoji="1" lang="en" altLang="zh-CN" dirty="0" err="1"/>
              <a:t>i</a:t>
            </a:r>
            <a:r>
              <a:rPr kumimoji="1" lang="zh-CN" altLang="en-US" dirty="0"/>
              <a:t>个文法符号的属性值</a:t>
            </a:r>
            <a:endParaRPr kumimoji="1" lang="en-US" altLang="zh-CN" dirty="0"/>
          </a:p>
          <a:p>
            <a:pPr lvl="1"/>
            <a:r>
              <a:rPr kumimoji="1" lang="zh-CN" altLang="en-US" dirty="0"/>
              <a:t>在按照某个产生式归约时，执行相应的语义动作，可以根据</a:t>
            </a:r>
            <a:r>
              <a:rPr kumimoji="1" lang="en-US" altLang="zh-CN" dirty="0"/>
              <a:t>$</a:t>
            </a:r>
            <a:r>
              <a:rPr kumimoji="1" lang="en" altLang="zh-CN" dirty="0" err="1"/>
              <a:t>i</a:t>
            </a:r>
            <a:r>
              <a:rPr kumimoji="1" lang="zh-CN" altLang="en-US" dirty="0"/>
              <a:t>来计算</a:t>
            </a:r>
            <a:r>
              <a:rPr kumimoji="1" lang="en-US" altLang="zh-CN" dirty="0"/>
              <a:t>$$</a:t>
            </a:r>
            <a:r>
              <a:rPr kumimoji="1" lang="zh-CN" altLang="en-US" dirty="0"/>
              <a:t>的值</a:t>
            </a:r>
            <a:endParaRPr kumimoji="1" lang="en-US" altLang="zh-CN" dirty="0"/>
          </a:p>
          <a:p>
            <a:pPr marL="800100" lvl="2" indent="0">
              <a:buNone/>
            </a:pPr>
            <a:r>
              <a:rPr kumimoji="1" lang="en-US" altLang="zh-CN" dirty="0"/>
              <a:t>&lt;</a:t>
            </a:r>
            <a:r>
              <a:rPr kumimoji="1" lang="zh-CN" altLang="en-US" dirty="0"/>
              <a:t>产生式头</a:t>
            </a:r>
            <a:r>
              <a:rPr kumimoji="1" lang="en-US" altLang="zh-CN" dirty="0"/>
              <a:t>&gt; :</a:t>
            </a:r>
            <a:r>
              <a:rPr kumimoji="1" lang="zh-CN" altLang="en-US" dirty="0"/>
              <a:t>     </a:t>
            </a:r>
            <a:r>
              <a:rPr kumimoji="1" lang="en-US" altLang="zh-CN" dirty="0"/>
              <a:t>&lt;</a:t>
            </a:r>
            <a:r>
              <a:rPr kumimoji="1" lang="zh-CN" altLang="en-US" dirty="0"/>
              <a:t>产生式体</a:t>
            </a:r>
            <a:r>
              <a:rPr kumimoji="1" lang="en-US" altLang="zh-CN" dirty="0"/>
              <a:t>1&gt; { &lt;</a:t>
            </a:r>
            <a:r>
              <a:rPr kumimoji="1" lang="zh-CN" altLang="en-US" dirty="0"/>
              <a:t>语义动作</a:t>
            </a:r>
            <a:r>
              <a:rPr kumimoji="1" lang="en-US" altLang="zh-CN" dirty="0"/>
              <a:t>1&gt; } </a:t>
            </a:r>
          </a:p>
          <a:p>
            <a:pPr marL="800100" lvl="2" indent="0">
              <a:buNone/>
            </a:pPr>
            <a:r>
              <a:rPr kumimoji="1" lang="en-US" altLang="zh-CN" dirty="0"/>
              <a:t>			</a:t>
            </a:r>
            <a:r>
              <a:rPr kumimoji="1" lang="zh-CN" altLang="en-US" dirty="0"/>
              <a:t>     </a:t>
            </a:r>
            <a:r>
              <a:rPr kumimoji="1" lang="en-US" altLang="zh-CN" dirty="0"/>
              <a:t>| &lt;</a:t>
            </a:r>
            <a:r>
              <a:rPr kumimoji="1" lang="zh-CN" altLang="en-US" dirty="0"/>
              <a:t>产生式体</a:t>
            </a:r>
            <a:r>
              <a:rPr kumimoji="1" lang="en-US" altLang="zh-CN" dirty="0"/>
              <a:t>2&gt; { &lt;</a:t>
            </a:r>
            <a:r>
              <a:rPr kumimoji="1" lang="zh-CN" altLang="en-US" dirty="0"/>
              <a:t>语义动作</a:t>
            </a:r>
            <a:r>
              <a:rPr kumimoji="1" lang="en-US" altLang="zh-CN" dirty="0"/>
              <a:t>2&gt; } </a:t>
            </a:r>
          </a:p>
          <a:p>
            <a:pPr marL="800100" lvl="2" indent="0">
              <a:buNone/>
            </a:pPr>
            <a:r>
              <a:rPr kumimoji="1" lang="en-US" altLang="zh-CN" dirty="0"/>
              <a:t>				……</a:t>
            </a:r>
          </a:p>
          <a:p>
            <a:pPr marL="800100" lvl="2" indent="0">
              <a:buNone/>
            </a:pPr>
            <a:r>
              <a:rPr kumimoji="1" lang="en-US" altLang="zh-CN" dirty="0"/>
              <a:t>			</a:t>
            </a:r>
            <a:r>
              <a:rPr kumimoji="1" lang="zh-CN" altLang="en-US" dirty="0"/>
              <a:t>     </a:t>
            </a:r>
            <a:r>
              <a:rPr kumimoji="1" lang="en-US" altLang="zh-CN" dirty="0"/>
              <a:t>| &lt;</a:t>
            </a:r>
            <a:r>
              <a:rPr kumimoji="1" lang="zh-CN" altLang="en-US" dirty="0"/>
              <a:t>产生式体</a:t>
            </a:r>
            <a:r>
              <a:rPr kumimoji="1" lang="en" altLang="zh-CN" dirty="0"/>
              <a:t>n&gt; { &lt;</a:t>
            </a:r>
            <a:r>
              <a:rPr kumimoji="1" lang="zh-CN" altLang="en-US" dirty="0"/>
              <a:t>语义动作</a:t>
            </a:r>
            <a:r>
              <a:rPr kumimoji="1" lang="en" altLang="zh-CN" dirty="0"/>
              <a:t>n&gt; } ;</a:t>
            </a:r>
            <a:endParaRPr kumimoji="1" lang="zh-CN" altLang="en-US" dirty="0"/>
          </a:p>
        </p:txBody>
      </p:sp>
      <p:sp>
        <p:nvSpPr>
          <p:cNvPr id="3" name="页脚占位符 2">
            <a:extLst>
              <a:ext uri="{FF2B5EF4-FFF2-40B4-BE49-F238E27FC236}">
                <a16:creationId xmlns:a16="http://schemas.microsoft.com/office/drawing/2014/main" id="{0EB2044B-BF57-F048-A51C-9B80A0E9D1B2}"/>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A8D25A01-1BB8-D34A-BBA0-0E2DD85A6380}"/>
              </a:ext>
            </a:extLst>
          </p:cNvPr>
          <p:cNvSpPr>
            <a:spLocks noGrp="1"/>
          </p:cNvSpPr>
          <p:nvPr>
            <p:ph type="sldNum" sz="quarter" idx="12"/>
          </p:nvPr>
        </p:nvSpPr>
        <p:spPr/>
        <p:txBody>
          <a:bodyPr/>
          <a:lstStyle/>
          <a:p>
            <a:fld id="{91F816EA-24CC-2048-859A-C5EA9F275392}" type="slidenum">
              <a:rPr lang="en-US" smtClean="0"/>
              <a:pPr/>
              <a:t>130</a:t>
            </a:fld>
            <a:endParaRPr lang="en-US" dirty="0"/>
          </a:p>
        </p:txBody>
      </p:sp>
      <p:sp>
        <p:nvSpPr>
          <p:cNvPr id="5" name="标题 4">
            <a:extLst>
              <a:ext uri="{FF2B5EF4-FFF2-40B4-BE49-F238E27FC236}">
                <a16:creationId xmlns:a16="http://schemas.microsoft.com/office/drawing/2014/main" id="{D8826088-9FAD-044C-85AD-2030EDDA0FFD}"/>
              </a:ext>
            </a:extLst>
          </p:cNvPr>
          <p:cNvSpPr>
            <a:spLocks noGrp="1"/>
          </p:cNvSpPr>
          <p:nvPr>
            <p:ph type="title"/>
          </p:nvPr>
        </p:nvSpPr>
        <p:spPr/>
        <p:txBody>
          <a:bodyPr/>
          <a:lstStyle/>
          <a:p>
            <a:r>
              <a:rPr kumimoji="1" lang="zh-CN" altLang="en-US" dirty="0"/>
              <a:t>翻译规则的格式</a:t>
            </a:r>
          </a:p>
        </p:txBody>
      </p:sp>
    </p:spTree>
    <p:extLst>
      <p:ext uri="{BB962C8B-B14F-4D97-AF65-F5344CB8AC3E}">
        <p14:creationId xmlns:p14="http://schemas.microsoft.com/office/powerpoint/2010/main" val="6441254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FD4BA71F-C850-494C-AA08-A5B5F4624BEA}"/>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88FAE021-0060-684C-BE23-671BD7EE4830}"/>
              </a:ext>
            </a:extLst>
          </p:cNvPr>
          <p:cNvSpPr>
            <a:spLocks noGrp="1"/>
          </p:cNvSpPr>
          <p:nvPr>
            <p:ph type="sldNum" sz="quarter" idx="12"/>
          </p:nvPr>
        </p:nvSpPr>
        <p:spPr/>
        <p:txBody>
          <a:bodyPr/>
          <a:lstStyle/>
          <a:p>
            <a:fld id="{91F816EA-24CC-2048-859A-C5EA9F275392}" type="slidenum">
              <a:rPr lang="en-US" smtClean="0"/>
              <a:pPr/>
              <a:t>131</a:t>
            </a:fld>
            <a:endParaRPr lang="en-US" dirty="0"/>
          </a:p>
        </p:txBody>
      </p:sp>
      <p:sp>
        <p:nvSpPr>
          <p:cNvPr id="5" name="标题 4">
            <a:extLst>
              <a:ext uri="{FF2B5EF4-FFF2-40B4-BE49-F238E27FC236}">
                <a16:creationId xmlns:a16="http://schemas.microsoft.com/office/drawing/2014/main" id="{B482B622-AAA8-8F45-A8C7-F3AC0F222A72}"/>
              </a:ext>
            </a:extLst>
          </p:cNvPr>
          <p:cNvSpPr>
            <a:spLocks noGrp="1"/>
          </p:cNvSpPr>
          <p:nvPr>
            <p:ph type="title"/>
          </p:nvPr>
        </p:nvSpPr>
        <p:spPr/>
        <p:txBody>
          <a:bodyPr/>
          <a:lstStyle/>
          <a:p>
            <a:r>
              <a:rPr kumimoji="1" lang="en" altLang="zh-CN" dirty="0"/>
              <a:t>YACC</a:t>
            </a:r>
            <a:r>
              <a:rPr kumimoji="1" lang="zh-CN" altLang="en-US" dirty="0"/>
              <a:t>源程序的例子</a:t>
            </a:r>
          </a:p>
        </p:txBody>
      </p:sp>
      <p:pic>
        <p:nvPicPr>
          <p:cNvPr id="45058" name="Picture 2">
            <a:extLst>
              <a:ext uri="{FF2B5EF4-FFF2-40B4-BE49-F238E27FC236}">
                <a16:creationId xmlns:a16="http://schemas.microsoft.com/office/drawing/2014/main" id="{FFB1A800-FD46-DC48-9EA0-72C58B8AC4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75790" y="945301"/>
            <a:ext cx="4640420" cy="5853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4700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2D4A86F-480C-0F4A-8CD1-554ADDB3397E}"/>
              </a:ext>
            </a:extLst>
          </p:cNvPr>
          <p:cNvSpPr>
            <a:spLocks noGrp="1"/>
          </p:cNvSpPr>
          <p:nvPr>
            <p:ph idx="1"/>
          </p:nvPr>
        </p:nvSpPr>
        <p:spPr>
          <a:xfrm>
            <a:off x="406400" y="990600"/>
            <a:ext cx="11379200" cy="5257800"/>
          </a:xfrm>
        </p:spPr>
        <p:txBody>
          <a:bodyPr/>
          <a:lstStyle/>
          <a:p>
            <a:r>
              <a:rPr kumimoji="1" lang="zh-CN" altLang="en-US" dirty="0"/>
              <a:t>缺省处理方法</a:t>
            </a:r>
            <a:endParaRPr kumimoji="1" lang="en-US" altLang="zh-CN" dirty="0"/>
          </a:p>
          <a:p>
            <a:pPr lvl="1"/>
            <a:r>
              <a:rPr kumimoji="1" lang="zh-CN" altLang="en-US" dirty="0"/>
              <a:t>归约</a:t>
            </a:r>
            <a:r>
              <a:rPr kumimoji="1" lang="en-US" altLang="zh-CN" dirty="0"/>
              <a:t>/</a:t>
            </a:r>
            <a:r>
              <a:rPr kumimoji="1" lang="zh-CN" altLang="en-US" dirty="0"/>
              <a:t>移入冲突：总是移入 </a:t>
            </a:r>
            <a:r>
              <a:rPr kumimoji="1" lang="en-US" altLang="zh-CN" dirty="0"/>
              <a:t>(</a:t>
            </a:r>
            <a:r>
              <a:rPr kumimoji="1" lang="zh-CN" altLang="en-US" dirty="0"/>
              <a:t>悬空</a:t>
            </a:r>
            <a:r>
              <a:rPr kumimoji="1" lang="en" altLang="zh-CN" dirty="0"/>
              <a:t>else</a:t>
            </a:r>
            <a:r>
              <a:rPr kumimoji="1" lang="zh-CN" altLang="en-US" dirty="0"/>
              <a:t>的解决</a:t>
            </a:r>
            <a:r>
              <a:rPr kumimoji="1" lang="en-US" altLang="zh-CN" dirty="0"/>
              <a:t>)</a:t>
            </a:r>
          </a:p>
          <a:p>
            <a:pPr lvl="1"/>
            <a:r>
              <a:rPr kumimoji="1" lang="zh-CN" altLang="en-US" dirty="0"/>
              <a:t>归约</a:t>
            </a:r>
            <a:r>
              <a:rPr kumimoji="1" lang="en-US" altLang="zh-CN" dirty="0"/>
              <a:t>/</a:t>
            </a:r>
            <a:r>
              <a:rPr kumimoji="1" lang="zh-CN" altLang="en-US" dirty="0"/>
              <a:t>归约冲突：选择列在前面的产生式</a:t>
            </a:r>
            <a:endParaRPr kumimoji="1" lang="en-US" altLang="zh-CN" dirty="0"/>
          </a:p>
          <a:p>
            <a:pPr lvl="1"/>
            <a:r>
              <a:rPr kumimoji="1" lang="zh-CN" altLang="en-US" dirty="0"/>
              <a:t>选项</a:t>
            </a:r>
            <a:r>
              <a:rPr kumimoji="1" lang="en-US" altLang="zh-CN" dirty="0"/>
              <a:t>-</a:t>
            </a:r>
            <a:r>
              <a:rPr kumimoji="1" lang="en" altLang="zh-CN" dirty="0"/>
              <a:t>v</a:t>
            </a:r>
            <a:r>
              <a:rPr kumimoji="1" lang="zh-CN" altLang="en-US" dirty="0"/>
              <a:t>可在文件</a:t>
            </a:r>
            <a:r>
              <a:rPr kumimoji="1" lang="en" altLang="zh-CN" dirty="0" err="1"/>
              <a:t>y.output</a:t>
            </a:r>
            <a:r>
              <a:rPr kumimoji="1" lang="zh-CN" altLang="en-US" dirty="0"/>
              <a:t>中看到冲突的描述和解决方法</a:t>
            </a:r>
            <a:endParaRPr kumimoji="1" lang="en-US" altLang="zh-CN" dirty="0"/>
          </a:p>
          <a:p>
            <a:r>
              <a:rPr kumimoji="1" lang="zh-CN" altLang="en-US" dirty="0"/>
              <a:t>通过确定终结符号的优先级</a:t>
            </a:r>
            <a:r>
              <a:rPr kumimoji="1" lang="en-US" altLang="zh-CN" dirty="0"/>
              <a:t>/</a:t>
            </a:r>
            <a:r>
              <a:rPr kumimoji="1" lang="zh-CN" altLang="en-US" dirty="0"/>
              <a:t>结合性来解决冲突</a:t>
            </a:r>
            <a:endParaRPr kumimoji="1" lang="en-US" altLang="zh-CN" dirty="0"/>
          </a:p>
          <a:p>
            <a:pPr lvl="1"/>
            <a:r>
              <a:rPr kumimoji="1" lang="zh-CN" altLang="en-US" dirty="0"/>
              <a:t>结合性：</a:t>
            </a:r>
            <a:r>
              <a:rPr kumimoji="1" lang="en-US" altLang="zh-CN" dirty="0"/>
              <a:t>%</a:t>
            </a:r>
            <a:r>
              <a:rPr kumimoji="1" lang="en" altLang="zh-CN" dirty="0"/>
              <a:t>left, %right, %</a:t>
            </a:r>
            <a:r>
              <a:rPr kumimoji="1" lang="en" altLang="zh-CN" dirty="0" err="1"/>
              <a:t>nonassoc</a:t>
            </a:r>
            <a:endParaRPr kumimoji="1" lang="en" altLang="zh-CN" dirty="0"/>
          </a:p>
          <a:p>
            <a:pPr lvl="1"/>
            <a:r>
              <a:rPr kumimoji="1" lang="zh-CN" altLang="en-US" dirty="0"/>
              <a:t>移入</a:t>
            </a:r>
            <a:r>
              <a:rPr kumimoji="1" lang="en" altLang="zh-CN" dirty="0"/>
              <a:t>a/</a:t>
            </a:r>
            <a:r>
              <a:rPr kumimoji="1" lang="zh-CN" altLang="en-US" dirty="0"/>
              <a:t>按</a:t>
            </a:r>
            <a:r>
              <a:rPr kumimoji="1" lang="en" altLang="zh-CN" dirty="0"/>
              <a:t>A → </a:t>
            </a:r>
            <a:r>
              <a:rPr kumimoji="1" lang="el-GR" altLang="zh-CN" dirty="0"/>
              <a:t>α</a:t>
            </a:r>
            <a:r>
              <a:rPr kumimoji="1" lang="zh-CN" altLang="en-US" dirty="0"/>
              <a:t>归约：比较</a:t>
            </a:r>
            <a:r>
              <a:rPr kumimoji="1" lang="en" altLang="zh-CN" dirty="0"/>
              <a:t>a</a:t>
            </a:r>
            <a:r>
              <a:rPr kumimoji="1" lang="zh-CN" altLang="en-US" dirty="0"/>
              <a:t>和</a:t>
            </a:r>
            <a:r>
              <a:rPr kumimoji="1" lang="en" altLang="zh-CN" dirty="0"/>
              <a:t>A →</a:t>
            </a:r>
            <a:r>
              <a:rPr kumimoji="1" lang="el-GR" altLang="zh-CN" dirty="0"/>
              <a:t>α</a:t>
            </a:r>
            <a:r>
              <a:rPr kumimoji="1" lang="zh-CN" altLang="en-US" dirty="0"/>
              <a:t>的优先级再选择</a:t>
            </a:r>
            <a:endParaRPr kumimoji="1" lang="en-US" altLang="zh-CN" dirty="0"/>
          </a:p>
          <a:p>
            <a:pPr lvl="2"/>
            <a:r>
              <a:rPr kumimoji="1" lang="zh-CN" altLang="en-US" dirty="0"/>
              <a:t>终结符号的优先级按在声明部分的出现顺序而定</a:t>
            </a:r>
            <a:endParaRPr kumimoji="1" lang="en-US" altLang="zh-CN" dirty="0"/>
          </a:p>
          <a:p>
            <a:pPr lvl="2"/>
            <a:r>
              <a:rPr kumimoji="1" lang="zh-CN" altLang="en-US" dirty="0"/>
              <a:t>产生式的优先级设为它最右的终结符号的优先级，也可以加标记</a:t>
            </a:r>
            <a:r>
              <a:rPr kumimoji="1" lang="en-US" altLang="zh-CN" dirty="0"/>
              <a:t>%</a:t>
            </a:r>
            <a:r>
              <a:rPr kumimoji="1" lang="en" altLang="zh-CN" dirty="0" err="1"/>
              <a:t>prec</a:t>
            </a:r>
            <a:r>
              <a:rPr kumimoji="1" lang="en" altLang="zh-CN" dirty="0"/>
              <a:t>&lt;</a:t>
            </a:r>
            <a:r>
              <a:rPr kumimoji="1" lang="zh-CN" altLang="en-US" dirty="0"/>
              <a:t>终结符号</a:t>
            </a:r>
            <a:r>
              <a:rPr kumimoji="1" lang="en-US" altLang="zh-CN" dirty="0"/>
              <a:t>&gt;</a:t>
            </a:r>
            <a:r>
              <a:rPr kumimoji="1" lang="zh-CN" altLang="en-US" dirty="0"/>
              <a:t>，指明产生式的优先级等同于该终结符号</a:t>
            </a:r>
          </a:p>
        </p:txBody>
      </p:sp>
      <p:sp>
        <p:nvSpPr>
          <p:cNvPr id="3" name="页脚占位符 2">
            <a:extLst>
              <a:ext uri="{FF2B5EF4-FFF2-40B4-BE49-F238E27FC236}">
                <a16:creationId xmlns:a16="http://schemas.microsoft.com/office/drawing/2014/main" id="{15EFF87D-F35F-854D-A4B3-2E0ECA84F98D}"/>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8BFA6ED5-EFDD-8448-8395-4EB7E03F4644}"/>
              </a:ext>
            </a:extLst>
          </p:cNvPr>
          <p:cNvSpPr>
            <a:spLocks noGrp="1"/>
          </p:cNvSpPr>
          <p:nvPr>
            <p:ph type="sldNum" sz="quarter" idx="12"/>
          </p:nvPr>
        </p:nvSpPr>
        <p:spPr/>
        <p:txBody>
          <a:bodyPr/>
          <a:lstStyle/>
          <a:p>
            <a:fld id="{91F816EA-24CC-2048-859A-C5EA9F275392}" type="slidenum">
              <a:rPr lang="en-US" smtClean="0"/>
              <a:pPr/>
              <a:t>132</a:t>
            </a:fld>
            <a:endParaRPr lang="en-US" dirty="0"/>
          </a:p>
        </p:txBody>
      </p:sp>
      <p:sp>
        <p:nvSpPr>
          <p:cNvPr id="5" name="标题 4">
            <a:extLst>
              <a:ext uri="{FF2B5EF4-FFF2-40B4-BE49-F238E27FC236}">
                <a16:creationId xmlns:a16="http://schemas.microsoft.com/office/drawing/2014/main" id="{C494B35E-04AA-F741-BA87-591B010002EF}"/>
              </a:ext>
            </a:extLst>
          </p:cNvPr>
          <p:cNvSpPr>
            <a:spLocks noGrp="1"/>
          </p:cNvSpPr>
          <p:nvPr>
            <p:ph type="title"/>
          </p:nvPr>
        </p:nvSpPr>
        <p:spPr/>
        <p:txBody>
          <a:bodyPr/>
          <a:lstStyle/>
          <a:p>
            <a:r>
              <a:rPr kumimoji="1" lang="en" altLang="zh-CN" dirty="0"/>
              <a:t>YACC</a:t>
            </a:r>
            <a:r>
              <a:rPr kumimoji="1" lang="zh-CN" altLang="en-US" dirty="0"/>
              <a:t>中的冲突处理</a:t>
            </a:r>
          </a:p>
        </p:txBody>
      </p:sp>
    </p:spTree>
    <p:extLst>
      <p:ext uri="{BB962C8B-B14F-4D97-AF65-F5344CB8AC3E}">
        <p14:creationId xmlns:p14="http://schemas.microsoft.com/office/powerpoint/2010/main" val="40162249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92899F3-8151-974F-B060-CB419CA734BC}"/>
              </a:ext>
            </a:extLst>
          </p:cNvPr>
          <p:cNvSpPr>
            <a:spLocks noGrp="1"/>
          </p:cNvSpPr>
          <p:nvPr>
            <p:ph idx="1"/>
          </p:nvPr>
        </p:nvSpPr>
        <p:spPr>
          <a:xfrm>
            <a:off x="406400" y="990600"/>
            <a:ext cx="11379200" cy="5257800"/>
          </a:xfrm>
        </p:spPr>
        <p:txBody>
          <a:bodyPr/>
          <a:lstStyle/>
          <a:p>
            <a:r>
              <a:rPr kumimoji="1" lang="zh-CN" altLang="en-US" dirty="0"/>
              <a:t>使用</a:t>
            </a:r>
            <a:r>
              <a:rPr kumimoji="1" lang="zh-CN" altLang="en-US" dirty="0">
                <a:solidFill>
                  <a:srgbClr val="FF0000"/>
                </a:solidFill>
              </a:rPr>
              <a:t>错误产生式</a:t>
            </a:r>
            <a:r>
              <a:rPr kumimoji="1" lang="zh-CN" altLang="en-US" dirty="0"/>
              <a:t>来完成语法错误恢复</a:t>
            </a:r>
            <a:endParaRPr kumimoji="1" lang="en-US" altLang="zh-CN" dirty="0"/>
          </a:p>
          <a:p>
            <a:pPr lvl="1"/>
            <a:r>
              <a:rPr kumimoji="1" lang="zh-CN" altLang="en-US" dirty="0"/>
              <a:t>错误产生式</a:t>
            </a:r>
            <a:r>
              <a:rPr kumimoji="1" lang="en" altLang="zh-CN" dirty="0"/>
              <a:t>A → error </a:t>
            </a:r>
            <a:r>
              <a:rPr kumimoji="1" lang="el-GR" altLang="zh-CN" dirty="0"/>
              <a:t>α</a:t>
            </a:r>
            <a:endParaRPr kumimoji="1" lang="en-US" altLang="zh-CN" dirty="0"/>
          </a:p>
          <a:p>
            <a:pPr lvl="1"/>
            <a:r>
              <a:rPr kumimoji="1" lang="zh-CN" altLang="en-US" dirty="0"/>
              <a:t>例如：</a:t>
            </a:r>
            <a:r>
              <a:rPr kumimoji="1" lang="en" altLang="zh-CN" dirty="0" err="1"/>
              <a:t>stmt</a:t>
            </a:r>
            <a:r>
              <a:rPr kumimoji="1" lang="en" altLang="zh-CN" dirty="0"/>
              <a:t> → error ;</a:t>
            </a:r>
          </a:p>
          <a:p>
            <a:r>
              <a:rPr kumimoji="1" lang="zh-CN" altLang="en-US" dirty="0"/>
              <a:t>定义哪些非终结符号有错误恢复动作</a:t>
            </a:r>
            <a:endParaRPr kumimoji="1" lang="en-US" altLang="zh-CN" dirty="0"/>
          </a:p>
          <a:p>
            <a:pPr lvl="1"/>
            <a:r>
              <a:rPr kumimoji="1" lang="zh-CN" altLang="en-US" dirty="0"/>
              <a:t>比如：表达式、语句、块、函数定义等非终结符号</a:t>
            </a:r>
            <a:endParaRPr kumimoji="1" lang="en-US" altLang="zh-CN" dirty="0"/>
          </a:p>
          <a:p>
            <a:r>
              <a:rPr kumimoji="1" lang="zh-CN" altLang="en-US" dirty="0"/>
              <a:t>当语法分析器遇到错误时</a:t>
            </a:r>
            <a:endParaRPr kumimoji="1" lang="en-US" altLang="zh-CN" dirty="0"/>
          </a:p>
          <a:p>
            <a:pPr lvl="1"/>
            <a:r>
              <a:rPr kumimoji="1" lang="zh-CN" altLang="en-US" dirty="0"/>
              <a:t>不断弹出栈中状态，直到栈顶状态包含项</a:t>
            </a:r>
            <a:r>
              <a:rPr kumimoji="1" lang="en" altLang="zh-CN" dirty="0"/>
              <a:t>A → ·error </a:t>
            </a:r>
            <a:r>
              <a:rPr kumimoji="1" lang="el-GR" altLang="zh-CN" dirty="0"/>
              <a:t>α</a:t>
            </a:r>
            <a:endParaRPr kumimoji="1" lang="en-US" altLang="zh-CN" dirty="0"/>
          </a:p>
          <a:p>
            <a:pPr lvl="1"/>
            <a:r>
              <a:rPr kumimoji="1" lang="zh-CN" altLang="en-US" dirty="0"/>
              <a:t>分析器将</a:t>
            </a:r>
            <a:r>
              <a:rPr kumimoji="1" lang="en" altLang="zh-CN" dirty="0"/>
              <a:t>error</a:t>
            </a:r>
            <a:r>
              <a:rPr kumimoji="1" lang="zh-CN" altLang="en-US" dirty="0"/>
              <a:t>移入栈中</a:t>
            </a:r>
            <a:endParaRPr kumimoji="1" lang="en-US" altLang="zh-CN" dirty="0"/>
          </a:p>
          <a:p>
            <a:pPr lvl="1"/>
            <a:r>
              <a:rPr kumimoji="1" lang="zh-CN" altLang="en-US" dirty="0"/>
              <a:t>如果</a:t>
            </a:r>
            <a:r>
              <a:rPr kumimoji="1" lang="el-GR" altLang="zh-CN" dirty="0"/>
              <a:t>α</a:t>
            </a:r>
            <a:r>
              <a:rPr kumimoji="1" lang="zh-CN" altLang="en-US" dirty="0"/>
              <a:t>为空，分析器直接执行归约，并调用相关的语义动作；否则跳过一些符号，找到可以归约为</a:t>
            </a:r>
            <a:r>
              <a:rPr kumimoji="1" lang="el-GR" altLang="zh-CN" dirty="0"/>
              <a:t>α</a:t>
            </a:r>
            <a:r>
              <a:rPr kumimoji="1" lang="zh-CN" altLang="en-US" dirty="0"/>
              <a:t>的串为止</a:t>
            </a:r>
          </a:p>
        </p:txBody>
      </p:sp>
      <p:sp>
        <p:nvSpPr>
          <p:cNvPr id="3" name="页脚占位符 2">
            <a:extLst>
              <a:ext uri="{FF2B5EF4-FFF2-40B4-BE49-F238E27FC236}">
                <a16:creationId xmlns:a16="http://schemas.microsoft.com/office/drawing/2014/main" id="{A74F0DAC-9E80-164F-94F4-7BFD5DEC4217}"/>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C0C1491A-2E85-2644-A524-FA4485ACE2D1}"/>
              </a:ext>
            </a:extLst>
          </p:cNvPr>
          <p:cNvSpPr>
            <a:spLocks noGrp="1"/>
          </p:cNvSpPr>
          <p:nvPr>
            <p:ph type="sldNum" sz="quarter" idx="12"/>
          </p:nvPr>
        </p:nvSpPr>
        <p:spPr/>
        <p:txBody>
          <a:bodyPr/>
          <a:lstStyle/>
          <a:p>
            <a:fld id="{91F816EA-24CC-2048-859A-C5EA9F275392}" type="slidenum">
              <a:rPr lang="en-US" smtClean="0"/>
              <a:pPr/>
              <a:t>133</a:t>
            </a:fld>
            <a:endParaRPr lang="en-US" dirty="0"/>
          </a:p>
        </p:txBody>
      </p:sp>
      <p:sp>
        <p:nvSpPr>
          <p:cNvPr id="5" name="标题 4">
            <a:extLst>
              <a:ext uri="{FF2B5EF4-FFF2-40B4-BE49-F238E27FC236}">
                <a16:creationId xmlns:a16="http://schemas.microsoft.com/office/drawing/2014/main" id="{5A0BD653-692A-AB42-B131-801544188344}"/>
              </a:ext>
            </a:extLst>
          </p:cNvPr>
          <p:cNvSpPr>
            <a:spLocks noGrp="1"/>
          </p:cNvSpPr>
          <p:nvPr>
            <p:ph type="title"/>
          </p:nvPr>
        </p:nvSpPr>
        <p:spPr/>
        <p:txBody>
          <a:bodyPr/>
          <a:lstStyle/>
          <a:p>
            <a:r>
              <a:rPr kumimoji="1" lang="en" altLang="zh-CN" dirty="0"/>
              <a:t>YACC</a:t>
            </a:r>
            <a:r>
              <a:rPr kumimoji="1" lang="zh-CN" altLang="en-US" dirty="0"/>
              <a:t>的错误恢复</a:t>
            </a:r>
          </a:p>
        </p:txBody>
      </p:sp>
    </p:spTree>
    <p:extLst>
      <p:ext uri="{BB962C8B-B14F-4D97-AF65-F5344CB8AC3E}">
        <p14:creationId xmlns:p14="http://schemas.microsoft.com/office/powerpoint/2010/main" val="29013380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5918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A2E246BD-30A4-984C-9359-BDBE6A4A4298}"/>
                  </a:ext>
                </a:extLst>
              </p:cNvPr>
              <p:cNvSpPr>
                <a:spLocks noGrp="1"/>
              </p:cNvSpPr>
              <p:nvPr>
                <p:ph idx="1"/>
              </p:nvPr>
            </p:nvSpPr>
            <p:spPr/>
            <p:txBody>
              <a:bodyPr/>
              <a:lstStyle/>
              <a:p>
                <a:r>
                  <a:rPr kumimoji="1" lang="zh-CN" altLang="en-US" dirty="0"/>
                  <a:t>二义性</a:t>
                </a:r>
                <a:r>
                  <a:rPr kumimoji="1" lang="en-US" altLang="zh-CN" dirty="0"/>
                  <a:t>(Ambiguity):</a:t>
                </a:r>
                <a:r>
                  <a:rPr kumimoji="1" lang="zh-CN" altLang="en-US" dirty="0"/>
                  <a:t> 如果一个文法可以为某个句子生成多棵语法分析树，这个文法就是二义的。</a:t>
                </a:r>
                <a:endParaRPr kumimoji="1" lang="en-US" altLang="zh-CN" dirty="0"/>
              </a:p>
              <a:p>
                <a:r>
                  <a:rPr kumimoji="1" lang="zh-CN" altLang="en-US" dirty="0"/>
                  <a:t>例子</a:t>
                </a:r>
                <a:r>
                  <a:rPr kumimoji="1" lang="en-US" altLang="zh-CN" dirty="0"/>
                  <a:t>:</a:t>
                </a:r>
                <a:r>
                  <a:rPr kumimoji="1" lang="zh-CN" altLang="en-US" dirty="0"/>
                  <a:t>  </a:t>
                </a:r>
                <a:endParaRPr kumimoji="1" lang="en-US" altLang="zh-CN" dirty="0"/>
              </a:p>
              <a:p>
                <a:pPr lvl="1"/>
                <a14:m>
                  <m:oMath xmlns:m="http://schemas.openxmlformats.org/officeDocument/2006/math">
                    <m:r>
                      <a:rPr kumimoji="1" lang="en-US" altLang="zh-CN" b="0" i="1" smtClean="0">
                        <a:latin typeface="Cambria Math" panose="02040503050406030204" pitchFamily="18" charset="0"/>
                      </a:rPr>
                      <m:t>𝐸</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𝐸</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𝐸</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𝑖𝑑</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𝐸</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𝑖𝑑</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𝐸</m:t>
                    </m:r>
                    <m:r>
                      <a:rPr kumimoji="1" lang="zh-CN" altLang="en-US"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𝐸</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𝑖𝑑</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𝑖𝑑</m:t>
                    </m:r>
                    <m:r>
                      <a:rPr kumimoji="1" lang="zh-CN" altLang="en-US"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𝐸</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𝑖𝑑</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𝑖𝑑</m:t>
                    </m:r>
                    <m:r>
                      <a:rPr kumimoji="1" lang="zh-CN" altLang="en-US"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𝑖𝑑</m:t>
                    </m:r>
                  </m:oMath>
                </a14:m>
                <a:endParaRPr kumimoji="1" lang="en-US" altLang="zh-CN" dirty="0"/>
              </a:p>
              <a:p>
                <a:pPr lvl="1"/>
                <a14:m>
                  <m:oMath xmlns:m="http://schemas.openxmlformats.org/officeDocument/2006/math">
                    <m:r>
                      <a:rPr kumimoji="1" lang="en-US" altLang="zh-CN" b="0" i="1" smtClean="0">
                        <a:latin typeface="Cambria Math" panose="02040503050406030204" pitchFamily="18" charset="0"/>
                      </a:rPr>
                      <m:t>𝐸</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𝐸</m:t>
                    </m:r>
                    <m:r>
                      <a:rPr kumimoji="1" lang="zh-CN" altLang="en-US"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𝐸</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𝐸</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𝐸</m:t>
                    </m:r>
                    <m:r>
                      <a:rPr kumimoji="1" lang="zh-CN" altLang="en-US"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𝐸</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𝑖𝑑</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𝐸</m:t>
                    </m:r>
                    <m:r>
                      <a:rPr kumimoji="1" lang="zh-CN" altLang="en-US"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𝐸</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𝑖𝑑</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𝑖𝑑</m:t>
                    </m:r>
                    <m:r>
                      <a:rPr kumimoji="1" lang="zh-CN" altLang="en-US"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𝐸</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𝑖𝑑</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𝑖𝑑</m:t>
                    </m:r>
                    <m:r>
                      <a:rPr kumimoji="1" lang="zh-CN" altLang="en-US"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𝑖𝑑</m:t>
                    </m:r>
                  </m:oMath>
                </a14:m>
                <a:endParaRPr kumimoji="1" lang="zh-CN" altLang="en-US" dirty="0"/>
              </a:p>
            </p:txBody>
          </p:sp>
        </mc:Choice>
        <mc:Fallback xmlns="">
          <p:sp>
            <p:nvSpPr>
              <p:cNvPr id="2" name="内容占位符 1">
                <a:extLst>
                  <a:ext uri="{FF2B5EF4-FFF2-40B4-BE49-F238E27FC236}">
                    <a16:creationId xmlns:a16="http://schemas.microsoft.com/office/drawing/2014/main" id="{A2E246BD-30A4-984C-9359-BDBE6A4A4298}"/>
                  </a:ext>
                </a:extLst>
              </p:cNvPr>
              <p:cNvSpPr>
                <a:spLocks noGrp="1" noRot="1" noChangeAspect="1" noMove="1" noResize="1" noEditPoints="1" noAdjustHandles="1" noChangeArrowheads="1" noChangeShapeType="1" noTextEdit="1"/>
              </p:cNvSpPr>
              <p:nvPr>
                <p:ph idx="1"/>
              </p:nvPr>
            </p:nvSpPr>
            <p:spPr>
              <a:blipFill>
                <a:blip r:embed="rId2"/>
                <a:stretch>
                  <a:fillRect l="-1004" t="-1786" r="-781"/>
                </a:stretch>
              </a:blipFill>
            </p:spPr>
            <p:txBody>
              <a:bodyPr/>
              <a:lstStyle/>
              <a:p>
                <a:r>
                  <a:rPr lang="zh-CN" altLang="en-US">
                    <a:noFill/>
                  </a:rPr>
                  <a:t> </a:t>
                </a:r>
              </a:p>
            </p:txBody>
          </p:sp>
        </mc:Fallback>
      </mc:AlternateContent>
      <p:sp>
        <p:nvSpPr>
          <p:cNvPr id="3" name="页脚占位符 2">
            <a:extLst>
              <a:ext uri="{FF2B5EF4-FFF2-40B4-BE49-F238E27FC236}">
                <a16:creationId xmlns:a16="http://schemas.microsoft.com/office/drawing/2014/main" id="{04DC02BE-5F76-3C48-AD75-44457728F7C2}"/>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34E4B208-E880-774A-9FE2-0F5BE8C5A570}"/>
              </a:ext>
            </a:extLst>
          </p:cNvPr>
          <p:cNvSpPr>
            <a:spLocks noGrp="1"/>
          </p:cNvSpPr>
          <p:nvPr>
            <p:ph type="sldNum" sz="quarter" idx="12"/>
          </p:nvPr>
        </p:nvSpPr>
        <p:spPr/>
        <p:txBody>
          <a:bodyPr/>
          <a:lstStyle/>
          <a:p>
            <a:fld id="{91F816EA-24CC-2048-859A-C5EA9F275392}" type="slidenum">
              <a:rPr lang="en-US" smtClean="0"/>
              <a:pPr/>
              <a:t>14</a:t>
            </a:fld>
            <a:endParaRPr lang="en-US" dirty="0"/>
          </a:p>
        </p:txBody>
      </p:sp>
      <p:sp>
        <p:nvSpPr>
          <p:cNvPr id="5" name="标题 4">
            <a:extLst>
              <a:ext uri="{FF2B5EF4-FFF2-40B4-BE49-F238E27FC236}">
                <a16:creationId xmlns:a16="http://schemas.microsoft.com/office/drawing/2014/main" id="{797C8A7C-6BE9-1A42-A06B-C6CF2F066E2D}"/>
              </a:ext>
            </a:extLst>
          </p:cNvPr>
          <p:cNvSpPr>
            <a:spLocks noGrp="1"/>
          </p:cNvSpPr>
          <p:nvPr>
            <p:ph type="title"/>
          </p:nvPr>
        </p:nvSpPr>
        <p:spPr/>
        <p:txBody>
          <a:bodyPr/>
          <a:lstStyle/>
          <a:p>
            <a:r>
              <a:rPr kumimoji="1" lang="zh-CN" altLang="en-US" dirty="0"/>
              <a:t>二义性</a:t>
            </a:r>
          </a:p>
        </p:txBody>
      </p:sp>
      <p:pic>
        <p:nvPicPr>
          <p:cNvPr id="3074" name="Picture 2">
            <a:extLst>
              <a:ext uri="{FF2B5EF4-FFF2-40B4-BE49-F238E27FC236}">
                <a16:creationId xmlns:a16="http://schemas.microsoft.com/office/drawing/2014/main" id="{DD1F0C73-D2D6-4C41-A05E-4187AFAE4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668680"/>
            <a:ext cx="5270368" cy="311581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611102EE-9044-554F-AE25-915E89E7251C}"/>
              </a:ext>
            </a:extLst>
          </p:cNvPr>
          <p:cNvSpPr txBox="1"/>
          <p:nvPr/>
        </p:nvSpPr>
        <p:spPr>
          <a:xfrm>
            <a:off x="7848600" y="5041921"/>
            <a:ext cx="3057247" cy="584775"/>
          </a:xfrm>
          <a:prstGeom prst="rect">
            <a:avLst/>
          </a:prstGeom>
          <a:noFill/>
        </p:spPr>
        <p:txBody>
          <a:bodyPr wrap="none" rtlCol="0">
            <a:spAutoFit/>
          </a:bodyPr>
          <a:lstStyle/>
          <a:p>
            <a:r>
              <a:rPr kumimoji="1" lang="zh-CN" altLang="en-US" sz="3200" dirty="0">
                <a:solidFill>
                  <a:srgbClr val="FF0000"/>
                </a:solidFill>
                <a:latin typeface="+mn-lt"/>
              </a:rPr>
              <a:t>都是最左推导！</a:t>
            </a:r>
          </a:p>
        </p:txBody>
      </p:sp>
    </p:spTree>
    <p:extLst>
      <p:ext uri="{BB962C8B-B14F-4D97-AF65-F5344CB8AC3E}">
        <p14:creationId xmlns:p14="http://schemas.microsoft.com/office/powerpoint/2010/main" val="2795628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47BC5E7-13E4-5446-A5DE-BCFD49919BDE}"/>
              </a:ext>
            </a:extLst>
          </p:cNvPr>
          <p:cNvSpPr>
            <a:spLocks noGrp="1"/>
          </p:cNvSpPr>
          <p:nvPr>
            <p:ph idx="1"/>
          </p:nvPr>
        </p:nvSpPr>
        <p:spPr/>
        <p:txBody>
          <a:bodyPr/>
          <a:lstStyle/>
          <a:p>
            <a:r>
              <a:rPr kumimoji="1" lang="zh-CN" altLang="en-US" dirty="0"/>
              <a:t>程序设计语言的文法通常是无二义的</a:t>
            </a:r>
            <a:endParaRPr kumimoji="1" lang="en-US" altLang="zh-CN" dirty="0"/>
          </a:p>
          <a:p>
            <a:pPr lvl="1"/>
            <a:r>
              <a:rPr kumimoji="1" lang="zh-CN" altLang="en-US" dirty="0"/>
              <a:t>否则会导致一个程序有多种“正确”的解释</a:t>
            </a:r>
            <a:endParaRPr kumimoji="1" lang="en-US" altLang="zh-CN" dirty="0"/>
          </a:p>
          <a:p>
            <a:pPr lvl="1"/>
            <a:r>
              <a:rPr kumimoji="1" lang="zh-CN" altLang="en-US" dirty="0"/>
              <a:t>如文法</a:t>
            </a:r>
            <a:r>
              <a:rPr kumimoji="1" lang="en-US" altLang="zh-CN" dirty="0"/>
              <a:t>G[E]:</a:t>
            </a:r>
            <a:r>
              <a:rPr kumimoji="1" lang="zh-CN" altLang="en-US" dirty="0"/>
              <a:t> </a:t>
            </a:r>
            <a:r>
              <a:rPr kumimoji="1" lang="en-US" altLang="zh-CN" dirty="0"/>
              <a:t>E→ -E</a:t>
            </a:r>
            <a:r>
              <a:rPr kumimoji="1" lang="zh-CN" altLang="en-US" dirty="0"/>
              <a:t> </a:t>
            </a:r>
            <a:r>
              <a:rPr kumimoji="1" lang="en-US" altLang="zh-CN" dirty="0"/>
              <a:t>|</a:t>
            </a:r>
            <a:r>
              <a:rPr kumimoji="1" lang="zh-CN" altLang="en-US" dirty="0"/>
              <a:t> </a:t>
            </a:r>
            <a:r>
              <a:rPr kumimoji="1" lang="en-US" altLang="zh-CN" dirty="0"/>
              <a:t>E+E</a:t>
            </a:r>
            <a:r>
              <a:rPr kumimoji="1" lang="zh-CN" altLang="en-US" dirty="0"/>
              <a:t> </a:t>
            </a:r>
            <a:r>
              <a:rPr kumimoji="1" lang="en-US" altLang="zh-CN" dirty="0"/>
              <a:t>|</a:t>
            </a:r>
            <a:r>
              <a:rPr kumimoji="1" lang="zh-CN" altLang="en-US" dirty="0"/>
              <a:t> </a:t>
            </a:r>
            <a:r>
              <a:rPr kumimoji="1" lang="en-US" altLang="zh-CN" dirty="0"/>
              <a:t>E</a:t>
            </a:r>
            <a:r>
              <a:rPr kumimoji="1" lang="zh-CN" altLang="en-US" dirty="0"/>
              <a:t>*</a:t>
            </a:r>
            <a:r>
              <a:rPr kumimoji="1" lang="en-US" altLang="zh-CN" dirty="0"/>
              <a:t>E</a:t>
            </a:r>
            <a:r>
              <a:rPr kumimoji="1" lang="zh-CN" altLang="en-US" dirty="0"/>
              <a:t> </a:t>
            </a:r>
            <a:r>
              <a:rPr kumimoji="1" lang="en-US" altLang="zh-CN" dirty="0"/>
              <a:t>|</a:t>
            </a:r>
            <a:r>
              <a:rPr kumimoji="1" lang="zh-CN" altLang="en-US" dirty="0"/>
              <a:t> </a:t>
            </a:r>
            <a:r>
              <a:rPr kumimoji="1" lang="en-US" altLang="zh-CN" dirty="0"/>
              <a:t>(</a:t>
            </a:r>
            <a:r>
              <a:rPr kumimoji="1" lang="zh-CN" altLang="en-US" dirty="0"/>
              <a:t> </a:t>
            </a:r>
            <a:r>
              <a:rPr kumimoji="1" lang="en-US" altLang="zh-CN" dirty="0"/>
              <a:t>E</a:t>
            </a:r>
            <a:r>
              <a:rPr kumimoji="1" lang="zh-CN" altLang="en-US" dirty="0"/>
              <a:t> </a:t>
            </a:r>
            <a:r>
              <a:rPr kumimoji="1" lang="en-US" altLang="zh-CN" dirty="0"/>
              <a:t>)</a:t>
            </a:r>
            <a:r>
              <a:rPr kumimoji="1" lang="zh-CN" altLang="en-US" dirty="0"/>
              <a:t> </a:t>
            </a:r>
            <a:r>
              <a:rPr kumimoji="1" lang="en-US" altLang="zh-CN" dirty="0"/>
              <a:t>|</a:t>
            </a:r>
            <a:r>
              <a:rPr kumimoji="1" lang="zh-CN" altLang="en-US" dirty="0"/>
              <a:t> </a:t>
            </a:r>
            <a:r>
              <a:rPr kumimoji="1" lang="en-US" altLang="zh-CN" dirty="0"/>
              <a:t>id</a:t>
            </a:r>
            <a:r>
              <a:rPr kumimoji="1" lang="zh-CN" altLang="en-US" dirty="0"/>
              <a:t>在分析 </a:t>
            </a:r>
            <a:r>
              <a:rPr kumimoji="1" lang="en-US" altLang="zh-CN" dirty="0" err="1"/>
              <a:t>a+b</a:t>
            </a:r>
            <a:r>
              <a:rPr kumimoji="1" lang="zh-CN" altLang="en-US" dirty="0"/>
              <a:t>*</a:t>
            </a:r>
            <a:r>
              <a:rPr kumimoji="1" lang="en-US" altLang="zh-CN" dirty="0"/>
              <a:t>c</a:t>
            </a:r>
            <a:r>
              <a:rPr kumimoji="1" lang="zh-CN" altLang="en-US" dirty="0"/>
              <a:t>时</a:t>
            </a:r>
            <a:endParaRPr kumimoji="1" lang="en-US" altLang="zh-CN" dirty="0"/>
          </a:p>
          <a:p>
            <a:r>
              <a:rPr kumimoji="1" lang="zh-CN" altLang="en-US" dirty="0"/>
              <a:t>有些二义性的情况可以方便文法或语法分析器的设计</a:t>
            </a:r>
            <a:endParaRPr kumimoji="1" lang="en-US" altLang="zh-CN" dirty="0"/>
          </a:p>
          <a:p>
            <a:pPr lvl="1"/>
            <a:r>
              <a:rPr kumimoji="1" lang="zh-CN" altLang="en-US" dirty="0"/>
              <a:t>但需要有消除二义性规则来剔除不需要的语法分析树</a:t>
            </a:r>
            <a:endParaRPr kumimoji="1" lang="en-US" altLang="zh-CN" dirty="0"/>
          </a:p>
          <a:p>
            <a:pPr lvl="1"/>
            <a:r>
              <a:rPr kumimoji="1" lang="zh-CN" altLang="en-US" dirty="0"/>
              <a:t>比如：设定先乘除后加减的规则</a:t>
            </a:r>
            <a:endParaRPr kumimoji="1" lang="en-US" altLang="zh-CN" dirty="0"/>
          </a:p>
          <a:p>
            <a:pPr lvl="1"/>
            <a:endParaRPr kumimoji="1" lang="zh-CN" altLang="en-US" dirty="0"/>
          </a:p>
        </p:txBody>
      </p:sp>
      <p:sp>
        <p:nvSpPr>
          <p:cNvPr id="3" name="页脚占位符 2">
            <a:extLst>
              <a:ext uri="{FF2B5EF4-FFF2-40B4-BE49-F238E27FC236}">
                <a16:creationId xmlns:a16="http://schemas.microsoft.com/office/drawing/2014/main" id="{897252F9-6F25-5D4C-818B-9BC02639B68D}"/>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21AE6D1C-1472-734A-96C8-EA16CAD5B875}"/>
              </a:ext>
            </a:extLst>
          </p:cNvPr>
          <p:cNvSpPr>
            <a:spLocks noGrp="1"/>
          </p:cNvSpPr>
          <p:nvPr>
            <p:ph type="sldNum" sz="quarter" idx="12"/>
          </p:nvPr>
        </p:nvSpPr>
        <p:spPr/>
        <p:txBody>
          <a:bodyPr/>
          <a:lstStyle/>
          <a:p>
            <a:fld id="{91F816EA-24CC-2048-859A-C5EA9F275392}" type="slidenum">
              <a:rPr lang="en-US" smtClean="0"/>
              <a:pPr/>
              <a:t>15</a:t>
            </a:fld>
            <a:endParaRPr lang="en-US" dirty="0"/>
          </a:p>
        </p:txBody>
      </p:sp>
      <p:sp>
        <p:nvSpPr>
          <p:cNvPr id="5" name="标题 4">
            <a:extLst>
              <a:ext uri="{FF2B5EF4-FFF2-40B4-BE49-F238E27FC236}">
                <a16:creationId xmlns:a16="http://schemas.microsoft.com/office/drawing/2014/main" id="{35F31CA7-BF31-9D4A-B04B-32B34CBD3CD1}"/>
              </a:ext>
            </a:extLst>
          </p:cNvPr>
          <p:cNvSpPr>
            <a:spLocks noGrp="1"/>
          </p:cNvSpPr>
          <p:nvPr>
            <p:ph type="title"/>
          </p:nvPr>
        </p:nvSpPr>
        <p:spPr/>
        <p:txBody>
          <a:bodyPr/>
          <a:lstStyle/>
          <a:p>
            <a:r>
              <a:rPr kumimoji="1" lang="zh-CN" altLang="en-US" dirty="0"/>
              <a:t>二义性</a:t>
            </a:r>
            <a:r>
              <a:rPr kumimoji="1" lang="en-US" altLang="zh-CN" dirty="0"/>
              <a:t>(cont.)</a:t>
            </a:r>
            <a:endParaRPr kumimoji="1" lang="zh-CN" altLang="en-US" dirty="0"/>
          </a:p>
        </p:txBody>
      </p:sp>
    </p:spTree>
    <p:extLst>
      <p:ext uri="{BB962C8B-B14F-4D97-AF65-F5344CB8AC3E}">
        <p14:creationId xmlns:p14="http://schemas.microsoft.com/office/powerpoint/2010/main" val="1817838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6">
            <a:extLst>
              <a:ext uri="{FF2B5EF4-FFF2-40B4-BE49-F238E27FC236}">
                <a16:creationId xmlns:a16="http://schemas.microsoft.com/office/drawing/2014/main" id="{081CFBA5-BE68-5F40-B39D-D536C69AFB48}"/>
              </a:ext>
            </a:extLst>
          </p:cNvPr>
          <p:cNvGraphicFramePr>
            <a:graphicFrameLocks noGrp="1"/>
          </p:cNvGraphicFramePr>
          <p:nvPr>
            <p:ph idx="1"/>
            <p:extLst>
              <p:ext uri="{D42A27DB-BD31-4B8C-83A1-F6EECF244321}">
                <p14:modId xmlns:p14="http://schemas.microsoft.com/office/powerpoint/2010/main" val="1436383759"/>
              </p:ext>
            </p:extLst>
          </p:nvPr>
        </p:nvGraphicFramePr>
        <p:xfrm>
          <a:off x="762001" y="1874520"/>
          <a:ext cx="10896601" cy="1554480"/>
        </p:xfrm>
        <a:graphic>
          <a:graphicData uri="http://schemas.openxmlformats.org/drawingml/2006/table">
            <a:tbl>
              <a:tblPr firstRow="1" bandRow="1">
                <a:tableStyleId>{5C22544A-7EE6-4342-B048-85BDC9FD1C3A}</a:tableStyleId>
              </a:tblPr>
              <a:tblGrid>
                <a:gridCol w="2116081">
                  <a:extLst>
                    <a:ext uri="{9D8B030D-6E8A-4147-A177-3AD203B41FA5}">
                      <a16:colId xmlns:a16="http://schemas.microsoft.com/office/drawing/2014/main" val="968281257"/>
                    </a:ext>
                  </a:extLst>
                </a:gridCol>
                <a:gridCol w="2845764">
                  <a:extLst>
                    <a:ext uri="{9D8B030D-6E8A-4147-A177-3AD203B41FA5}">
                      <a16:colId xmlns:a16="http://schemas.microsoft.com/office/drawing/2014/main" val="1902942094"/>
                    </a:ext>
                  </a:extLst>
                </a:gridCol>
                <a:gridCol w="2553891">
                  <a:extLst>
                    <a:ext uri="{9D8B030D-6E8A-4147-A177-3AD203B41FA5}">
                      <a16:colId xmlns:a16="http://schemas.microsoft.com/office/drawing/2014/main" val="2659614955"/>
                    </a:ext>
                  </a:extLst>
                </a:gridCol>
                <a:gridCol w="3380865">
                  <a:extLst>
                    <a:ext uri="{9D8B030D-6E8A-4147-A177-3AD203B41FA5}">
                      <a16:colId xmlns:a16="http://schemas.microsoft.com/office/drawing/2014/main" val="518726546"/>
                    </a:ext>
                  </a:extLst>
                </a:gridCol>
              </a:tblGrid>
              <a:tr h="370840">
                <a:tc>
                  <a:txBody>
                    <a:bodyPr/>
                    <a:lstStyle/>
                    <a:p>
                      <a:pPr algn="ctr"/>
                      <a:r>
                        <a:rPr lang="zh-CN" altLang="en-US" sz="2800" dirty="0"/>
                        <a:t>阶段</a:t>
                      </a:r>
                    </a:p>
                  </a:txBody>
                  <a:tcPr/>
                </a:tc>
                <a:tc>
                  <a:txBody>
                    <a:bodyPr/>
                    <a:lstStyle/>
                    <a:p>
                      <a:pPr algn="ctr"/>
                      <a:r>
                        <a:rPr lang="zh-CN" altLang="en-US" sz="2800" dirty="0"/>
                        <a:t>输入</a:t>
                      </a:r>
                    </a:p>
                  </a:txBody>
                  <a:tcPr/>
                </a:tc>
                <a:tc>
                  <a:txBody>
                    <a:bodyPr/>
                    <a:lstStyle/>
                    <a:p>
                      <a:pPr algn="ctr"/>
                      <a:r>
                        <a:rPr lang="zh-CN" altLang="en-US" sz="2800" dirty="0"/>
                        <a:t>输出</a:t>
                      </a:r>
                    </a:p>
                  </a:txBody>
                  <a:tcPr/>
                </a:tc>
                <a:tc>
                  <a:txBody>
                    <a:bodyPr/>
                    <a:lstStyle/>
                    <a:p>
                      <a:pPr algn="ctr"/>
                      <a:r>
                        <a:rPr lang="zh-CN" altLang="en-US" sz="2800" dirty="0"/>
                        <a:t>描述体系</a:t>
                      </a:r>
                    </a:p>
                  </a:txBody>
                  <a:tcPr/>
                </a:tc>
                <a:extLst>
                  <a:ext uri="{0D108BD9-81ED-4DB2-BD59-A6C34878D82A}">
                    <a16:rowId xmlns:a16="http://schemas.microsoft.com/office/drawing/2014/main" val="4053002462"/>
                  </a:ext>
                </a:extLst>
              </a:tr>
              <a:tr h="370840">
                <a:tc>
                  <a:txBody>
                    <a:bodyPr/>
                    <a:lstStyle/>
                    <a:p>
                      <a:pPr algn="ctr"/>
                      <a:r>
                        <a:rPr lang="zh-CN" altLang="en-US" sz="2800" dirty="0"/>
                        <a:t>词法分析</a:t>
                      </a:r>
                    </a:p>
                  </a:txBody>
                  <a:tcPr/>
                </a:tc>
                <a:tc>
                  <a:txBody>
                    <a:bodyPr/>
                    <a:lstStyle/>
                    <a:p>
                      <a:pPr algn="ctr"/>
                      <a:r>
                        <a:rPr lang="zh-CN" altLang="en-US" sz="2800" dirty="0"/>
                        <a:t>源程序符号串</a:t>
                      </a:r>
                    </a:p>
                  </a:txBody>
                  <a:tcPr/>
                </a:tc>
                <a:tc>
                  <a:txBody>
                    <a:bodyPr/>
                    <a:lstStyle/>
                    <a:p>
                      <a:pPr algn="ctr"/>
                      <a:r>
                        <a:rPr lang="zh-CN" altLang="en-US" sz="2800" dirty="0"/>
                        <a:t>词法单元序列</a:t>
                      </a:r>
                    </a:p>
                  </a:txBody>
                  <a:tcPr/>
                </a:tc>
                <a:tc>
                  <a:txBody>
                    <a:bodyPr/>
                    <a:lstStyle/>
                    <a:p>
                      <a:pPr algn="ctr"/>
                      <a:r>
                        <a:rPr lang="zh-CN" altLang="en-US" sz="2800" dirty="0"/>
                        <a:t>正则表达式</a:t>
                      </a:r>
                    </a:p>
                  </a:txBody>
                  <a:tcPr/>
                </a:tc>
                <a:extLst>
                  <a:ext uri="{0D108BD9-81ED-4DB2-BD59-A6C34878D82A}">
                    <a16:rowId xmlns:a16="http://schemas.microsoft.com/office/drawing/2014/main" val="4189814657"/>
                  </a:ext>
                </a:extLst>
              </a:tr>
              <a:tr h="370840">
                <a:tc>
                  <a:txBody>
                    <a:bodyPr/>
                    <a:lstStyle/>
                    <a:p>
                      <a:pPr algn="ctr"/>
                      <a:r>
                        <a:rPr lang="zh-CN" altLang="en-US" sz="2800" dirty="0"/>
                        <a:t>语法分析</a:t>
                      </a:r>
                    </a:p>
                  </a:txBody>
                  <a:tcPr/>
                </a:tc>
                <a:tc>
                  <a:txBody>
                    <a:bodyPr/>
                    <a:lstStyle/>
                    <a:p>
                      <a:pPr algn="ctr"/>
                      <a:r>
                        <a:rPr lang="zh-CN" altLang="en-US" sz="2800" dirty="0"/>
                        <a:t>词法单元序列</a:t>
                      </a:r>
                    </a:p>
                  </a:txBody>
                  <a:tcPr/>
                </a:tc>
                <a:tc>
                  <a:txBody>
                    <a:bodyPr/>
                    <a:lstStyle/>
                    <a:p>
                      <a:pPr algn="ctr"/>
                      <a:r>
                        <a:rPr lang="zh-CN" altLang="en-US" sz="2800" dirty="0"/>
                        <a:t>语法分析树</a:t>
                      </a:r>
                    </a:p>
                  </a:txBody>
                  <a:tcPr/>
                </a:tc>
                <a:tc>
                  <a:txBody>
                    <a:bodyPr/>
                    <a:lstStyle/>
                    <a:p>
                      <a:pPr algn="ctr"/>
                      <a:r>
                        <a:rPr lang="zh-CN" altLang="en-US" sz="2800" dirty="0"/>
                        <a:t>上下文无关文法</a:t>
                      </a:r>
                    </a:p>
                  </a:txBody>
                  <a:tcPr/>
                </a:tc>
                <a:extLst>
                  <a:ext uri="{0D108BD9-81ED-4DB2-BD59-A6C34878D82A}">
                    <a16:rowId xmlns:a16="http://schemas.microsoft.com/office/drawing/2014/main" val="674137464"/>
                  </a:ext>
                </a:extLst>
              </a:tr>
            </a:tbl>
          </a:graphicData>
        </a:graphic>
      </p:graphicFrame>
      <p:sp>
        <p:nvSpPr>
          <p:cNvPr id="3" name="页脚占位符 2">
            <a:extLst>
              <a:ext uri="{FF2B5EF4-FFF2-40B4-BE49-F238E27FC236}">
                <a16:creationId xmlns:a16="http://schemas.microsoft.com/office/drawing/2014/main" id="{4FD9A292-0B67-2C4A-901B-145BAE36B897}"/>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DA5D66EE-907C-F648-9C6A-8DBE4E124F13}"/>
              </a:ext>
            </a:extLst>
          </p:cNvPr>
          <p:cNvSpPr>
            <a:spLocks noGrp="1"/>
          </p:cNvSpPr>
          <p:nvPr>
            <p:ph type="sldNum" sz="quarter" idx="12"/>
          </p:nvPr>
        </p:nvSpPr>
        <p:spPr/>
        <p:txBody>
          <a:bodyPr/>
          <a:lstStyle/>
          <a:p>
            <a:fld id="{91F816EA-24CC-2048-859A-C5EA9F275392}" type="slidenum">
              <a:rPr lang="en-US" smtClean="0"/>
              <a:pPr/>
              <a:t>16</a:t>
            </a:fld>
            <a:endParaRPr lang="en-US" dirty="0"/>
          </a:p>
        </p:txBody>
      </p:sp>
      <p:sp>
        <p:nvSpPr>
          <p:cNvPr id="5" name="标题 4">
            <a:extLst>
              <a:ext uri="{FF2B5EF4-FFF2-40B4-BE49-F238E27FC236}">
                <a16:creationId xmlns:a16="http://schemas.microsoft.com/office/drawing/2014/main" id="{6DAD898D-02C8-7747-A5E7-D55A206B5C54}"/>
              </a:ext>
            </a:extLst>
          </p:cNvPr>
          <p:cNvSpPr>
            <a:spLocks noGrp="1"/>
          </p:cNvSpPr>
          <p:nvPr>
            <p:ph type="title"/>
          </p:nvPr>
        </p:nvSpPr>
        <p:spPr/>
        <p:txBody>
          <a:bodyPr/>
          <a:lstStyle/>
          <a:p>
            <a:r>
              <a:rPr kumimoji="1" lang="zh-CN" altLang="en-US" dirty="0"/>
              <a:t>词法分析和语法分析的比较</a:t>
            </a:r>
          </a:p>
        </p:txBody>
      </p:sp>
    </p:spTree>
    <p:extLst>
      <p:ext uri="{BB962C8B-B14F-4D97-AF65-F5344CB8AC3E}">
        <p14:creationId xmlns:p14="http://schemas.microsoft.com/office/powerpoint/2010/main" val="728078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E41E89F-4A10-7348-8CB7-931F195B4A76}"/>
              </a:ext>
            </a:extLst>
          </p:cNvPr>
          <p:cNvSpPr>
            <a:spLocks noGrp="1"/>
          </p:cNvSpPr>
          <p:nvPr>
            <p:ph idx="1"/>
          </p:nvPr>
        </p:nvSpPr>
        <p:spPr/>
        <p:txBody>
          <a:bodyPr/>
          <a:lstStyle/>
          <a:p>
            <a:r>
              <a:rPr kumimoji="1" lang="zh-CN" altLang="en-US" dirty="0"/>
              <a:t>上下文无关文法比正则表达式的能力</a:t>
            </a:r>
            <a:r>
              <a:rPr kumimoji="1" lang="zh-CN" altLang="en-US" dirty="0">
                <a:solidFill>
                  <a:srgbClr val="FF0000"/>
                </a:solidFill>
              </a:rPr>
              <a:t>更强</a:t>
            </a:r>
            <a:endParaRPr kumimoji="1" lang="en-US" altLang="zh-CN" dirty="0">
              <a:solidFill>
                <a:srgbClr val="FF0000"/>
              </a:solidFill>
            </a:endParaRPr>
          </a:p>
          <a:p>
            <a:pPr lvl="1"/>
            <a:r>
              <a:rPr kumimoji="1" lang="zh-CN" altLang="en-US" dirty="0"/>
              <a:t>所有正则语言都可以使用上下文无关文法描述</a:t>
            </a:r>
            <a:endParaRPr kumimoji="1" lang="en-US" altLang="zh-CN" dirty="0"/>
          </a:p>
          <a:p>
            <a:pPr lvl="1"/>
            <a:r>
              <a:rPr kumimoji="1" lang="zh-CN" altLang="en-US" dirty="0"/>
              <a:t>但有一些</a:t>
            </a:r>
            <a:r>
              <a:rPr kumimoji="1" lang="en-US" altLang="zh-CN" dirty="0"/>
              <a:t>CFG</a:t>
            </a:r>
            <a:r>
              <a:rPr kumimoji="1" lang="zh-CN" altLang="en-US" dirty="0"/>
              <a:t>描述的语言不能用正则表达式描述</a:t>
            </a:r>
            <a:endParaRPr kumimoji="1" lang="en-US" altLang="zh-CN" dirty="0"/>
          </a:p>
          <a:p>
            <a:r>
              <a:rPr kumimoji="1" lang="zh-CN" altLang="en-US" dirty="0"/>
              <a:t>证明</a:t>
            </a:r>
            <a:r>
              <a:rPr kumimoji="1" lang="en-US" altLang="zh-CN" dirty="0"/>
              <a:t>(</a:t>
            </a:r>
            <a:r>
              <a:rPr kumimoji="1" lang="zh-CN" altLang="en-US" dirty="0"/>
              <a:t>正则语言的性质，</a:t>
            </a:r>
            <a:r>
              <a:rPr kumimoji="1" lang="zh-CN" altLang="en-US" dirty="0">
                <a:solidFill>
                  <a:srgbClr val="FF0000"/>
                </a:solidFill>
              </a:rPr>
              <a:t>泵引理</a:t>
            </a:r>
            <a:r>
              <a:rPr kumimoji="1" lang="en-US" altLang="zh-CN" dirty="0"/>
              <a:t>)</a:t>
            </a:r>
          </a:p>
          <a:p>
            <a:pPr lvl="1"/>
            <a:r>
              <a:rPr kumimoji="1" lang="en-US" altLang="zh-CN" dirty="0"/>
              <a:t>CFG</a:t>
            </a:r>
            <a:r>
              <a:rPr kumimoji="1" lang="zh-CN" altLang="en-US" dirty="0"/>
              <a:t> </a:t>
            </a:r>
            <a:r>
              <a:rPr kumimoji="1" lang="en-US" altLang="zh-CN" dirty="0"/>
              <a:t>G[S]</a:t>
            </a:r>
            <a:r>
              <a:rPr kumimoji="1" lang="zh-CN" altLang="en-US" dirty="0"/>
              <a:t> </a:t>
            </a:r>
            <a:r>
              <a:rPr kumimoji="1" lang="en-US" altLang="zh-CN" dirty="0"/>
              <a:t>:</a:t>
            </a:r>
            <a:r>
              <a:rPr kumimoji="1" lang="zh-CN" altLang="en-US" dirty="0"/>
              <a:t> </a:t>
            </a:r>
            <a:r>
              <a:rPr kumimoji="1" lang="en-US" altLang="zh-CN" dirty="0" err="1"/>
              <a:t>S→aSb</a:t>
            </a:r>
            <a:r>
              <a:rPr kumimoji="1" lang="zh-CN" altLang="en-US" dirty="0"/>
              <a:t> </a:t>
            </a:r>
            <a:r>
              <a:rPr kumimoji="1" lang="en-US" altLang="zh-CN" dirty="0"/>
              <a:t>|</a:t>
            </a:r>
            <a:r>
              <a:rPr kumimoji="1" lang="zh-CN" altLang="en-US" dirty="0"/>
              <a:t> </a:t>
            </a:r>
            <a:r>
              <a:rPr kumimoji="1" lang="en-US" altLang="zh-CN" dirty="0"/>
              <a:t>ab</a:t>
            </a:r>
            <a:r>
              <a:rPr kumimoji="1" lang="zh-CN" altLang="en-US" dirty="0"/>
              <a:t>  描述的语言</a:t>
            </a:r>
            <a:r>
              <a:rPr kumimoji="1" lang="en-US" altLang="zh-CN" dirty="0"/>
              <a:t>L(G)={</a:t>
            </a:r>
            <a:r>
              <a:rPr kumimoji="1" lang="en-US" altLang="zh-CN" dirty="0" err="1"/>
              <a:t>a</a:t>
            </a:r>
            <a:r>
              <a:rPr kumimoji="1" lang="en-US" altLang="zh-CN" baseline="30000" dirty="0" err="1"/>
              <a:t>n</a:t>
            </a:r>
            <a:r>
              <a:rPr kumimoji="1" lang="en-US" altLang="zh-CN" dirty="0" err="1"/>
              <a:t>b</a:t>
            </a:r>
            <a:r>
              <a:rPr kumimoji="1" lang="en-US" altLang="zh-CN" baseline="30000" dirty="0" err="1"/>
              <a:t>n</a:t>
            </a:r>
            <a:r>
              <a:rPr kumimoji="1" lang="en-US" altLang="zh-CN" dirty="0" err="1"/>
              <a:t>|n</a:t>
            </a:r>
            <a:r>
              <a:rPr kumimoji="1" lang="en-US" altLang="zh-CN" dirty="0"/>
              <a:t>&gt;0}</a:t>
            </a:r>
          </a:p>
          <a:p>
            <a:pPr lvl="1"/>
            <a:r>
              <a:rPr kumimoji="1" lang="zh-CN" altLang="en-US" dirty="0"/>
              <a:t>无法用</a:t>
            </a:r>
            <a:r>
              <a:rPr kumimoji="1" lang="en-US" altLang="zh-CN" dirty="0"/>
              <a:t>DFA</a:t>
            </a:r>
            <a:r>
              <a:rPr kumimoji="1" lang="zh-CN" altLang="en-US" dirty="0"/>
              <a:t>识别</a:t>
            </a:r>
            <a:endParaRPr kumimoji="1" lang="en-US" altLang="zh-CN" dirty="0"/>
          </a:p>
          <a:p>
            <a:pPr lvl="1"/>
            <a:r>
              <a:rPr kumimoji="1" lang="zh-CN" altLang="en-US" dirty="0"/>
              <a:t>通俗的说法</a:t>
            </a:r>
            <a:r>
              <a:rPr kumimoji="1" lang="en-US" altLang="zh-CN" dirty="0"/>
              <a:t>:</a:t>
            </a:r>
            <a:r>
              <a:rPr kumimoji="1" lang="zh-CN" altLang="en-US" dirty="0"/>
              <a:t> 有穷自动机没办法</a:t>
            </a:r>
            <a:r>
              <a:rPr kumimoji="1" lang="zh-CN" altLang="en-US" dirty="0">
                <a:solidFill>
                  <a:srgbClr val="FF0000"/>
                </a:solidFill>
              </a:rPr>
              <a:t>计数</a:t>
            </a:r>
          </a:p>
        </p:txBody>
      </p:sp>
      <p:sp>
        <p:nvSpPr>
          <p:cNvPr id="3" name="页脚占位符 2">
            <a:extLst>
              <a:ext uri="{FF2B5EF4-FFF2-40B4-BE49-F238E27FC236}">
                <a16:creationId xmlns:a16="http://schemas.microsoft.com/office/drawing/2014/main" id="{37529218-5E32-0B43-BA4F-18AF541DE78E}"/>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EDDFFD09-2481-054B-8499-54699FFC6915}"/>
              </a:ext>
            </a:extLst>
          </p:cNvPr>
          <p:cNvSpPr>
            <a:spLocks noGrp="1"/>
          </p:cNvSpPr>
          <p:nvPr>
            <p:ph type="sldNum" sz="quarter" idx="12"/>
          </p:nvPr>
        </p:nvSpPr>
        <p:spPr/>
        <p:txBody>
          <a:bodyPr/>
          <a:lstStyle/>
          <a:p>
            <a:fld id="{91F816EA-24CC-2048-859A-C5EA9F275392}" type="slidenum">
              <a:rPr lang="en-US" smtClean="0"/>
              <a:pPr/>
              <a:t>17</a:t>
            </a:fld>
            <a:endParaRPr lang="en-US" dirty="0"/>
          </a:p>
        </p:txBody>
      </p:sp>
      <p:sp>
        <p:nvSpPr>
          <p:cNvPr id="5" name="标题 4">
            <a:extLst>
              <a:ext uri="{FF2B5EF4-FFF2-40B4-BE49-F238E27FC236}">
                <a16:creationId xmlns:a16="http://schemas.microsoft.com/office/drawing/2014/main" id="{2D1CC544-B26F-784B-B423-D8F0DA6614CB}"/>
              </a:ext>
            </a:extLst>
          </p:cNvPr>
          <p:cNvSpPr>
            <a:spLocks noGrp="1"/>
          </p:cNvSpPr>
          <p:nvPr>
            <p:ph type="title"/>
          </p:nvPr>
        </p:nvSpPr>
        <p:spPr/>
        <p:txBody>
          <a:bodyPr/>
          <a:lstStyle/>
          <a:p>
            <a:r>
              <a:rPr kumimoji="1" lang="zh-CN" altLang="en-US" dirty="0"/>
              <a:t>上下文无关文法和正则表达式</a:t>
            </a:r>
          </a:p>
        </p:txBody>
      </p:sp>
    </p:spTree>
    <p:extLst>
      <p:ext uri="{BB962C8B-B14F-4D97-AF65-F5344CB8AC3E}">
        <p14:creationId xmlns:p14="http://schemas.microsoft.com/office/powerpoint/2010/main" val="206640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blinds(horizontal)">
                                      <p:cBhvr>
                                        <p:cTn id="24" dur="500"/>
                                        <p:tgtEl>
                                          <p:spTgt spid="2">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blinds(horizontal)">
                                      <p:cBhvr>
                                        <p:cTn id="2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D701C4B-51EC-DF4D-ABE3-7CB7D5A8E3B8}"/>
              </a:ext>
            </a:extLst>
          </p:cNvPr>
          <p:cNvSpPr>
            <a:spLocks noGrp="1"/>
          </p:cNvSpPr>
          <p:nvPr>
            <p:ph idx="1"/>
          </p:nvPr>
        </p:nvSpPr>
        <p:spPr/>
        <p:txBody>
          <a:bodyPr/>
          <a:lstStyle/>
          <a:p>
            <a:r>
              <a:rPr kumimoji="1" lang="zh-CN" altLang="en-US" dirty="0"/>
              <a:t>语言是从文法的开始符号出发，能推导得到的所有句子的集合</a:t>
            </a:r>
            <a:endParaRPr kumimoji="1" lang="en-US" altLang="zh-CN" dirty="0"/>
          </a:p>
          <a:p>
            <a:pPr lvl="1"/>
            <a:r>
              <a:rPr kumimoji="1" lang="zh-CN" altLang="en-US" dirty="0"/>
              <a:t>文法</a:t>
            </a:r>
            <a:r>
              <a:rPr kumimoji="1" lang="en" altLang="zh-CN" dirty="0"/>
              <a:t>G</a:t>
            </a:r>
            <a:r>
              <a:rPr kumimoji="1" lang="zh-CN" altLang="en" dirty="0"/>
              <a:t>：</a:t>
            </a:r>
            <a:r>
              <a:rPr kumimoji="1" lang="en" altLang="zh-CN" dirty="0"/>
              <a:t>S → </a:t>
            </a:r>
            <a:r>
              <a:rPr kumimoji="1" lang="en" altLang="zh-CN" dirty="0" err="1"/>
              <a:t>aS</a:t>
            </a:r>
            <a:r>
              <a:rPr kumimoji="1" lang="en" altLang="zh-CN" dirty="0"/>
              <a:t> | a | b</a:t>
            </a:r>
            <a:r>
              <a:rPr kumimoji="1" lang="zh-CN" altLang="en" dirty="0"/>
              <a:t>，</a:t>
            </a:r>
            <a:r>
              <a:rPr kumimoji="1" lang="en" altLang="zh-CN" dirty="0"/>
              <a:t>L(G) = { a</a:t>
            </a:r>
            <a:r>
              <a:rPr kumimoji="1" lang="en" altLang="zh-CN" baseline="30000" dirty="0"/>
              <a:t>i</a:t>
            </a:r>
            <a:r>
              <a:rPr kumimoji="1" lang="en" altLang="zh-CN" dirty="0"/>
              <a:t>(</a:t>
            </a:r>
            <a:r>
              <a:rPr kumimoji="1" lang="en" altLang="zh-CN" dirty="0" err="1"/>
              <a:t>a|b</a:t>
            </a:r>
            <a:r>
              <a:rPr kumimoji="1" lang="en" altLang="zh-CN" dirty="0"/>
              <a:t>), </a:t>
            </a:r>
            <a:r>
              <a:rPr kumimoji="1" lang="en" altLang="zh-CN" dirty="0" err="1"/>
              <a:t>i</a:t>
            </a:r>
            <a:r>
              <a:rPr kumimoji="1" lang="en" altLang="zh-CN" dirty="0"/>
              <a:t> &gt;= 0 }</a:t>
            </a:r>
          </a:p>
          <a:p>
            <a:pPr lvl="1"/>
            <a:r>
              <a:rPr kumimoji="1" lang="zh-CN" altLang="en-US" dirty="0"/>
              <a:t>文法</a:t>
            </a:r>
            <a:r>
              <a:rPr kumimoji="1" lang="en" altLang="zh-CN" dirty="0"/>
              <a:t>G</a:t>
            </a:r>
            <a:r>
              <a:rPr kumimoji="1" lang="zh-CN" altLang="en" dirty="0"/>
              <a:t>：</a:t>
            </a:r>
            <a:r>
              <a:rPr kumimoji="1" lang="en" altLang="zh-CN" dirty="0"/>
              <a:t>S → </a:t>
            </a:r>
            <a:r>
              <a:rPr kumimoji="1" lang="en" altLang="zh-CN" dirty="0" err="1"/>
              <a:t>aSb</a:t>
            </a:r>
            <a:r>
              <a:rPr kumimoji="1" lang="en" altLang="zh-CN" dirty="0"/>
              <a:t> | ab</a:t>
            </a:r>
            <a:r>
              <a:rPr kumimoji="1" lang="zh-CN" altLang="en" dirty="0"/>
              <a:t>，</a:t>
            </a:r>
            <a:r>
              <a:rPr kumimoji="1" lang="en" altLang="zh-CN" dirty="0"/>
              <a:t>L(G) = { </a:t>
            </a:r>
            <a:r>
              <a:rPr kumimoji="1" lang="en" altLang="zh-CN" dirty="0" err="1"/>
              <a:t>a</a:t>
            </a:r>
            <a:r>
              <a:rPr kumimoji="1" lang="en" altLang="zh-CN" baseline="30000" dirty="0" err="1"/>
              <a:t>n</a:t>
            </a:r>
            <a:r>
              <a:rPr kumimoji="1" lang="en" altLang="zh-CN" dirty="0" err="1"/>
              <a:t>b</a:t>
            </a:r>
            <a:r>
              <a:rPr kumimoji="1" lang="en" altLang="zh-CN" baseline="30000" dirty="0" err="1"/>
              <a:t>n</a:t>
            </a:r>
            <a:r>
              <a:rPr kumimoji="1" lang="en" altLang="zh-CN" dirty="0"/>
              <a:t> , n &gt;= 1 }</a:t>
            </a:r>
          </a:p>
          <a:p>
            <a:pPr lvl="1"/>
            <a:r>
              <a:rPr kumimoji="1" lang="zh-CN" altLang="en-US" dirty="0"/>
              <a:t>文法</a:t>
            </a:r>
            <a:r>
              <a:rPr kumimoji="1" lang="en" altLang="zh-CN" dirty="0"/>
              <a:t>G</a:t>
            </a:r>
            <a:r>
              <a:rPr kumimoji="1" lang="zh-CN" altLang="en" dirty="0"/>
              <a:t>：</a:t>
            </a:r>
            <a:r>
              <a:rPr kumimoji="1" lang="en" altLang="zh-CN" dirty="0"/>
              <a:t>S→(S)S | </a:t>
            </a:r>
            <a:r>
              <a:rPr kumimoji="1" lang="el-GR" altLang="zh-CN" dirty="0"/>
              <a:t>ε</a:t>
            </a:r>
            <a:r>
              <a:rPr kumimoji="1" lang="zh-CN" altLang="el-GR" dirty="0"/>
              <a:t>，</a:t>
            </a:r>
            <a:r>
              <a:rPr kumimoji="1" lang="en" altLang="zh-CN" dirty="0"/>
              <a:t>L(G) = { </a:t>
            </a:r>
            <a:r>
              <a:rPr kumimoji="1" lang="zh-CN" altLang="en-US" dirty="0"/>
              <a:t>所有具有对称括号对的串</a:t>
            </a:r>
            <a:r>
              <a:rPr kumimoji="1" lang="en-US" altLang="zh-CN" dirty="0"/>
              <a:t>}</a:t>
            </a:r>
          </a:p>
          <a:p>
            <a:r>
              <a:rPr kumimoji="1" lang="zh-CN" altLang="en-US" dirty="0"/>
              <a:t>如何验证文法</a:t>
            </a:r>
            <a:r>
              <a:rPr kumimoji="1" lang="en" altLang="zh-CN" dirty="0"/>
              <a:t>G</a:t>
            </a:r>
            <a:r>
              <a:rPr kumimoji="1" lang="zh-CN" altLang="en-US" dirty="0"/>
              <a:t>所确定的语言</a:t>
            </a:r>
            <a:r>
              <a:rPr kumimoji="1" lang="en" altLang="zh-CN" dirty="0"/>
              <a:t>L</a:t>
            </a:r>
          </a:p>
          <a:p>
            <a:pPr lvl="1"/>
            <a:r>
              <a:rPr kumimoji="1" lang="zh-CN" altLang="en-US" dirty="0"/>
              <a:t>证明</a:t>
            </a:r>
            <a:r>
              <a:rPr kumimoji="1" lang="en" altLang="zh-CN" dirty="0"/>
              <a:t>G</a:t>
            </a:r>
            <a:r>
              <a:rPr kumimoji="1" lang="zh-CN" altLang="en-US" dirty="0"/>
              <a:t>生成的每个串都在</a:t>
            </a:r>
            <a:r>
              <a:rPr kumimoji="1" lang="en" altLang="zh-CN" dirty="0"/>
              <a:t>L</a:t>
            </a:r>
            <a:r>
              <a:rPr kumimoji="1" lang="zh-CN" altLang="en-US" dirty="0"/>
              <a:t>中</a:t>
            </a:r>
            <a:endParaRPr kumimoji="1" lang="en-US" altLang="zh-CN" dirty="0"/>
          </a:p>
          <a:p>
            <a:pPr lvl="1"/>
            <a:r>
              <a:rPr kumimoji="1" lang="zh-CN" altLang="en-US" dirty="0"/>
              <a:t>证明</a:t>
            </a:r>
            <a:r>
              <a:rPr kumimoji="1" lang="en" altLang="zh-CN" dirty="0"/>
              <a:t>L</a:t>
            </a:r>
            <a:r>
              <a:rPr kumimoji="1" lang="zh-CN" altLang="en-US" dirty="0"/>
              <a:t>中的每个串都能被</a:t>
            </a:r>
            <a:r>
              <a:rPr kumimoji="1" lang="en" altLang="zh-CN" dirty="0"/>
              <a:t>G</a:t>
            </a:r>
            <a:r>
              <a:rPr kumimoji="1" lang="zh-CN" altLang="en-US" dirty="0"/>
              <a:t>生成</a:t>
            </a:r>
          </a:p>
        </p:txBody>
      </p:sp>
      <p:sp>
        <p:nvSpPr>
          <p:cNvPr id="3" name="页脚占位符 2">
            <a:extLst>
              <a:ext uri="{FF2B5EF4-FFF2-40B4-BE49-F238E27FC236}">
                <a16:creationId xmlns:a16="http://schemas.microsoft.com/office/drawing/2014/main" id="{D414E857-51FD-E54B-B0D8-5DEB53D23F8E}"/>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1F3251E8-DF05-3643-A118-104E8078762C}"/>
              </a:ext>
            </a:extLst>
          </p:cNvPr>
          <p:cNvSpPr>
            <a:spLocks noGrp="1"/>
          </p:cNvSpPr>
          <p:nvPr>
            <p:ph type="sldNum" sz="quarter" idx="12"/>
          </p:nvPr>
        </p:nvSpPr>
        <p:spPr/>
        <p:txBody>
          <a:bodyPr/>
          <a:lstStyle/>
          <a:p>
            <a:fld id="{91F816EA-24CC-2048-859A-C5EA9F275392}" type="slidenum">
              <a:rPr lang="en-US" smtClean="0"/>
              <a:pPr/>
              <a:t>18</a:t>
            </a:fld>
            <a:endParaRPr lang="en-US" dirty="0"/>
          </a:p>
        </p:txBody>
      </p:sp>
      <p:sp>
        <p:nvSpPr>
          <p:cNvPr id="5" name="标题 4">
            <a:extLst>
              <a:ext uri="{FF2B5EF4-FFF2-40B4-BE49-F238E27FC236}">
                <a16:creationId xmlns:a16="http://schemas.microsoft.com/office/drawing/2014/main" id="{2C3DBA2E-D29C-AA49-BAC6-116579AB8AE6}"/>
              </a:ext>
            </a:extLst>
          </p:cNvPr>
          <p:cNvSpPr>
            <a:spLocks noGrp="1"/>
          </p:cNvSpPr>
          <p:nvPr>
            <p:ph type="title"/>
          </p:nvPr>
        </p:nvSpPr>
        <p:spPr/>
        <p:txBody>
          <a:bodyPr/>
          <a:lstStyle/>
          <a:p>
            <a:r>
              <a:rPr kumimoji="1" lang="zh-CN" altLang="en-US" dirty="0"/>
              <a:t>文法及其生成的语言</a:t>
            </a:r>
          </a:p>
        </p:txBody>
      </p:sp>
    </p:spTree>
    <p:extLst>
      <p:ext uri="{BB962C8B-B14F-4D97-AF65-F5344CB8AC3E}">
        <p14:creationId xmlns:p14="http://schemas.microsoft.com/office/powerpoint/2010/main" val="380900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blinds(horizontal)">
                                      <p:cBhvr>
                                        <p:cTn id="24" dur="500"/>
                                        <p:tgtEl>
                                          <p:spTgt spid="2">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blinds(horizontal)">
                                      <p:cBhvr>
                                        <p:cTn id="2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965DE90-EAF5-554A-A2C9-6885A8F93F85}"/>
              </a:ext>
            </a:extLst>
          </p:cNvPr>
          <p:cNvSpPr>
            <a:spLocks noGrp="1"/>
          </p:cNvSpPr>
          <p:nvPr>
            <p:ph idx="1"/>
          </p:nvPr>
        </p:nvSpPr>
        <p:spPr/>
        <p:txBody>
          <a:bodyPr/>
          <a:lstStyle/>
          <a:p>
            <a:r>
              <a:rPr kumimoji="1" lang="zh-CN" altLang="en-US" dirty="0"/>
              <a:t>上下文无关文法能够描述程序设计语言的大部分语法</a:t>
            </a:r>
          </a:p>
          <a:p>
            <a:pPr lvl="1"/>
            <a:r>
              <a:rPr kumimoji="1" lang="zh-CN" altLang="en-US" dirty="0"/>
              <a:t>但不是全部，比如，标识符的</a:t>
            </a:r>
            <a:r>
              <a:rPr kumimoji="1" lang="zh-CN" altLang="en-US" dirty="0">
                <a:solidFill>
                  <a:srgbClr val="FF0000"/>
                </a:solidFill>
              </a:rPr>
              <a:t>先声明后使用</a:t>
            </a:r>
            <a:r>
              <a:rPr kumimoji="1" lang="zh-CN" altLang="en-US" dirty="0"/>
              <a:t>则无法用上下文无关文法描述</a:t>
            </a:r>
          </a:p>
          <a:p>
            <a:pPr lvl="1"/>
            <a:r>
              <a:rPr kumimoji="1" lang="zh-CN" altLang="en-US" dirty="0"/>
              <a:t>因此语法分析器接受的语言是程序设计语言的超集</a:t>
            </a:r>
            <a:r>
              <a:rPr kumimoji="1" lang="en-US" altLang="zh-CN" dirty="0"/>
              <a:t>;</a:t>
            </a:r>
            <a:r>
              <a:rPr kumimoji="1" lang="zh-CN" altLang="en-US" dirty="0"/>
              <a:t> 必须通过语义分析来剔除一些符合文法、但不合法的程序</a:t>
            </a:r>
            <a:endParaRPr kumimoji="1" lang="en-US" altLang="zh-CN" dirty="0"/>
          </a:p>
        </p:txBody>
      </p:sp>
      <p:sp>
        <p:nvSpPr>
          <p:cNvPr id="3" name="页脚占位符 2">
            <a:extLst>
              <a:ext uri="{FF2B5EF4-FFF2-40B4-BE49-F238E27FC236}">
                <a16:creationId xmlns:a16="http://schemas.microsoft.com/office/drawing/2014/main" id="{31189620-6231-0747-B04A-55B5B51083DA}"/>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7D83DABB-C6F3-CB46-BBD3-CFC07FA25848}"/>
              </a:ext>
            </a:extLst>
          </p:cNvPr>
          <p:cNvSpPr>
            <a:spLocks noGrp="1"/>
          </p:cNvSpPr>
          <p:nvPr>
            <p:ph type="sldNum" sz="quarter" idx="12"/>
          </p:nvPr>
        </p:nvSpPr>
        <p:spPr/>
        <p:txBody>
          <a:bodyPr/>
          <a:lstStyle/>
          <a:p>
            <a:fld id="{91F816EA-24CC-2048-859A-C5EA9F275392}" type="slidenum">
              <a:rPr lang="en-US" smtClean="0"/>
              <a:pPr/>
              <a:t>19</a:t>
            </a:fld>
            <a:endParaRPr lang="en-US" dirty="0"/>
          </a:p>
        </p:txBody>
      </p:sp>
      <p:sp>
        <p:nvSpPr>
          <p:cNvPr id="5" name="标题 4">
            <a:extLst>
              <a:ext uri="{FF2B5EF4-FFF2-40B4-BE49-F238E27FC236}">
                <a16:creationId xmlns:a16="http://schemas.microsoft.com/office/drawing/2014/main" id="{4499F79D-89BA-404F-92F4-DA9BA208FDF0}"/>
              </a:ext>
            </a:extLst>
          </p:cNvPr>
          <p:cNvSpPr>
            <a:spLocks noGrp="1"/>
          </p:cNvSpPr>
          <p:nvPr>
            <p:ph type="title"/>
          </p:nvPr>
        </p:nvSpPr>
        <p:spPr/>
        <p:txBody>
          <a:bodyPr/>
          <a:lstStyle/>
          <a:p>
            <a:r>
              <a:rPr kumimoji="1" lang="zh-CN" altLang="en-US" dirty="0"/>
              <a:t>设计文法</a:t>
            </a:r>
          </a:p>
        </p:txBody>
      </p:sp>
    </p:spTree>
    <p:extLst>
      <p:ext uri="{BB962C8B-B14F-4D97-AF65-F5344CB8AC3E}">
        <p14:creationId xmlns:p14="http://schemas.microsoft.com/office/powerpoint/2010/main" val="1630637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AEEDAE-BC10-3141-931E-5612C5C36886}"/>
              </a:ext>
            </a:extLst>
          </p:cNvPr>
          <p:cNvSpPr>
            <a:spLocks noGrp="1"/>
          </p:cNvSpPr>
          <p:nvPr>
            <p:ph idx="1"/>
          </p:nvPr>
        </p:nvSpPr>
        <p:spPr/>
        <p:txBody>
          <a:bodyPr/>
          <a:lstStyle/>
          <a:p>
            <a:r>
              <a:rPr kumimoji="1" lang="zh-CN" altLang="en-US" dirty="0"/>
              <a:t>语法分析器</a:t>
            </a:r>
            <a:endParaRPr kumimoji="1" lang="en-US" altLang="zh-CN" dirty="0"/>
          </a:p>
          <a:p>
            <a:r>
              <a:rPr kumimoji="1" lang="zh-CN" altLang="en-US" dirty="0"/>
              <a:t>上下文无关文法</a:t>
            </a:r>
            <a:endParaRPr kumimoji="1" lang="en-US" altLang="zh-CN" dirty="0"/>
          </a:p>
          <a:p>
            <a:r>
              <a:rPr kumimoji="1" lang="zh-CN" altLang="en-US" dirty="0"/>
              <a:t>语法分析技术</a:t>
            </a:r>
            <a:endParaRPr kumimoji="1" lang="en-US" altLang="zh-CN" dirty="0"/>
          </a:p>
          <a:p>
            <a:pPr lvl="1"/>
            <a:r>
              <a:rPr kumimoji="1" lang="zh-CN" altLang="en-US" dirty="0"/>
              <a:t>自顶向下分析</a:t>
            </a:r>
            <a:endParaRPr kumimoji="1" lang="en-US" altLang="zh-CN" dirty="0"/>
          </a:p>
          <a:p>
            <a:pPr lvl="1"/>
            <a:r>
              <a:rPr kumimoji="1" lang="zh-CN" altLang="en-US" dirty="0"/>
              <a:t>自底向上分析</a:t>
            </a:r>
            <a:endParaRPr kumimoji="1" lang="en-US" altLang="zh-CN" dirty="0"/>
          </a:p>
          <a:p>
            <a:r>
              <a:rPr kumimoji="1" lang="zh-CN" altLang="en-US" dirty="0"/>
              <a:t>语法分析器生成工具</a:t>
            </a:r>
          </a:p>
        </p:txBody>
      </p:sp>
      <p:sp>
        <p:nvSpPr>
          <p:cNvPr id="3" name="页脚占位符 2">
            <a:extLst>
              <a:ext uri="{FF2B5EF4-FFF2-40B4-BE49-F238E27FC236}">
                <a16:creationId xmlns:a16="http://schemas.microsoft.com/office/drawing/2014/main" id="{9B4A5F07-1A94-CF41-88AC-57463035A407}"/>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50C1918B-0B81-6241-96F3-CC58E982EF94}"/>
              </a:ext>
            </a:extLst>
          </p:cNvPr>
          <p:cNvSpPr>
            <a:spLocks noGrp="1"/>
          </p:cNvSpPr>
          <p:nvPr>
            <p:ph type="sldNum" sz="quarter" idx="12"/>
          </p:nvPr>
        </p:nvSpPr>
        <p:spPr/>
        <p:txBody>
          <a:bodyPr/>
          <a:lstStyle/>
          <a:p>
            <a:fld id="{91F816EA-24CC-2048-859A-C5EA9F275392}" type="slidenum">
              <a:rPr lang="en-US" smtClean="0"/>
              <a:pPr/>
              <a:t>2</a:t>
            </a:fld>
            <a:endParaRPr lang="en-US" dirty="0"/>
          </a:p>
        </p:txBody>
      </p:sp>
      <p:sp>
        <p:nvSpPr>
          <p:cNvPr id="5" name="标题 4">
            <a:extLst>
              <a:ext uri="{FF2B5EF4-FFF2-40B4-BE49-F238E27FC236}">
                <a16:creationId xmlns:a16="http://schemas.microsoft.com/office/drawing/2014/main" id="{362677F0-CD2F-5149-8374-1AE6364377E6}"/>
              </a:ext>
            </a:extLst>
          </p:cNvPr>
          <p:cNvSpPr>
            <a:spLocks noGrp="1"/>
          </p:cNvSpPr>
          <p:nvPr>
            <p:ph type="title"/>
          </p:nvPr>
        </p:nvSpPr>
        <p:spPr/>
        <p:txBody>
          <a:bodyPr/>
          <a:lstStyle/>
          <a:p>
            <a:r>
              <a:rPr kumimoji="1" lang="zh-CN" altLang="en-US" dirty="0"/>
              <a:t>主要内容</a:t>
            </a:r>
          </a:p>
        </p:txBody>
      </p:sp>
    </p:spTree>
    <p:extLst>
      <p:ext uri="{BB962C8B-B14F-4D97-AF65-F5344CB8AC3E}">
        <p14:creationId xmlns:p14="http://schemas.microsoft.com/office/powerpoint/2010/main" val="3808928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B1C0A2B-FE1F-6746-A765-C1F860E9D0F4}"/>
                  </a:ext>
                </a:extLst>
              </p:cNvPr>
              <p:cNvSpPr>
                <a:spLocks noGrp="1"/>
              </p:cNvSpPr>
              <p:nvPr>
                <p:ph idx="1"/>
              </p:nvPr>
            </p:nvSpPr>
            <p:spPr/>
            <p:txBody>
              <a:bodyPr/>
              <a:lstStyle/>
              <a:p>
                <a:r>
                  <a:rPr kumimoji="1" lang="zh-CN" altLang="en-US" dirty="0"/>
                  <a:t>在进行高效的语法分析之前，需要对文法做以下处理</a:t>
                </a:r>
              </a:p>
              <a:p>
                <a:pPr lvl="1"/>
                <a:r>
                  <a:rPr kumimoji="1" lang="zh-CN" altLang="en-US" dirty="0"/>
                  <a:t>消除</a:t>
                </a:r>
                <a:r>
                  <a:rPr kumimoji="1" lang="zh-CN" altLang="en-US" dirty="0">
                    <a:solidFill>
                      <a:srgbClr val="FF0000"/>
                    </a:solidFill>
                  </a:rPr>
                  <a:t>二义性</a:t>
                </a:r>
              </a:p>
              <a:p>
                <a:pPr lvl="2"/>
                <a:r>
                  <a:rPr kumimoji="1" lang="zh-CN" altLang="en-US" dirty="0"/>
                  <a:t>二义性：文法可以为一个句子生成多颗不同的分析树</a:t>
                </a:r>
              </a:p>
              <a:p>
                <a:pPr lvl="1"/>
                <a:r>
                  <a:rPr kumimoji="1" lang="zh-CN" altLang="en-US" dirty="0"/>
                  <a:t>消除</a:t>
                </a:r>
                <a:r>
                  <a:rPr kumimoji="1" lang="zh-CN" altLang="en-US" dirty="0">
                    <a:solidFill>
                      <a:srgbClr val="FF0000"/>
                    </a:solidFill>
                  </a:rPr>
                  <a:t>左递归</a:t>
                </a:r>
              </a:p>
              <a:p>
                <a:pPr lvl="2"/>
                <a:r>
                  <a:rPr kumimoji="1" lang="zh-CN" altLang="en-US" dirty="0"/>
                  <a:t>左递归：文法中一个非终结符号</a:t>
                </a:r>
                <a:r>
                  <a:rPr kumimoji="1" lang="en" altLang="zh-CN" dirty="0"/>
                  <a:t>A</a:t>
                </a:r>
                <a:r>
                  <a:rPr kumimoji="1" lang="zh-CN" altLang="en-US" dirty="0"/>
                  <a:t>使得对某个串</a:t>
                </a:r>
                <a:r>
                  <a:rPr kumimoji="1" lang="el-GR" altLang="zh-CN" dirty="0"/>
                  <a:t>α</a:t>
                </a:r>
                <a:r>
                  <a:rPr kumimoji="1" lang="zh-CN" altLang="el-GR" dirty="0"/>
                  <a:t>，</a:t>
                </a:r>
                <a:r>
                  <a:rPr kumimoji="1" lang="zh-CN" altLang="en-US" dirty="0"/>
                  <a:t>存在一个 推导 </a:t>
                </a:r>
                <a:r>
                  <a:rPr kumimoji="1" lang="en" altLang="zh-CN" dirty="0"/>
                  <a:t>A</a:t>
                </a:r>
                <a:r>
                  <a:rPr kumimoji="1" lang="en" altLang="zh-CN" dirty="0">
                    <a:ea typeface="Cambria Math" panose="02040503050406030204" pitchFamily="18" charset="0"/>
                  </a:rPr>
                  <a:t> </a:t>
                </a:r>
                <a14:m>
                  <m:oMath xmlns:m="http://schemas.openxmlformats.org/officeDocument/2006/math">
                    <m:r>
                      <a:rPr kumimoji="1" lang="en" altLang="zh-CN" i="1">
                        <a:latin typeface="Cambria Math" panose="02040503050406030204" pitchFamily="18" charset="0"/>
                        <a:ea typeface="Cambria Math" panose="02040503050406030204" pitchFamily="18" charset="0"/>
                      </a:rPr>
                      <m:t>⇒</m:t>
                    </m:r>
                  </m:oMath>
                </a14:m>
                <a:r>
                  <a:rPr kumimoji="1" lang="en-US" altLang="zh-CN" baseline="30000" dirty="0"/>
                  <a:t>+</a:t>
                </a:r>
                <a:r>
                  <a:rPr kumimoji="1" lang="en" altLang="zh-CN" dirty="0"/>
                  <a:t>A</a:t>
                </a:r>
                <a:r>
                  <a:rPr kumimoji="1" lang="el-GR" altLang="zh-CN" dirty="0"/>
                  <a:t>α</a:t>
                </a:r>
                <a:r>
                  <a:rPr kumimoji="1" lang="zh-CN" altLang="el-GR" dirty="0"/>
                  <a:t>，</a:t>
                </a:r>
                <a:r>
                  <a:rPr kumimoji="1" lang="zh-CN" altLang="en-US" dirty="0"/>
                  <a:t>则称这个文法是左递归的</a:t>
                </a:r>
                <a:endParaRPr kumimoji="1" lang="en-US" altLang="zh-CN" sz="3200" dirty="0"/>
              </a:p>
              <a:p>
                <a:pPr lvl="1"/>
                <a:r>
                  <a:rPr kumimoji="1" lang="zh-CN" altLang="en-US" dirty="0"/>
                  <a:t>提取</a:t>
                </a:r>
                <a:r>
                  <a:rPr kumimoji="1" lang="zh-CN" altLang="en-US" dirty="0">
                    <a:solidFill>
                      <a:srgbClr val="FF0000"/>
                    </a:solidFill>
                  </a:rPr>
                  <a:t>左公因子</a:t>
                </a:r>
              </a:p>
              <a:p>
                <a:endParaRPr kumimoji="1" lang="zh-CN" altLang="en-US" dirty="0"/>
              </a:p>
            </p:txBody>
          </p:sp>
        </mc:Choice>
        <mc:Fallback xmlns="">
          <p:sp>
            <p:nvSpPr>
              <p:cNvPr id="2" name="内容占位符 1">
                <a:extLst>
                  <a:ext uri="{FF2B5EF4-FFF2-40B4-BE49-F238E27FC236}">
                    <a16:creationId xmlns:a16="http://schemas.microsoft.com/office/drawing/2014/main" id="{7B1C0A2B-FE1F-6746-A765-C1F860E9D0F4}"/>
                  </a:ext>
                </a:extLst>
              </p:cNvPr>
              <p:cNvSpPr>
                <a:spLocks noGrp="1" noRot="1" noChangeAspect="1" noMove="1" noResize="1" noEditPoints="1" noAdjustHandles="1" noChangeArrowheads="1" noChangeShapeType="1" noTextEdit="1"/>
              </p:cNvSpPr>
              <p:nvPr>
                <p:ph idx="1"/>
              </p:nvPr>
            </p:nvSpPr>
            <p:spPr>
              <a:blipFill>
                <a:blip r:embed="rId2"/>
                <a:stretch>
                  <a:fillRect l="-1004" t="-1531" r="-893"/>
                </a:stretch>
              </a:blipFill>
            </p:spPr>
            <p:txBody>
              <a:bodyPr/>
              <a:lstStyle/>
              <a:p>
                <a:r>
                  <a:rPr lang="zh-CN" altLang="en-US">
                    <a:noFill/>
                  </a:rPr>
                  <a:t> </a:t>
                </a:r>
              </a:p>
            </p:txBody>
          </p:sp>
        </mc:Fallback>
      </mc:AlternateContent>
      <p:sp>
        <p:nvSpPr>
          <p:cNvPr id="3" name="页脚占位符 2">
            <a:extLst>
              <a:ext uri="{FF2B5EF4-FFF2-40B4-BE49-F238E27FC236}">
                <a16:creationId xmlns:a16="http://schemas.microsoft.com/office/drawing/2014/main" id="{FD8A3C6D-85B2-EA41-958E-AFE5B32F39B4}"/>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023F60FF-2AF8-8B43-9AD6-A6E0BE5998A6}"/>
              </a:ext>
            </a:extLst>
          </p:cNvPr>
          <p:cNvSpPr>
            <a:spLocks noGrp="1"/>
          </p:cNvSpPr>
          <p:nvPr>
            <p:ph type="sldNum" sz="quarter" idx="12"/>
          </p:nvPr>
        </p:nvSpPr>
        <p:spPr/>
        <p:txBody>
          <a:bodyPr/>
          <a:lstStyle/>
          <a:p>
            <a:fld id="{91F816EA-24CC-2048-859A-C5EA9F275392}" type="slidenum">
              <a:rPr lang="en-US" smtClean="0"/>
              <a:pPr/>
              <a:t>20</a:t>
            </a:fld>
            <a:endParaRPr lang="en-US" dirty="0"/>
          </a:p>
        </p:txBody>
      </p:sp>
      <p:sp>
        <p:nvSpPr>
          <p:cNvPr id="5" name="标题 4">
            <a:extLst>
              <a:ext uri="{FF2B5EF4-FFF2-40B4-BE49-F238E27FC236}">
                <a16:creationId xmlns:a16="http://schemas.microsoft.com/office/drawing/2014/main" id="{A39D0C71-CA5C-9345-8640-8840CA691D96}"/>
              </a:ext>
            </a:extLst>
          </p:cNvPr>
          <p:cNvSpPr>
            <a:spLocks noGrp="1"/>
          </p:cNvSpPr>
          <p:nvPr>
            <p:ph type="title"/>
          </p:nvPr>
        </p:nvSpPr>
        <p:spPr/>
        <p:txBody>
          <a:bodyPr/>
          <a:lstStyle/>
          <a:p>
            <a:r>
              <a:rPr kumimoji="1" lang="zh-CN" altLang="en-US" dirty="0"/>
              <a:t>设计文法</a:t>
            </a:r>
          </a:p>
        </p:txBody>
      </p:sp>
    </p:spTree>
    <p:extLst>
      <p:ext uri="{BB962C8B-B14F-4D97-AF65-F5344CB8AC3E}">
        <p14:creationId xmlns:p14="http://schemas.microsoft.com/office/powerpoint/2010/main" val="857930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2519DC0-A675-504A-BE18-46FBCF9EB402}"/>
              </a:ext>
            </a:extLst>
          </p:cNvPr>
          <p:cNvSpPr>
            <a:spLocks noGrp="1"/>
          </p:cNvSpPr>
          <p:nvPr>
            <p:ph idx="1"/>
          </p:nvPr>
        </p:nvSpPr>
        <p:spPr/>
        <p:txBody>
          <a:bodyPr/>
          <a:lstStyle/>
          <a:p>
            <a:r>
              <a:rPr kumimoji="1" lang="zh-CN" altLang="en-US" dirty="0"/>
              <a:t>一些二义性文法可被改成等价的无二义性的文法</a:t>
            </a:r>
            <a:endParaRPr kumimoji="1" lang="en-US" altLang="zh-CN" dirty="0"/>
          </a:p>
          <a:p>
            <a:r>
              <a:rPr kumimoji="1" lang="zh-CN" altLang="en-US" dirty="0"/>
              <a:t>例子</a:t>
            </a:r>
            <a:r>
              <a:rPr kumimoji="1" lang="en-US" altLang="zh-CN" dirty="0"/>
              <a:t>:</a:t>
            </a:r>
            <a:r>
              <a:rPr kumimoji="1" lang="zh-CN" altLang="en-US" dirty="0"/>
              <a:t> </a:t>
            </a:r>
            <a:endParaRPr kumimoji="1" lang="en-US" altLang="zh-CN" dirty="0"/>
          </a:p>
          <a:p>
            <a:pPr lvl="1"/>
            <a:r>
              <a:rPr kumimoji="1" lang="en-US" altLang="zh-CN" b="1" i="1" dirty="0" err="1"/>
              <a:t>stmt</a:t>
            </a:r>
            <a:r>
              <a:rPr kumimoji="1" lang="zh-CN" altLang="en-US" dirty="0"/>
              <a:t> </a:t>
            </a:r>
            <a:r>
              <a:rPr kumimoji="1" lang="en-US" altLang="zh-CN" dirty="0"/>
              <a:t>→</a:t>
            </a:r>
            <a:r>
              <a:rPr kumimoji="1" lang="zh-CN" altLang="en-US" dirty="0"/>
              <a:t> </a:t>
            </a:r>
            <a:r>
              <a:rPr kumimoji="1" lang="en-US" altLang="zh-CN" dirty="0"/>
              <a:t>if</a:t>
            </a:r>
            <a:r>
              <a:rPr kumimoji="1" lang="zh-CN" altLang="en-US" dirty="0"/>
              <a:t> </a:t>
            </a:r>
            <a:r>
              <a:rPr kumimoji="1" lang="en-US" altLang="zh-CN" b="1" i="1" dirty="0"/>
              <a:t>expr</a:t>
            </a:r>
            <a:r>
              <a:rPr kumimoji="1" lang="zh-CN" altLang="en-US" dirty="0"/>
              <a:t> </a:t>
            </a:r>
            <a:r>
              <a:rPr kumimoji="1" lang="en-US" altLang="zh-CN" dirty="0"/>
              <a:t>then</a:t>
            </a:r>
            <a:r>
              <a:rPr kumimoji="1" lang="zh-CN" altLang="en-US" dirty="0"/>
              <a:t> </a:t>
            </a:r>
            <a:r>
              <a:rPr kumimoji="1" lang="en-US" altLang="zh-CN" b="1" i="1" dirty="0" err="1"/>
              <a:t>stmt</a:t>
            </a:r>
            <a:endParaRPr kumimoji="1" lang="en-US" altLang="zh-CN" b="1" i="1" dirty="0"/>
          </a:p>
          <a:p>
            <a:pPr marL="457200" lvl="1" indent="0">
              <a:buNone/>
            </a:pPr>
            <a:r>
              <a:rPr kumimoji="1" lang="en-US" altLang="zh-CN" dirty="0"/>
              <a:t>			|</a:t>
            </a:r>
            <a:r>
              <a:rPr kumimoji="1" lang="zh-CN" altLang="en-US" dirty="0"/>
              <a:t> </a:t>
            </a:r>
            <a:r>
              <a:rPr kumimoji="1" lang="en-US" altLang="zh-CN" dirty="0"/>
              <a:t>if</a:t>
            </a:r>
            <a:r>
              <a:rPr kumimoji="1" lang="zh-CN" altLang="en-US" dirty="0"/>
              <a:t> </a:t>
            </a:r>
            <a:r>
              <a:rPr kumimoji="1" lang="en-US" altLang="zh-CN" b="1" i="1" dirty="0"/>
              <a:t>expr</a:t>
            </a:r>
            <a:r>
              <a:rPr kumimoji="1" lang="zh-CN" altLang="en-US" dirty="0"/>
              <a:t> </a:t>
            </a:r>
            <a:r>
              <a:rPr kumimoji="1" lang="en-US" altLang="zh-CN" dirty="0"/>
              <a:t>then</a:t>
            </a:r>
            <a:r>
              <a:rPr kumimoji="1" lang="zh-CN" altLang="en-US" dirty="0"/>
              <a:t> </a:t>
            </a:r>
            <a:r>
              <a:rPr kumimoji="1" lang="en-US" altLang="zh-CN" b="1" i="1" dirty="0" err="1"/>
              <a:t>stmt</a:t>
            </a:r>
            <a:r>
              <a:rPr kumimoji="1" lang="zh-CN" altLang="en-US" b="1" i="1" dirty="0"/>
              <a:t> </a:t>
            </a:r>
            <a:r>
              <a:rPr kumimoji="1" lang="en-US" altLang="zh-CN" dirty="0"/>
              <a:t>else</a:t>
            </a:r>
            <a:r>
              <a:rPr kumimoji="1" lang="zh-CN" altLang="en-US" dirty="0"/>
              <a:t> </a:t>
            </a:r>
            <a:r>
              <a:rPr kumimoji="1" lang="en-US" altLang="zh-CN" b="1" i="1" dirty="0" err="1"/>
              <a:t>stmt</a:t>
            </a:r>
            <a:endParaRPr kumimoji="1" lang="en-US" altLang="zh-CN" b="1" i="1" dirty="0"/>
          </a:p>
          <a:p>
            <a:pPr marL="457200" lvl="1" indent="0">
              <a:buNone/>
            </a:pPr>
            <a:r>
              <a:rPr kumimoji="1" lang="en-US" altLang="zh-CN" b="1" i="1" dirty="0"/>
              <a:t>			|</a:t>
            </a:r>
            <a:r>
              <a:rPr kumimoji="1" lang="zh-CN" altLang="en-US" b="1" i="1" dirty="0"/>
              <a:t> </a:t>
            </a:r>
            <a:r>
              <a:rPr kumimoji="1" lang="en-US" altLang="zh-CN" b="1" i="1" dirty="0"/>
              <a:t>other</a:t>
            </a:r>
          </a:p>
          <a:p>
            <a:pPr marL="457200" lvl="1" indent="0">
              <a:buNone/>
            </a:pPr>
            <a:r>
              <a:rPr kumimoji="1" lang="zh-CN" altLang="en-US" dirty="0"/>
              <a:t>语句 </a:t>
            </a:r>
            <a:r>
              <a:rPr kumimoji="1" lang="en-US" altLang="zh-CN" dirty="0"/>
              <a:t>if</a:t>
            </a:r>
            <a:r>
              <a:rPr kumimoji="1" lang="zh-CN" altLang="en-US" dirty="0"/>
              <a:t> </a:t>
            </a:r>
            <a:r>
              <a:rPr kumimoji="1" lang="en-US" altLang="zh-CN" dirty="0"/>
              <a:t>E</a:t>
            </a:r>
            <a:r>
              <a:rPr kumimoji="1" lang="en-US" altLang="zh-CN" baseline="-25000" dirty="0"/>
              <a:t>1</a:t>
            </a:r>
            <a:r>
              <a:rPr kumimoji="1" lang="zh-CN" altLang="en-US" dirty="0"/>
              <a:t> </a:t>
            </a:r>
            <a:r>
              <a:rPr kumimoji="1" lang="en-US" altLang="zh-CN" dirty="0"/>
              <a:t>then</a:t>
            </a:r>
            <a:r>
              <a:rPr kumimoji="1" lang="zh-CN" altLang="en-US" dirty="0"/>
              <a:t>  </a:t>
            </a:r>
            <a:r>
              <a:rPr kumimoji="1" lang="en-US" altLang="zh-CN" dirty="0"/>
              <a:t>if</a:t>
            </a:r>
            <a:r>
              <a:rPr kumimoji="1" lang="zh-CN" altLang="en-US" dirty="0"/>
              <a:t> </a:t>
            </a:r>
            <a:r>
              <a:rPr kumimoji="1" lang="en-US" altLang="zh-CN" dirty="0"/>
              <a:t>E</a:t>
            </a:r>
            <a:r>
              <a:rPr kumimoji="1" lang="en-US" altLang="zh-CN" baseline="-25000" dirty="0"/>
              <a:t>2</a:t>
            </a:r>
            <a:r>
              <a:rPr kumimoji="1" lang="zh-CN" altLang="en-US" dirty="0"/>
              <a:t> </a:t>
            </a:r>
            <a:r>
              <a:rPr kumimoji="1" lang="en-US" altLang="zh-CN" dirty="0"/>
              <a:t>then</a:t>
            </a:r>
            <a:r>
              <a:rPr kumimoji="1" lang="zh-CN" altLang="en-US" dirty="0"/>
              <a:t> </a:t>
            </a:r>
            <a:r>
              <a:rPr kumimoji="1" lang="en-US" altLang="zh-CN" dirty="0"/>
              <a:t>S</a:t>
            </a:r>
            <a:r>
              <a:rPr kumimoji="1" lang="en-US" altLang="zh-CN" baseline="-25000" dirty="0"/>
              <a:t>1</a:t>
            </a:r>
            <a:r>
              <a:rPr kumimoji="1" lang="zh-CN" altLang="en-US" dirty="0"/>
              <a:t> </a:t>
            </a:r>
            <a:r>
              <a:rPr kumimoji="1" lang="en-US" altLang="zh-CN" dirty="0"/>
              <a:t>else</a:t>
            </a:r>
            <a:r>
              <a:rPr kumimoji="1" lang="zh-CN" altLang="en-US" dirty="0"/>
              <a:t> </a:t>
            </a:r>
            <a:r>
              <a:rPr kumimoji="1" lang="en-US" altLang="zh-CN" dirty="0"/>
              <a:t>S</a:t>
            </a:r>
            <a:r>
              <a:rPr kumimoji="1" lang="en-US" altLang="zh-CN" baseline="-25000" dirty="0"/>
              <a:t>2</a:t>
            </a:r>
            <a:r>
              <a:rPr kumimoji="1" lang="zh-CN" altLang="en-US" dirty="0"/>
              <a:t>的两棵分析树</a:t>
            </a:r>
            <a:endParaRPr kumimoji="1" lang="en-US" altLang="zh-CN" dirty="0"/>
          </a:p>
        </p:txBody>
      </p:sp>
      <p:sp>
        <p:nvSpPr>
          <p:cNvPr id="3" name="页脚占位符 2">
            <a:extLst>
              <a:ext uri="{FF2B5EF4-FFF2-40B4-BE49-F238E27FC236}">
                <a16:creationId xmlns:a16="http://schemas.microsoft.com/office/drawing/2014/main" id="{5E747ECA-417C-4C4C-BB0B-51DF50434D32}"/>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124AC1EB-BA6A-0B45-96BE-023EAF534F64}"/>
              </a:ext>
            </a:extLst>
          </p:cNvPr>
          <p:cNvSpPr>
            <a:spLocks noGrp="1"/>
          </p:cNvSpPr>
          <p:nvPr>
            <p:ph type="sldNum" sz="quarter" idx="12"/>
          </p:nvPr>
        </p:nvSpPr>
        <p:spPr/>
        <p:txBody>
          <a:bodyPr/>
          <a:lstStyle/>
          <a:p>
            <a:fld id="{91F816EA-24CC-2048-859A-C5EA9F275392}" type="slidenum">
              <a:rPr lang="en-US" smtClean="0"/>
              <a:pPr/>
              <a:t>21</a:t>
            </a:fld>
            <a:endParaRPr lang="en-US" dirty="0"/>
          </a:p>
        </p:txBody>
      </p:sp>
      <p:sp>
        <p:nvSpPr>
          <p:cNvPr id="5" name="标题 4">
            <a:extLst>
              <a:ext uri="{FF2B5EF4-FFF2-40B4-BE49-F238E27FC236}">
                <a16:creationId xmlns:a16="http://schemas.microsoft.com/office/drawing/2014/main" id="{CE020A75-939B-204B-BB50-6488A1F58CF5}"/>
              </a:ext>
            </a:extLst>
          </p:cNvPr>
          <p:cNvSpPr>
            <a:spLocks noGrp="1"/>
          </p:cNvSpPr>
          <p:nvPr>
            <p:ph type="title"/>
          </p:nvPr>
        </p:nvSpPr>
        <p:spPr/>
        <p:txBody>
          <a:bodyPr/>
          <a:lstStyle/>
          <a:p>
            <a:r>
              <a:rPr kumimoji="1" lang="zh-CN" altLang="en-US" dirty="0"/>
              <a:t>二义性的消除</a:t>
            </a:r>
          </a:p>
        </p:txBody>
      </p:sp>
      <p:pic>
        <p:nvPicPr>
          <p:cNvPr id="4098" name="Picture 2">
            <a:extLst>
              <a:ext uri="{FF2B5EF4-FFF2-40B4-BE49-F238E27FC236}">
                <a16:creationId xmlns:a16="http://schemas.microsoft.com/office/drawing/2014/main" id="{0106824A-DA0C-0846-B053-7F54D5E1F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198319"/>
            <a:ext cx="11125200" cy="2184400"/>
          </a:xfrm>
          <a:prstGeom prst="rect">
            <a:avLst/>
          </a:prstGeom>
          <a:noFill/>
          <a:extLst>
            <a:ext uri="{909E8E84-426E-40DD-AFC4-6F175D3DCCD1}">
              <a14:hiddenFill xmlns:a14="http://schemas.microsoft.com/office/drawing/2010/main">
                <a:solidFill>
                  <a:srgbClr val="FFFFFF"/>
                </a:solidFill>
              </a14:hiddenFill>
            </a:ext>
          </a:extLst>
        </p:spPr>
      </p:pic>
      <p:sp>
        <p:nvSpPr>
          <p:cNvPr id="6" name="椭圆 5">
            <a:extLst>
              <a:ext uri="{FF2B5EF4-FFF2-40B4-BE49-F238E27FC236}">
                <a16:creationId xmlns:a16="http://schemas.microsoft.com/office/drawing/2014/main" id="{F00E9A4E-D134-2749-9330-C17B3159F6A9}"/>
              </a:ext>
            </a:extLst>
          </p:cNvPr>
          <p:cNvSpPr/>
          <p:nvPr/>
        </p:nvSpPr>
        <p:spPr bwMode="auto">
          <a:xfrm>
            <a:off x="5029200" y="5086888"/>
            <a:ext cx="1828800" cy="1447800"/>
          </a:xfrm>
          <a:prstGeom prst="ellipse">
            <a:avLst/>
          </a:prstGeom>
          <a:noFill/>
          <a:ln w="2857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
        <p:nvSpPr>
          <p:cNvPr id="9" name="椭圆 8">
            <a:extLst>
              <a:ext uri="{FF2B5EF4-FFF2-40B4-BE49-F238E27FC236}">
                <a16:creationId xmlns:a16="http://schemas.microsoft.com/office/drawing/2014/main" id="{A1A8C9A0-E38F-5044-A768-945A71C97B35}"/>
              </a:ext>
            </a:extLst>
          </p:cNvPr>
          <p:cNvSpPr/>
          <p:nvPr/>
        </p:nvSpPr>
        <p:spPr bwMode="auto">
          <a:xfrm>
            <a:off x="10058400" y="4267200"/>
            <a:ext cx="1828800" cy="1447800"/>
          </a:xfrm>
          <a:prstGeom prst="ellipse">
            <a:avLst/>
          </a:prstGeom>
          <a:noFill/>
          <a:ln w="2857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1253216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3B1CA28-A27A-3E44-954B-D70C405E176C}"/>
              </a:ext>
            </a:extLst>
          </p:cNvPr>
          <p:cNvSpPr>
            <a:spLocks noGrp="1"/>
          </p:cNvSpPr>
          <p:nvPr>
            <p:ph idx="1"/>
          </p:nvPr>
        </p:nvSpPr>
        <p:spPr/>
        <p:txBody>
          <a:bodyPr/>
          <a:lstStyle/>
          <a:p>
            <a:r>
              <a:rPr kumimoji="1" lang="zh-CN" altLang="en-US" dirty="0"/>
              <a:t>保证</a:t>
            </a:r>
            <a:r>
              <a:rPr kumimoji="1" lang="en-US" altLang="zh-CN" dirty="0"/>
              <a:t>else</a:t>
            </a:r>
            <a:r>
              <a:rPr kumimoji="1" lang="zh-CN" altLang="en-US" dirty="0"/>
              <a:t>和</a:t>
            </a:r>
            <a:r>
              <a:rPr kumimoji="1" lang="zh-CN" altLang="en-US" dirty="0">
                <a:solidFill>
                  <a:srgbClr val="FF0000"/>
                </a:solidFill>
              </a:rPr>
              <a:t>最近未匹配</a:t>
            </a:r>
            <a:r>
              <a:rPr kumimoji="1" lang="zh-CN" altLang="en-US" dirty="0"/>
              <a:t>的</a:t>
            </a:r>
            <a:r>
              <a:rPr kumimoji="1" lang="en-US" altLang="zh-CN" dirty="0"/>
              <a:t>then</a:t>
            </a:r>
            <a:r>
              <a:rPr kumimoji="1" lang="zh-CN" altLang="en-US" dirty="0"/>
              <a:t>匹配</a:t>
            </a:r>
            <a:endParaRPr kumimoji="1" lang="en-US" altLang="zh-CN" dirty="0"/>
          </a:p>
          <a:p>
            <a:pPr lvl="1"/>
            <a:r>
              <a:rPr kumimoji="1" lang="zh-CN" altLang="en-US" dirty="0"/>
              <a:t>要求</a:t>
            </a:r>
            <a:r>
              <a:rPr kumimoji="1" lang="en-US" altLang="zh-CN" dirty="0"/>
              <a:t>then</a:t>
            </a:r>
            <a:r>
              <a:rPr kumimoji="1" lang="zh-CN" altLang="en-US" dirty="0"/>
              <a:t>和</a:t>
            </a:r>
            <a:r>
              <a:rPr kumimoji="1" lang="en-US" altLang="zh-CN" dirty="0"/>
              <a:t>else</a:t>
            </a:r>
            <a:r>
              <a:rPr kumimoji="1" lang="zh-CN" altLang="en-US" dirty="0"/>
              <a:t>之间出现的语句必须是匹配完的</a:t>
            </a:r>
            <a:endParaRPr kumimoji="1" lang="en-US" altLang="zh-CN" dirty="0"/>
          </a:p>
          <a:p>
            <a:r>
              <a:rPr kumimoji="1" lang="zh-CN" altLang="en-US" dirty="0"/>
              <a:t>引入</a:t>
            </a:r>
            <a:r>
              <a:rPr kumimoji="1" lang="en-US" altLang="zh-CN" dirty="0" err="1"/>
              <a:t>matched_stmt</a:t>
            </a:r>
            <a:r>
              <a:rPr kumimoji="1" lang="zh-CN" altLang="en-US" dirty="0"/>
              <a:t>表示匹配好的语句</a:t>
            </a:r>
            <a:endParaRPr kumimoji="1" lang="en-US" altLang="zh-CN" dirty="0"/>
          </a:p>
          <a:p>
            <a:pPr marL="457200" lvl="1" indent="0">
              <a:buNone/>
            </a:pPr>
            <a:r>
              <a:rPr kumimoji="1" lang="en-US" altLang="zh-CN" b="1" i="1" dirty="0" err="1"/>
              <a:t>stmt</a:t>
            </a:r>
            <a:r>
              <a:rPr kumimoji="1" lang="zh-CN" altLang="en-US" dirty="0"/>
              <a:t> </a:t>
            </a:r>
            <a:r>
              <a:rPr kumimoji="1" lang="en-US" altLang="zh-CN" dirty="0"/>
              <a:t>→</a:t>
            </a:r>
            <a:r>
              <a:rPr kumimoji="1" lang="zh-CN" altLang="en-US" dirty="0"/>
              <a:t> </a:t>
            </a:r>
            <a:r>
              <a:rPr kumimoji="1" lang="en-US" altLang="zh-CN" b="1" i="1" dirty="0" err="1"/>
              <a:t>matched_stmt</a:t>
            </a:r>
            <a:r>
              <a:rPr kumimoji="1" lang="zh-CN" altLang="en-US" dirty="0"/>
              <a:t> </a:t>
            </a:r>
            <a:r>
              <a:rPr kumimoji="1" lang="en-US" altLang="zh-CN" dirty="0"/>
              <a:t>|</a:t>
            </a:r>
            <a:r>
              <a:rPr kumimoji="1" lang="zh-CN" altLang="en-US" dirty="0"/>
              <a:t> </a:t>
            </a:r>
            <a:r>
              <a:rPr kumimoji="1" lang="en-US" altLang="zh-CN" b="1" i="1" dirty="0" err="1"/>
              <a:t>open_stmt</a:t>
            </a:r>
            <a:endParaRPr kumimoji="1" lang="en-US" altLang="zh-CN" b="1" i="1" dirty="0"/>
          </a:p>
          <a:p>
            <a:pPr marL="457200" lvl="1" indent="0">
              <a:buNone/>
            </a:pPr>
            <a:r>
              <a:rPr kumimoji="1" lang="en-US" altLang="zh-CN" b="1" i="1" dirty="0" err="1"/>
              <a:t>matched_stmt</a:t>
            </a:r>
            <a:r>
              <a:rPr kumimoji="1" lang="zh-CN" altLang="en-US" b="1" i="1" dirty="0"/>
              <a:t> </a:t>
            </a:r>
            <a:r>
              <a:rPr kumimoji="1" lang="en-US" altLang="zh-CN" dirty="0"/>
              <a:t>→</a:t>
            </a:r>
            <a:r>
              <a:rPr kumimoji="1" lang="zh-CN" altLang="en-US" dirty="0"/>
              <a:t> </a:t>
            </a:r>
            <a:r>
              <a:rPr kumimoji="1" lang="en-US" altLang="zh-CN" dirty="0"/>
              <a:t>if</a:t>
            </a:r>
            <a:r>
              <a:rPr kumimoji="1" lang="zh-CN" altLang="en-US" dirty="0"/>
              <a:t> </a:t>
            </a:r>
            <a:r>
              <a:rPr kumimoji="1" lang="en-US" altLang="zh-CN" b="1" i="1" dirty="0"/>
              <a:t>expr</a:t>
            </a:r>
            <a:r>
              <a:rPr kumimoji="1" lang="zh-CN" altLang="en-US" dirty="0"/>
              <a:t> </a:t>
            </a:r>
            <a:r>
              <a:rPr kumimoji="1" lang="en-US" altLang="zh-CN" dirty="0"/>
              <a:t>then</a:t>
            </a:r>
            <a:r>
              <a:rPr kumimoji="1" lang="zh-CN" altLang="en-US" dirty="0"/>
              <a:t> </a:t>
            </a:r>
            <a:r>
              <a:rPr kumimoji="1" lang="en-US" altLang="zh-CN" b="1" i="1" dirty="0" err="1"/>
              <a:t>matched_stmt</a:t>
            </a:r>
            <a:r>
              <a:rPr kumimoji="1" lang="zh-CN" altLang="en-US" dirty="0"/>
              <a:t> </a:t>
            </a:r>
            <a:r>
              <a:rPr kumimoji="1" lang="en-US" altLang="zh-CN" dirty="0"/>
              <a:t>else</a:t>
            </a:r>
            <a:r>
              <a:rPr kumimoji="1" lang="zh-CN" altLang="en-US" dirty="0"/>
              <a:t> </a:t>
            </a:r>
            <a:r>
              <a:rPr kumimoji="1" lang="en-US" altLang="zh-CN" b="1" i="1" dirty="0" err="1"/>
              <a:t>matched_stmt</a:t>
            </a:r>
            <a:endParaRPr kumimoji="1" lang="en-US" altLang="zh-CN" b="1" i="1" dirty="0"/>
          </a:p>
          <a:p>
            <a:pPr marL="457200" lvl="1" indent="0">
              <a:buNone/>
            </a:pPr>
            <a:r>
              <a:rPr kumimoji="1" lang="en-US" altLang="zh-CN" b="1" i="1" dirty="0"/>
              <a:t>			|</a:t>
            </a:r>
            <a:r>
              <a:rPr kumimoji="1" lang="zh-CN" altLang="en-US" b="1" i="1" dirty="0"/>
              <a:t> </a:t>
            </a:r>
            <a:r>
              <a:rPr kumimoji="1" lang="en-US" altLang="zh-CN" b="1" i="1" dirty="0"/>
              <a:t>other</a:t>
            </a:r>
          </a:p>
          <a:p>
            <a:pPr marL="457200" lvl="1" indent="0">
              <a:buNone/>
            </a:pPr>
            <a:r>
              <a:rPr kumimoji="1" lang="en-US" altLang="zh-CN" b="1" i="1" dirty="0" err="1"/>
              <a:t>open_stmt</a:t>
            </a:r>
            <a:r>
              <a:rPr kumimoji="1" lang="en-US" altLang="zh-CN" dirty="0"/>
              <a:t> →</a:t>
            </a:r>
            <a:r>
              <a:rPr kumimoji="1" lang="zh-CN" altLang="en-US" dirty="0"/>
              <a:t> </a:t>
            </a:r>
            <a:r>
              <a:rPr kumimoji="1" lang="en-US" altLang="zh-CN" dirty="0"/>
              <a:t>if</a:t>
            </a:r>
            <a:r>
              <a:rPr kumimoji="1" lang="zh-CN" altLang="en-US" dirty="0"/>
              <a:t> </a:t>
            </a:r>
            <a:r>
              <a:rPr kumimoji="1" lang="en-US" altLang="zh-CN" b="1" i="1" dirty="0"/>
              <a:t>expr</a:t>
            </a:r>
            <a:r>
              <a:rPr kumimoji="1" lang="zh-CN" altLang="en-US" dirty="0"/>
              <a:t> </a:t>
            </a:r>
            <a:r>
              <a:rPr kumimoji="1" lang="en-US" altLang="zh-CN" dirty="0"/>
              <a:t>then</a:t>
            </a:r>
            <a:r>
              <a:rPr kumimoji="1" lang="zh-CN" altLang="en-US" dirty="0"/>
              <a:t> </a:t>
            </a:r>
            <a:r>
              <a:rPr kumimoji="1" lang="en-US" altLang="zh-CN" b="1" i="1" dirty="0" err="1"/>
              <a:t>stmt</a:t>
            </a:r>
            <a:endParaRPr kumimoji="1" lang="en-US" altLang="zh-CN" b="1" i="1" dirty="0"/>
          </a:p>
          <a:p>
            <a:pPr marL="457200" lvl="1" indent="0">
              <a:buNone/>
            </a:pPr>
            <a:r>
              <a:rPr kumimoji="1" lang="zh-CN" altLang="en-US" b="1" i="1" dirty="0"/>
              <a:t>                       </a:t>
            </a:r>
            <a:r>
              <a:rPr kumimoji="1" lang="en-US" altLang="zh-CN" b="1" i="1" dirty="0"/>
              <a:t>|</a:t>
            </a:r>
            <a:r>
              <a:rPr kumimoji="1" lang="zh-CN" altLang="en-US" b="1" i="1" dirty="0"/>
              <a:t> </a:t>
            </a:r>
            <a:r>
              <a:rPr kumimoji="1" lang="en-US" altLang="zh-CN" dirty="0"/>
              <a:t>if</a:t>
            </a:r>
            <a:r>
              <a:rPr kumimoji="1" lang="zh-CN" altLang="en-US" b="1" i="1" dirty="0"/>
              <a:t> </a:t>
            </a:r>
            <a:r>
              <a:rPr kumimoji="1" lang="en-US" altLang="zh-CN" b="1" i="1" dirty="0"/>
              <a:t>expr</a:t>
            </a:r>
            <a:r>
              <a:rPr kumimoji="1" lang="zh-CN" altLang="en-US" b="1" i="1" dirty="0"/>
              <a:t> </a:t>
            </a:r>
            <a:r>
              <a:rPr kumimoji="1" lang="en-US" altLang="zh-CN" dirty="0"/>
              <a:t>then</a:t>
            </a:r>
            <a:r>
              <a:rPr kumimoji="1" lang="zh-CN" altLang="en-US" b="1" i="1" dirty="0"/>
              <a:t> </a:t>
            </a:r>
            <a:r>
              <a:rPr kumimoji="1" lang="en-US" altLang="zh-CN" b="1" i="1" dirty="0" err="1"/>
              <a:t>matched_stmt</a:t>
            </a:r>
            <a:r>
              <a:rPr kumimoji="1" lang="zh-CN" altLang="en-US" b="1" i="1" dirty="0"/>
              <a:t> </a:t>
            </a:r>
            <a:r>
              <a:rPr kumimoji="1" lang="en-US" altLang="zh-CN" dirty="0"/>
              <a:t>else</a:t>
            </a:r>
            <a:r>
              <a:rPr kumimoji="1" lang="zh-CN" altLang="en-US" dirty="0"/>
              <a:t> </a:t>
            </a:r>
            <a:r>
              <a:rPr kumimoji="1" lang="en-US" altLang="zh-CN" b="1" i="1" dirty="0" err="1"/>
              <a:t>open_stmt</a:t>
            </a:r>
            <a:endParaRPr kumimoji="1" lang="en-US" altLang="zh-CN" b="1" i="1" dirty="0"/>
          </a:p>
          <a:p>
            <a:r>
              <a:rPr kumimoji="1" lang="zh-CN" altLang="en-US" dirty="0"/>
              <a:t>二义性的消除方法没有规律可循</a:t>
            </a:r>
          </a:p>
        </p:txBody>
      </p:sp>
      <p:sp>
        <p:nvSpPr>
          <p:cNvPr id="3" name="页脚占位符 2">
            <a:extLst>
              <a:ext uri="{FF2B5EF4-FFF2-40B4-BE49-F238E27FC236}">
                <a16:creationId xmlns:a16="http://schemas.microsoft.com/office/drawing/2014/main" id="{A284F40B-4F72-794C-8159-C07C1B8DF1CE}"/>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405E7749-0E18-9244-BEF5-D45BCD28E808}"/>
              </a:ext>
            </a:extLst>
          </p:cNvPr>
          <p:cNvSpPr>
            <a:spLocks noGrp="1"/>
          </p:cNvSpPr>
          <p:nvPr>
            <p:ph type="sldNum" sz="quarter" idx="12"/>
          </p:nvPr>
        </p:nvSpPr>
        <p:spPr/>
        <p:txBody>
          <a:bodyPr/>
          <a:lstStyle/>
          <a:p>
            <a:fld id="{91F816EA-24CC-2048-859A-C5EA9F275392}" type="slidenum">
              <a:rPr lang="en-US" smtClean="0"/>
              <a:pPr/>
              <a:t>22</a:t>
            </a:fld>
            <a:endParaRPr lang="en-US" dirty="0"/>
          </a:p>
        </p:txBody>
      </p:sp>
      <p:sp>
        <p:nvSpPr>
          <p:cNvPr id="5" name="标题 4">
            <a:extLst>
              <a:ext uri="{FF2B5EF4-FFF2-40B4-BE49-F238E27FC236}">
                <a16:creationId xmlns:a16="http://schemas.microsoft.com/office/drawing/2014/main" id="{AFE4892B-4A5A-3D4C-BF57-D3246D461200}"/>
              </a:ext>
            </a:extLst>
          </p:cNvPr>
          <p:cNvSpPr>
            <a:spLocks noGrp="1"/>
          </p:cNvSpPr>
          <p:nvPr>
            <p:ph type="title"/>
          </p:nvPr>
        </p:nvSpPr>
        <p:spPr/>
        <p:txBody>
          <a:bodyPr/>
          <a:lstStyle/>
          <a:p>
            <a:r>
              <a:rPr kumimoji="1" lang="zh-CN" altLang="en-US" dirty="0"/>
              <a:t>二义性的消除</a:t>
            </a:r>
          </a:p>
        </p:txBody>
      </p:sp>
    </p:spTree>
    <p:extLst>
      <p:ext uri="{BB962C8B-B14F-4D97-AF65-F5344CB8AC3E}">
        <p14:creationId xmlns:p14="http://schemas.microsoft.com/office/powerpoint/2010/main" val="279160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blinds(horizontal)">
                                      <p:cBhvr>
                                        <p:cTn id="24" dur="500"/>
                                        <p:tgtEl>
                                          <p:spTgt spid="2">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blinds(horizontal)">
                                      <p:cBhvr>
                                        <p:cTn id="27" dur="500"/>
                                        <p:tgtEl>
                                          <p:spTgt spid="2">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blinds(horizontal)">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blinds(horizontal)">
                                      <p:cBhvr>
                                        <p:cTn id="35"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18F1956-A1AB-1546-95CF-A15B3DB14EE6}"/>
                  </a:ext>
                </a:extLst>
              </p:cNvPr>
              <p:cNvSpPr>
                <a:spLocks noGrp="1"/>
              </p:cNvSpPr>
              <p:nvPr>
                <p:ph idx="1"/>
              </p:nvPr>
            </p:nvSpPr>
            <p:spPr/>
            <p:txBody>
              <a:bodyPr/>
              <a:lstStyle/>
              <a:p>
                <a:r>
                  <a:rPr kumimoji="1" lang="zh-CN" altLang="en-US" dirty="0"/>
                  <a:t>左递归的定义</a:t>
                </a:r>
                <a:endParaRPr kumimoji="1" lang="en-US" altLang="zh-CN" dirty="0"/>
              </a:p>
              <a:p>
                <a:pPr lvl="1"/>
                <a:r>
                  <a:rPr kumimoji="1" lang="zh-CN" altLang="en-US" dirty="0"/>
                  <a:t>如果一个文法中，有非终结符号</a:t>
                </a:r>
                <a:r>
                  <a:rPr kumimoji="1" lang="en-US" altLang="zh-CN" dirty="0"/>
                  <a:t>A</a:t>
                </a:r>
                <a:r>
                  <a:rPr kumimoji="1" lang="zh-CN" altLang="en-US" dirty="0"/>
                  <a:t>，使得</a:t>
                </a:r>
                <a:r>
                  <a:rPr kumimoji="1" lang="en-US" altLang="zh-CN" dirty="0"/>
                  <a:t>A</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m:t>
                    </m:r>
                  </m:oMath>
                </a14:m>
                <a:r>
                  <a:rPr kumimoji="1" lang="en-US" altLang="zh-CN" baseline="30000" dirty="0"/>
                  <a:t>+</a:t>
                </a:r>
                <a:r>
                  <a:rPr kumimoji="1" lang="en-US" altLang="zh-CN" dirty="0"/>
                  <a:t>Aα</a:t>
                </a:r>
                <a:r>
                  <a:rPr kumimoji="1" lang="zh-CN" altLang="en-US" dirty="0"/>
                  <a:t>，则该文法是左递归的</a:t>
                </a:r>
                <a:endParaRPr kumimoji="1" lang="en-US" altLang="zh-CN" dirty="0"/>
              </a:p>
              <a:p>
                <a:pPr lvl="1"/>
                <a:r>
                  <a:rPr kumimoji="1" lang="zh-CN" altLang="en-US" dirty="0"/>
                  <a:t>立即左递归</a:t>
                </a:r>
                <a:r>
                  <a:rPr kumimoji="1" lang="en-US" altLang="zh-CN" dirty="0"/>
                  <a:t>(</a:t>
                </a:r>
                <a:r>
                  <a:rPr kumimoji="1" lang="zh-CN" altLang="en-US" dirty="0">
                    <a:solidFill>
                      <a:srgbClr val="FF0000"/>
                    </a:solidFill>
                  </a:rPr>
                  <a:t>直接左递归</a:t>
                </a:r>
                <a:r>
                  <a:rPr kumimoji="1" lang="en-US" altLang="zh-CN" dirty="0"/>
                  <a:t>)</a:t>
                </a:r>
              </a:p>
              <a:p>
                <a:pPr lvl="2"/>
                <a:r>
                  <a:rPr kumimoji="1" lang="zh-CN" altLang="en-US" dirty="0"/>
                  <a:t>文法中存在形如</a:t>
                </a:r>
                <a:r>
                  <a:rPr kumimoji="1" lang="en-US" altLang="zh-CN" dirty="0"/>
                  <a:t>A→Aα</a:t>
                </a:r>
                <a:r>
                  <a:rPr kumimoji="1" lang="zh-CN" altLang="en-US" dirty="0"/>
                  <a:t>的产生式</a:t>
                </a:r>
                <a:endParaRPr kumimoji="1" lang="en-US" altLang="zh-CN" dirty="0"/>
              </a:p>
              <a:p>
                <a:pPr lvl="1"/>
                <a:r>
                  <a:rPr kumimoji="1" lang="zh-CN" altLang="en-US" dirty="0"/>
                  <a:t>自顶向下的语法分析技术不能处理左递归的情况，因此需要消除左递归，但是自底向上的技术可以处理左递归</a:t>
                </a:r>
              </a:p>
            </p:txBody>
          </p:sp>
        </mc:Choice>
        <mc:Fallback xmlns="">
          <p:sp>
            <p:nvSpPr>
              <p:cNvPr id="2" name="内容占位符 1">
                <a:extLst>
                  <a:ext uri="{FF2B5EF4-FFF2-40B4-BE49-F238E27FC236}">
                    <a16:creationId xmlns:a16="http://schemas.microsoft.com/office/drawing/2014/main" id="{818F1956-A1AB-1546-95CF-A15B3DB14EE6}"/>
                  </a:ext>
                </a:extLst>
              </p:cNvPr>
              <p:cNvSpPr>
                <a:spLocks noGrp="1" noRot="1" noChangeAspect="1" noMove="1" noResize="1" noEditPoints="1" noAdjustHandles="1" noChangeArrowheads="1" noChangeShapeType="1" noTextEdit="1"/>
              </p:cNvSpPr>
              <p:nvPr>
                <p:ph idx="1"/>
              </p:nvPr>
            </p:nvSpPr>
            <p:spPr>
              <a:blipFill>
                <a:blip r:embed="rId2"/>
                <a:stretch>
                  <a:fillRect l="-1004" t="-1531"/>
                </a:stretch>
              </a:blipFill>
            </p:spPr>
            <p:txBody>
              <a:bodyPr/>
              <a:lstStyle/>
              <a:p>
                <a:r>
                  <a:rPr lang="zh-CN" altLang="en-US">
                    <a:noFill/>
                  </a:rPr>
                  <a:t> </a:t>
                </a:r>
              </a:p>
            </p:txBody>
          </p:sp>
        </mc:Fallback>
      </mc:AlternateContent>
      <p:sp>
        <p:nvSpPr>
          <p:cNvPr id="3" name="页脚占位符 2">
            <a:extLst>
              <a:ext uri="{FF2B5EF4-FFF2-40B4-BE49-F238E27FC236}">
                <a16:creationId xmlns:a16="http://schemas.microsoft.com/office/drawing/2014/main" id="{5526DFC6-7B40-9041-944C-6D97903343E8}"/>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F424C286-B882-D04C-B312-6BA7BB717FB9}"/>
              </a:ext>
            </a:extLst>
          </p:cNvPr>
          <p:cNvSpPr>
            <a:spLocks noGrp="1"/>
          </p:cNvSpPr>
          <p:nvPr>
            <p:ph type="sldNum" sz="quarter" idx="12"/>
          </p:nvPr>
        </p:nvSpPr>
        <p:spPr/>
        <p:txBody>
          <a:bodyPr/>
          <a:lstStyle/>
          <a:p>
            <a:fld id="{91F816EA-24CC-2048-859A-C5EA9F275392}" type="slidenum">
              <a:rPr lang="en-US" smtClean="0"/>
              <a:pPr/>
              <a:t>23</a:t>
            </a:fld>
            <a:endParaRPr lang="en-US" dirty="0"/>
          </a:p>
        </p:txBody>
      </p:sp>
      <p:sp>
        <p:nvSpPr>
          <p:cNvPr id="5" name="标题 4">
            <a:extLst>
              <a:ext uri="{FF2B5EF4-FFF2-40B4-BE49-F238E27FC236}">
                <a16:creationId xmlns:a16="http://schemas.microsoft.com/office/drawing/2014/main" id="{F09828BC-9009-4C42-9BDD-8168FF87CB12}"/>
              </a:ext>
            </a:extLst>
          </p:cNvPr>
          <p:cNvSpPr>
            <a:spLocks noGrp="1"/>
          </p:cNvSpPr>
          <p:nvPr>
            <p:ph type="title"/>
          </p:nvPr>
        </p:nvSpPr>
        <p:spPr/>
        <p:txBody>
          <a:bodyPr/>
          <a:lstStyle/>
          <a:p>
            <a:r>
              <a:rPr kumimoji="1" lang="zh-CN" altLang="en-US" dirty="0"/>
              <a:t>左递归的消除</a:t>
            </a:r>
          </a:p>
        </p:txBody>
      </p:sp>
    </p:spTree>
    <p:extLst>
      <p:ext uri="{BB962C8B-B14F-4D97-AF65-F5344CB8AC3E}">
        <p14:creationId xmlns:p14="http://schemas.microsoft.com/office/powerpoint/2010/main" val="3994194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628E3C5-9B27-854C-934F-6AEA2B64A963}"/>
              </a:ext>
            </a:extLst>
          </p:cNvPr>
          <p:cNvSpPr>
            <a:spLocks noGrp="1"/>
          </p:cNvSpPr>
          <p:nvPr>
            <p:ph idx="1"/>
          </p:nvPr>
        </p:nvSpPr>
        <p:spPr>
          <a:xfrm>
            <a:off x="406400" y="990600"/>
            <a:ext cx="8128000" cy="4978400"/>
          </a:xfrm>
        </p:spPr>
        <p:txBody>
          <a:bodyPr/>
          <a:lstStyle/>
          <a:p>
            <a:r>
              <a:rPr kumimoji="1" lang="zh-CN" altLang="en-US" dirty="0"/>
              <a:t>假设非终结符号</a:t>
            </a:r>
            <a:r>
              <a:rPr kumimoji="1" lang="en-US" altLang="zh-CN" dirty="0"/>
              <a:t>A</a:t>
            </a:r>
            <a:r>
              <a:rPr kumimoji="1" lang="zh-CN" altLang="en-US" dirty="0"/>
              <a:t>存在直接左递归的情形</a:t>
            </a:r>
            <a:endParaRPr kumimoji="1" lang="en-US" altLang="zh-CN" dirty="0"/>
          </a:p>
          <a:p>
            <a:pPr lvl="1"/>
            <a:r>
              <a:rPr kumimoji="1" lang="en-US" altLang="zh-CN" dirty="0"/>
              <a:t>A→Aα</a:t>
            </a:r>
            <a:r>
              <a:rPr kumimoji="1" lang="en-US" altLang="zh-CN" baseline="-25000" dirty="0"/>
              <a:t>1</a:t>
            </a:r>
            <a:r>
              <a:rPr kumimoji="1" lang="en-US" altLang="zh-CN" dirty="0"/>
              <a:t>| Aα</a:t>
            </a:r>
            <a:r>
              <a:rPr kumimoji="1" lang="en-US" altLang="zh-CN" baseline="-25000" dirty="0"/>
              <a:t>2</a:t>
            </a:r>
            <a:r>
              <a:rPr kumimoji="1" lang="en-US" altLang="zh-CN" dirty="0"/>
              <a:t>|… |Aα</a:t>
            </a:r>
            <a:r>
              <a:rPr kumimoji="1" lang="en-US" altLang="zh-CN" baseline="-25000" dirty="0"/>
              <a:t>m</a:t>
            </a:r>
            <a:r>
              <a:rPr kumimoji="1" lang="en-US" altLang="zh-CN" dirty="0"/>
              <a:t>|</a:t>
            </a:r>
            <a:r>
              <a:rPr kumimoji="1" lang="zh-CN" altLang="en-US" dirty="0"/>
              <a:t> </a:t>
            </a:r>
            <a:r>
              <a:rPr kumimoji="1" lang="en-US" altLang="zh-CN" dirty="0"/>
              <a:t>β</a:t>
            </a:r>
            <a:r>
              <a:rPr kumimoji="1" lang="en-US" altLang="zh-CN" baseline="-25000" dirty="0"/>
              <a:t>1</a:t>
            </a:r>
            <a:r>
              <a:rPr kumimoji="1" lang="en-US" altLang="zh-CN" dirty="0"/>
              <a:t>|…|</a:t>
            </a:r>
            <a:r>
              <a:rPr kumimoji="1" lang="zh-CN" altLang="en-US" dirty="0"/>
              <a:t> </a:t>
            </a:r>
            <a:r>
              <a:rPr kumimoji="1" lang="en-US" altLang="zh-CN" dirty="0"/>
              <a:t>β</a:t>
            </a:r>
            <a:r>
              <a:rPr kumimoji="1" lang="en-US" altLang="zh-CN" baseline="-25000" dirty="0"/>
              <a:t>n</a:t>
            </a:r>
          </a:p>
          <a:p>
            <a:r>
              <a:rPr kumimoji="1" lang="zh-CN" altLang="en-US" dirty="0"/>
              <a:t>可以替换为</a:t>
            </a:r>
            <a:endParaRPr kumimoji="1" lang="en-US" altLang="zh-CN" dirty="0"/>
          </a:p>
          <a:p>
            <a:pPr lvl="1"/>
            <a:r>
              <a:rPr kumimoji="1" lang="en-US" altLang="zh-CN" dirty="0"/>
              <a:t>A→β</a:t>
            </a:r>
            <a:r>
              <a:rPr kumimoji="1" lang="en-US" altLang="zh-CN" baseline="-25000" dirty="0"/>
              <a:t>1</a:t>
            </a:r>
            <a:r>
              <a:rPr kumimoji="1" lang="en-US" altLang="zh-CN" dirty="0"/>
              <a:t>A</a:t>
            </a:r>
            <a:r>
              <a:rPr kumimoji="1" lang="el-GR" altLang="zh-CN" dirty="0"/>
              <a:t>' | … | β</a:t>
            </a:r>
            <a:r>
              <a:rPr kumimoji="1" lang="en-US" altLang="zh-CN" baseline="-25000" dirty="0" err="1"/>
              <a:t>n</a:t>
            </a:r>
            <a:r>
              <a:rPr kumimoji="1" lang="en-US" altLang="zh-CN" dirty="0" err="1"/>
              <a:t>A</a:t>
            </a:r>
            <a:r>
              <a:rPr kumimoji="1" lang="el-GR" altLang="zh-CN" dirty="0"/>
              <a:t> ' </a:t>
            </a:r>
            <a:endParaRPr kumimoji="1" lang="en-US" altLang="zh-CN" dirty="0"/>
          </a:p>
          <a:p>
            <a:pPr lvl="1"/>
            <a:r>
              <a:rPr kumimoji="1" lang="en-US" altLang="zh-CN" dirty="0"/>
              <a:t>A</a:t>
            </a:r>
            <a:r>
              <a:rPr kumimoji="1" lang="en" altLang="zh-CN" dirty="0"/>
              <a:t>' </a:t>
            </a:r>
            <a:r>
              <a:rPr kumimoji="1" lang="el-GR" altLang="zh-CN" dirty="0"/>
              <a:t>→</a:t>
            </a:r>
            <a:r>
              <a:rPr kumimoji="1" lang="zh-CN" altLang="en-US" dirty="0"/>
              <a:t> </a:t>
            </a:r>
            <a:r>
              <a:rPr kumimoji="1" lang="en-US" altLang="zh-CN" dirty="0"/>
              <a:t>α</a:t>
            </a:r>
            <a:r>
              <a:rPr kumimoji="1" lang="en-US" altLang="zh-CN" baseline="-25000" dirty="0"/>
              <a:t>1</a:t>
            </a:r>
            <a:r>
              <a:rPr kumimoji="1" lang="en-US" altLang="zh-CN" dirty="0"/>
              <a:t>A</a:t>
            </a:r>
            <a:r>
              <a:rPr kumimoji="1" lang="en" altLang="zh-CN" dirty="0"/>
              <a:t>'</a:t>
            </a:r>
            <a:r>
              <a:rPr kumimoji="1" lang="zh-CN" altLang="en-US" dirty="0"/>
              <a:t> </a:t>
            </a:r>
            <a:r>
              <a:rPr kumimoji="1" lang="el-GR" altLang="zh-CN" dirty="0"/>
              <a:t>| </a:t>
            </a:r>
            <a:r>
              <a:rPr kumimoji="1" lang="en-US" altLang="zh-CN" dirty="0"/>
              <a:t>α</a:t>
            </a:r>
            <a:r>
              <a:rPr kumimoji="1" lang="en-US" altLang="zh-CN" baseline="-25000" dirty="0"/>
              <a:t>2</a:t>
            </a:r>
            <a:r>
              <a:rPr kumimoji="1" lang="en-US" altLang="zh-CN" dirty="0"/>
              <a:t>A</a:t>
            </a:r>
            <a:r>
              <a:rPr kumimoji="1" lang="en" altLang="zh-CN" dirty="0"/>
              <a:t>'</a:t>
            </a:r>
            <a:r>
              <a:rPr kumimoji="1" lang="zh-CN" altLang="en-US" dirty="0"/>
              <a:t> </a:t>
            </a:r>
            <a:r>
              <a:rPr kumimoji="1" lang="el-GR" altLang="zh-CN" dirty="0"/>
              <a:t>| … |</a:t>
            </a:r>
            <a:r>
              <a:rPr kumimoji="1" lang="en-US" altLang="zh-CN" dirty="0"/>
              <a:t> α</a:t>
            </a:r>
            <a:r>
              <a:rPr kumimoji="1" lang="en-US" altLang="zh-CN" baseline="-25000" dirty="0"/>
              <a:t>m</a:t>
            </a:r>
            <a:r>
              <a:rPr kumimoji="1" lang="en-US" altLang="zh-CN" dirty="0"/>
              <a:t>A</a:t>
            </a:r>
            <a:r>
              <a:rPr kumimoji="1" lang="en" altLang="zh-CN" dirty="0"/>
              <a:t>'</a:t>
            </a:r>
            <a:r>
              <a:rPr kumimoji="1" lang="zh-CN" altLang="en-US" dirty="0"/>
              <a:t> </a:t>
            </a:r>
            <a:r>
              <a:rPr kumimoji="1" lang="el-GR" altLang="zh-CN" dirty="0"/>
              <a:t>| </a:t>
            </a:r>
            <a:r>
              <a:rPr kumimoji="1" lang="en-US" altLang="zh-CN" dirty="0" err="1"/>
              <a:t>ε</a:t>
            </a:r>
            <a:endParaRPr kumimoji="1" lang="en-US" altLang="zh-CN" dirty="0"/>
          </a:p>
          <a:p>
            <a:r>
              <a:rPr kumimoji="1" lang="zh-CN" altLang="en-US" dirty="0"/>
              <a:t>观察规律</a:t>
            </a:r>
            <a:r>
              <a:rPr kumimoji="1" lang="en-US" altLang="zh-CN" dirty="0"/>
              <a:t>:</a:t>
            </a:r>
            <a:r>
              <a:rPr kumimoji="1" lang="zh-CN" altLang="en-US" dirty="0"/>
              <a:t> 由</a:t>
            </a:r>
            <a:r>
              <a:rPr kumimoji="1" lang="en-US" altLang="zh-CN" dirty="0"/>
              <a:t>A</a:t>
            </a:r>
            <a:r>
              <a:rPr kumimoji="1" lang="zh-CN" altLang="en-US" dirty="0"/>
              <a:t>生成的串以某个</a:t>
            </a:r>
            <a:r>
              <a:rPr kumimoji="1" lang="en-US" altLang="zh-CN" dirty="0"/>
              <a:t>β</a:t>
            </a:r>
            <a:r>
              <a:rPr kumimoji="1" lang="en-US" altLang="zh-CN" baseline="-25000" dirty="0" err="1"/>
              <a:t>i</a:t>
            </a:r>
            <a:r>
              <a:rPr kumimoji="1" lang="zh-CN" altLang="en-US" dirty="0"/>
              <a:t>开头，然后跟上</a:t>
            </a:r>
            <a:r>
              <a:rPr kumimoji="1" lang="en-US" altLang="zh-CN" dirty="0"/>
              <a:t>0</a:t>
            </a:r>
            <a:r>
              <a:rPr kumimoji="1" lang="zh-CN" altLang="en-US" dirty="0"/>
              <a:t>个或多个</a:t>
            </a:r>
            <a:r>
              <a:rPr kumimoji="1" lang="en-US" altLang="zh-CN" dirty="0"/>
              <a:t>α</a:t>
            </a:r>
            <a:r>
              <a:rPr kumimoji="1" lang="en-US" altLang="zh-CN" baseline="-25000" dirty="0"/>
              <a:t>j</a:t>
            </a:r>
          </a:p>
          <a:p>
            <a:endParaRPr kumimoji="1" lang="zh-CN" altLang="en-US" dirty="0"/>
          </a:p>
        </p:txBody>
      </p:sp>
      <p:sp>
        <p:nvSpPr>
          <p:cNvPr id="3" name="页脚占位符 2">
            <a:extLst>
              <a:ext uri="{FF2B5EF4-FFF2-40B4-BE49-F238E27FC236}">
                <a16:creationId xmlns:a16="http://schemas.microsoft.com/office/drawing/2014/main" id="{D2B780F0-2AEB-9744-AF3D-FED721F31774}"/>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4CCBD600-081A-5243-AD95-660D287BC7CB}"/>
              </a:ext>
            </a:extLst>
          </p:cNvPr>
          <p:cNvSpPr>
            <a:spLocks noGrp="1"/>
          </p:cNvSpPr>
          <p:nvPr>
            <p:ph type="sldNum" sz="quarter" idx="12"/>
          </p:nvPr>
        </p:nvSpPr>
        <p:spPr/>
        <p:txBody>
          <a:bodyPr/>
          <a:lstStyle/>
          <a:p>
            <a:fld id="{91F816EA-24CC-2048-859A-C5EA9F275392}" type="slidenum">
              <a:rPr lang="en-US" smtClean="0"/>
              <a:pPr/>
              <a:t>24</a:t>
            </a:fld>
            <a:endParaRPr lang="en-US" dirty="0"/>
          </a:p>
        </p:txBody>
      </p:sp>
      <p:sp>
        <p:nvSpPr>
          <p:cNvPr id="5" name="标题 4">
            <a:extLst>
              <a:ext uri="{FF2B5EF4-FFF2-40B4-BE49-F238E27FC236}">
                <a16:creationId xmlns:a16="http://schemas.microsoft.com/office/drawing/2014/main" id="{2C9585EB-7F57-3E4E-8F21-A945EA7210BB}"/>
              </a:ext>
            </a:extLst>
          </p:cNvPr>
          <p:cNvSpPr>
            <a:spLocks noGrp="1"/>
          </p:cNvSpPr>
          <p:nvPr>
            <p:ph type="title"/>
          </p:nvPr>
        </p:nvSpPr>
        <p:spPr/>
        <p:txBody>
          <a:bodyPr/>
          <a:lstStyle/>
          <a:p>
            <a:r>
              <a:rPr kumimoji="1" lang="zh-CN" altLang="en-US" dirty="0"/>
              <a:t>直接左递归的消除</a:t>
            </a:r>
          </a:p>
        </p:txBody>
      </p:sp>
      <p:pic>
        <p:nvPicPr>
          <p:cNvPr id="5122" name="Picture 2">
            <a:extLst>
              <a:ext uri="{FF2B5EF4-FFF2-40B4-BE49-F238E27FC236}">
                <a16:creationId xmlns:a16="http://schemas.microsoft.com/office/drawing/2014/main" id="{EE629421-A97A-004D-A3B4-FC193B61A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1" y="74796"/>
            <a:ext cx="3612030" cy="667692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053726B3-A2E8-B145-A9B0-8D8722A2E515}"/>
              </a:ext>
            </a:extLst>
          </p:cNvPr>
          <p:cNvSpPr txBox="1"/>
          <p:nvPr/>
        </p:nvSpPr>
        <p:spPr>
          <a:xfrm>
            <a:off x="743919" y="5105400"/>
            <a:ext cx="1898277" cy="584775"/>
          </a:xfrm>
          <a:prstGeom prst="rect">
            <a:avLst/>
          </a:prstGeom>
          <a:noFill/>
          <a:ln w="28575">
            <a:solidFill>
              <a:srgbClr val="FF0000"/>
            </a:solidFill>
          </a:ln>
        </p:spPr>
        <p:txBody>
          <a:bodyPr wrap="none" rtlCol="0">
            <a:spAutoFit/>
          </a:bodyPr>
          <a:lstStyle/>
          <a:p>
            <a:r>
              <a:rPr kumimoji="1" lang="en-US" altLang="zh-CN" sz="3200" dirty="0">
                <a:latin typeface="Times New Roman" panose="02020603050405020304" pitchFamily="18" charset="0"/>
                <a:ea typeface="STXinwei" panose="02010800040101010101" pitchFamily="2" charset="-122"/>
                <a:cs typeface="Times New Roman" panose="02020603050405020304" pitchFamily="18" charset="0"/>
              </a:rPr>
              <a:t>A→Aα</a:t>
            </a:r>
            <a:r>
              <a:rPr kumimoji="1" lang="zh-CN" altLang="en-US" sz="3200" dirty="0">
                <a:latin typeface="Times New Roman" panose="02020603050405020304" pitchFamily="18" charset="0"/>
                <a:ea typeface="STXinwei" panose="02010800040101010101" pitchFamily="2" charset="-122"/>
                <a:cs typeface="Times New Roman" panose="02020603050405020304" pitchFamily="18" charset="0"/>
              </a:rPr>
              <a:t> </a:t>
            </a:r>
            <a:r>
              <a:rPr kumimoji="1" lang="en-US" altLang="zh-CN" sz="3200" dirty="0">
                <a:latin typeface="Times New Roman" panose="02020603050405020304" pitchFamily="18" charset="0"/>
                <a:ea typeface="STXinwei" panose="02010800040101010101" pitchFamily="2" charset="-122"/>
                <a:cs typeface="Times New Roman" panose="02020603050405020304" pitchFamily="18" charset="0"/>
              </a:rPr>
              <a:t>|</a:t>
            </a:r>
            <a:r>
              <a:rPr kumimoji="1" lang="zh-CN" altLang="en-US" sz="3200" dirty="0">
                <a:latin typeface="Times New Roman" panose="02020603050405020304" pitchFamily="18" charset="0"/>
                <a:ea typeface="STXinwei" panose="02010800040101010101" pitchFamily="2" charset="-122"/>
                <a:cs typeface="Times New Roman" panose="02020603050405020304" pitchFamily="18" charset="0"/>
              </a:rPr>
              <a:t> </a:t>
            </a:r>
            <a:r>
              <a:rPr kumimoji="1" lang="en-US" altLang="zh-CN" sz="3200" dirty="0">
                <a:latin typeface="Times New Roman" panose="02020603050405020304" pitchFamily="18" charset="0"/>
                <a:ea typeface="STXinwei" panose="02010800040101010101" pitchFamily="2" charset="-122"/>
                <a:cs typeface="Times New Roman" panose="02020603050405020304" pitchFamily="18" charset="0"/>
              </a:rPr>
              <a:t>β</a:t>
            </a:r>
            <a:endParaRPr kumimoji="1" lang="zh-CN" altLang="en-US" sz="3200" dirty="0">
              <a:latin typeface="Times New Roman" panose="02020603050405020304" pitchFamily="18" charset="0"/>
              <a:ea typeface="STXinwei" panose="0201080004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19D49F61-52E9-9849-852D-86BDA7C0587B}"/>
              </a:ext>
            </a:extLst>
          </p:cNvPr>
          <p:cNvSpPr txBox="1"/>
          <p:nvPr/>
        </p:nvSpPr>
        <p:spPr>
          <a:xfrm>
            <a:off x="4018430" y="4859178"/>
            <a:ext cx="2245936" cy="1077218"/>
          </a:xfrm>
          <a:prstGeom prst="rect">
            <a:avLst/>
          </a:prstGeom>
          <a:noFill/>
          <a:ln w="28575">
            <a:solidFill>
              <a:srgbClr val="FF0000"/>
            </a:solidFill>
          </a:ln>
        </p:spPr>
        <p:txBody>
          <a:bodyPr wrap="none" rtlCol="0">
            <a:spAutoFit/>
          </a:bodyPr>
          <a:lstStyle/>
          <a:p>
            <a:r>
              <a:rPr kumimoji="1" lang="en-US" altLang="zh-CN" sz="3200" dirty="0">
                <a:latin typeface="Times New Roman" panose="02020603050405020304" pitchFamily="18" charset="0"/>
                <a:ea typeface="STXinwei" panose="02010800040101010101" pitchFamily="2" charset="-122"/>
                <a:cs typeface="Times New Roman" panose="02020603050405020304" pitchFamily="18" charset="0"/>
              </a:rPr>
              <a:t>A→βA</a:t>
            </a:r>
            <a:r>
              <a:rPr kumimoji="1" lang="el-GR" altLang="zh-CN" sz="3200" dirty="0"/>
              <a:t>'</a:t>
            </a:r>
            <a:endParaRPr kumimoji="1" lang="en-US" altLang="zh-CN" sz="3200" dirty="0">
              <a:latin typeface="Times New Roman" panose="02020603050405020304" pitchFamily="18" charset="0"/>
              <a:ea typeface="STXinwei" panose="02010800040101010101" pitchFamily="2" charset="-122"/>
              <a:cs typeface="Times New Roman" panose="02020603050405020304" pitchFamily="18" charset="0"/>
            </a:endParaRPr>
          </a:p>
          <a:p>
            <a:r>
              <a:rPr kumimoji="1" lang="en-US" altLang="zh-CN" sz="3200" dirty="0">
                <a:latin typeface="Times New Roman" panose="02020603050405020304" pitchFamily="18" charset="0"/>
                <a:ea typeface="STXinwei" panose="02010800040101010101" pitchFamily="2" charset="-122"/>
                <a:cs typeface="Times New Roman" panose="02020603050405020304" pitchFamily="18" charset="0"/>
              </a:rPr>
              <a:t>A</a:t>
            </a:r>
            <a:r>
              <a:rPr kumimoji="1" lang="el-GR" altLang="zh-CN" sz="3200" dirty="0"/>
              <a:t>'→</a:t>
            </a:r>
            <a:r>
              <a:rPr kumimoji="1" lang="zh-CN" altLang="en-US" sz="3200" dirty="0"/>
              <a:t> </a:t>
            </a:r>
            <a:r>
              <a:rPr kumimoji="1" lang="en-US" altLang="zh-CN" sz="3200" dirty="0"/>
              <a:t>α</a:t>
            </a:r>
            <a:r>
              <a:rPr kumimoji="1" lang="en-US" altLang="zh-CN" sz="3200" dirty="0">
                <a:latin typeface="Times New Roman" panose="02020603050405020304" pitchFamily="18" charset="0"/>
                <a:ea typeface="STXinwei" panose="02010800040101010101" pitchFamily="2" charset="-122"/>
                <a:cs typeface="Times New Roman" panose="02020603050405020304" pitchFamily="18" charset="0"/>
              </a:rPr>
              <a:t> A</a:t>
            </a:r>
            <a:r>
              <a:rPr kumimoji="1" lang="el-GR" altLang="zh-CN" sz="3200" dirty="0"/>
              <a:t>' </a:t>
            </a:r>
            <a:r>
              <a:rPr kumimoji="1" lang="en-US" altLang="zh-CN" sz="3200" dirty="0"/>
              <a:t>|</a:t>
            </a:r>
            <a:r>
              <a:rPr kumimoji="1" lang="en-US" altLang="zh-CN" sz="3200" dirty="0" err="1"/>
              <a:t>ε</a:t>
            </a:r>
            <a:endParaRPr kumimoji="1" lang="en-US" altLang="zh-CN" sz="3200" dirty="0">
              <a:latin typeface="Times New Roman" panose="02020603050405020304" pitchFamily="18" charset="0"/>
              <a:ea typeface="STXinwei" panose="02010800040101010101" pitchFamily="2" charset="-122"/>
              <a:cs typeface="Times New Roman" panose="02020603050405020304" pitchFamily="18" charset="0"/>
            </a:endParaRPr>
          </a:p>
        </p:txBody>
      </p:sp>
      <p:sp>
        <p:nvSpPr>
          <p:cNvPr id="7" name="右箭头 6">
            <a:extLst>
              <a:ext uri="{FF2B5EF4-FFF2-40B4-BE49-F238E27FC236}">
                <a16:creationId xmlns:a16="http://schemas.microsoft.com/office/drawing/2014/main" id="{F8C3EDA4-5701-624F-97CC-4821CDDCA259}"/>
              </a:ext>
            </a:extLst>
          </p:cNvPr>
          <p:cNvSpPr/>
          <p:nvPr/>
        </p:nvSpPr>
        <p:spPr bwMode="auto">
          <a:xfrm>
            <a:off x="2967028" y="5257800"/>
            <a:ext cx="995372" cy="432375"/>
          </a:xfrm>
          <a:prstGeom prst="rightArrow">
            <a:avLst/>
          </a:prstGeom>
          <a:solidFill>
            <a:srgbClr val="7030A0"/>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4194380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B1DE3CFF-9CAD-4C45-BB6F-C587CE116881}"/>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E14B17A5-0602-FF49-87E4-9FFBDD3D0A90}"/>
              </a:ext>
            </a:extLst>
          </p:cNvPr>
          <p:cNvSpPr>
            <a:spLocks noGrp="1"/>
          </p:cNvSpPr>
          <p:nvPr>
            <p:ph type="sldNum" sz="quarter" idx="12"/>
          </p:nvPr>
        </p:nvSpPr>
        <p:spPr/>
        <p:txBody>
          <a:bodyPr/>
          <a:lstStyle/>
          <a:p>
            <a:fld id="{91F816EA-24CC-2048-859A-C5EA9F275392}" type="slidenum">
              <a:rPr lang="en-US" smtClean="0"/>
              <a:pPr/>
              <a:t>25</a:t>
            </a:fld>
            <a:endParaRPr lang="en-US" dirty="0"/>
          </a:p>
        </p:txBody>
      </p:sp>
      <p:sp>
        <p:nvSpPr>
          <p:cNvPr id="5" name="标题 4">
            <a:extLst>
              <a:ext uri="{FF2B5EF4-FFF2-40B4-BE49-F238E27FC236}">
                <a16:creationId xmlns:a16="http://schemas.microsoft.com/office/drawing/2014/main" id="{D3DB90B4-64E2-D842-8AC9-A5401E732B7C}"/>
              </a:ext>
            </a:extLst>
          </p:cNvPr>
          <p:cNvSpPr>
            <a:spLocks noGrp="1"/>
          </p:cNvSpPr>
          <p:nvPr>
            <p:ph type="title"/>
          </p:nvPr>
        </p:nvSpPr>
        <p:spPr/>
        <p:txBody>
          <a:bodyPr/>
          <a:lstStyle/>
          <a:p>
            <a:r>
              <a:rPr kumimoji="1" lang="zh-CN" altLang="en-US" dirty="0"/>
              <a:t>直接左递归消去例子</a:t>
            </a:r>
          </a:p>
        </p:txBody>
      </p:sp>
      <p:pic>
        <p:nvPicPr>
          <p:cNvPr id="6146" name="Picture 2">
            <a:extLst>
              <a:ext uri="{FF2B5EF4-FFF2-40B4-BE49-F238E27FC236}">
                <a16:creationId xmlns:a16="http://schemas.microsoft.com/office/drawing/2014/main" id="{1C77C9F7-1990-374B-823F-8A2EF7C629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8715" y="2192658"/>
            <a:ext cx="3473830" cy="239859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D364926D-05DB-EE4A-BD4B-46239F9BB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9536" y="1421437"/>
            <a:ext cx="5145151" cy="3551409"/>
          </a:xfrm>
          <a:prstGeom prst="rect">
            <a:avLst/>
          </a:prstGeom>
          <a:noFill/>
          <a:extLst>
            <a:ext uri="{909E8E84-426E-40DD-AFC4-6F175D3DCCD1}">
              <a14:hiddenFill xmlns:a14="http://schemas.microsoft.com/office/drawing/2010/main">
                <a:solidFill>
                  <a:srgbClr val="FFFFFF"/>
                </a:solidFill>
              </a14:hiddenFill>
            </a:ext>
          </a:extLst>
        </p:spPr>
      </p:pic>
      <p:sp>
        <p:nvSpPr>
          <p:cNvPr id="6" name="右箭头 5">
            <a:extLst>
              <a:ext uri="{FF2B5EF4-FFF2-40B4-BE49-F238E27FC236}">
                <a16:creationId xmlns:a16="http://schemas.microsoft.com/office/drawing/2014/main" id="{EC9B95B3-0C41-FA49-87AD-E85AD73F5359}"/>
              </a:ext>
            </a:extLst>
          </p:cNvPr>
          <p:cNvSpPr/>
          <p:nvPr/>
        </p:nvSpPr>
        <p:spPr bwMode="auto">
          <a:xfrm>
            <a:off x="5029200" y="2819400"/>
            <a:ext cx="1371600" cy="722196"/>
          </a:xfrm>
          <a:prstGeom prst="rightArrow">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FF0000"/>
              </a:solidFill>
              <a:effectLst/>
              <a:latin typeface="Lucida Sans" pitchFamily="-65" charset="0"/>
            </a:endParaRPr>
          </a:p>
        </p:txBody>
      </p:sp>
    </p:spTree>
    <p:extLst>
      <p:ext uri="{BB962C8B-B14F-4D97-AF65-F5344CB8AC3E}">
        <p14:creationId xmlns:p14="http://schemas.microsoft.com/office/powerpoint/2010/main" val="466692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874C529B-1300-584A-B215-A53E04EA9D61}"/>
                  </a:ext>
                </a:extLst>
              </p:cNvPr>
              <p:cNvSpPr>
                <a:spLocks noGrp="1"/>
              </p:cNvSpPr>
              <p:nvPr>
                <p:ph idx="1"/>
              </p:nvPr>
            </p:nvSpPr>
            <p:spPr/>
            <p:txBody>
              <a:bodyPr/>
              <a:lstStyle/>
              <a:p>
                <a:r>
                  <a:rPr kumimoji="1" lang="zh-CN" altLang="en-US" dirty="0"/>
                  <a:t>消除直接左递归的方法并不能消除因为多步推导而产生的左递归</a:t>
                </a:r>
                <a:r>
                  <a:rPr kumimoji="1" lang="en-US" altLang="zh-CN" dirty="0"/>
                  <a:t>(</a:t>
                </a:r>
                <a:r>
                  <a:rPr kumimoji="1" lang="zh-CN" altLang="en-US" dirty="0"/>
                  <a:t>间接左递归</a:t>
                </a:r>
                <a:r>
                  <a:rPr kumimoji="1" lang="en-US" altLang="zh-CN" dirty="0"/>
                  <a:t>/</a:t>
                </a:r>
                <a:r>
                  <a:rPr kumimoji="1" lang="zh-CN" altLang="en-US" dirty="0"/>
                  <a:t>潜在左递归</a:t>
                </a:r>
                <a:r>
                  <a:rPr kumimoji="1" lang="en-US" altLang="zh-CN" dirty="0"/>
                  <a:t>)</a:t>
                </a:r>
              </a:p>
              <a:p>
                <a:pPr lvl="1"/>
                <a:r>
                  <a:rPr kumimoji="1" lang="zh-CN" altLang="en-US" dirty="0"/>
                  <a:t>文法</a:t>
                </a:r>
                <a:r>
                  <a:rPr kumimoji="1" lang="en-US" altLang="zh-CN" dirty="0"/>
                  <a:t>G[S]:</a:t>
                </a:r>
                <a:r>
                  <a:rPr kumimoji="1" lang="zh-CN" altLang="en-US" dirty="0"/>
                  <a:t> </a:t>
                </a:r>
                <a:r>
                  <a:rPr kumimoji="1" lang="en-US" altLang="zh-CN" dirty="0" err="1"/>
                  <a:t>S→Aa</a:t>
                </a:r>
                <a:r>
                  <a:rPr kumimoji="1" lang="zh-CN" altLang="en-US" dirty="0"/>
                  <a:t> </a:t>
                </a:r>
                <a:r>
                  <a:rPr kumimoji="1" lang="en-US" altLang="zh-CN" dirty="0"/>
                  <a:t>|</a:t>
                </a:r>
                <a:r>
                  <a:rPr kumimoji="1" lang="zh-CN" altLang="en-US" dirty="0"/>
                  <a:t> </a:t>
                </a:r>
                <a:r>
                  <a:rPr kumimoji="1" lang="en-US" altLang="zh-CN" dirty="0"/>
                  <a:t>b</a:t>
                </a:r>
                <a:r>
                  <a:rPr kumimoji="1" lang="zh-CN" altLang="en-US" dirty="0"/>
                  <a:t> </a:t>
                </a:r>
                <a:r>
                  <a:rPr kumimoji="1" lang="en-US" altLang="zh-CN" dirty="0"/>
                  <a:t>		A</a:t>
                </a:r>
                <a:r>
                  <a:rPr kumimoji="1" lang="zh-CN" altLang="en-US" dirty="0"/>
                  <a:t> </a:t>
                </a:r>
                <a:r>
                  <a:rPr kumimoji="1" lang="en-US" altLang="zh-CN" dirty="0"/>
                  <a:t>→Ac</a:t>
                </a:r>
                <a:r>
                  <a:rPr kumimoji="1" lang="zh-CN" altLang="en-US" dirty="0"/>
                  <a:t> </a:t>
                </a:r>
                <a:r>
                  <a:rPr kumimoji="1" lang="en-US" altLang="zh-CN" dirty="0"/>
                  <a:t>|</a:t>
                </a:r>
                <a:r>
                  <a:rPr kumimoji="1" lang="zh-CN" altLang="en-US" dirty="0"/>
                  <a:t> </a:t>
                </a:r>
                <a:r>
                  <a:rPr kumimoji="1" lang="en-US" altLang="zh-CN" dirty="0"/>
                  <a:t>Sd</a:t>
                </a:r>
                <a:r>
                  <a:rPr kumimoji="1" lang="zh-CN" altLang="en-US" dirty="0"/>
                  <a:t> </a:t>
                </a:r>
                <a:r>
                  <a:rPr kumimoji="1" lang="en-US" altLang="zh-CN" dirty="0"/>
                  <a:t>|</a:t>
                </a:r>
                <a:r>
                  <a:rPr kumimoji="1" lang="zh-CN" altLang="en-US" dirty="0"/>
                  <a:t> </a:t>
                </a:r>
                <a:r>
                  <a:rPr kumimoji="1" lang="en-US" altLang="zh-CN" dirty="0" err="1"/>
                  <a:t>ε</a:t>
                </a:r>
                <a:endParaRPr kumimoji="1" lang="en-US" altLang="zh-CN" dirty="0"/>
              </a:p>
              <a:p>
                <a:pPr lvl="2"/>
                <a:r>
                  <a:rPr kumimoji="1" lang="en-US" altLang="zh-CN" dirty="0"/>
                  <a:t>S</a:t>
                </a:r>
                <a:r>
                  <a:rPr kumimoji="1" lang="en-US" altLang="zh-CN" dirty="0">
                    <a:ea typeface="Cambria Math" panose="02040503050406030204" pitchFamily="18" charset="0"/>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m:t>
                    </m:r>
                  </m:oMath>
                </a14:m>
                <a:r>
                  <a:rPr kumimoji="1" lang="en-US" altLang="zh-CN" dirty="0"/>
                  <a:t>Aa</a:t>
                </a:r>
                <a:r>
                  <a:rPr kumimoji="1" lang="en-US" altLang="zh-CN" dirty="0">
                    <a:ea typeface="Cambria Math" panose="02040503050406030204" pitchFamily="18" charset="0"/>
                  </a:rPr>
                  <a:t> </a:t>
                </a:r>
                <a14:m>
                  <m:oMath xmlns:m="http://schemas.openxmlformats.org/officeDocument/2006/math">
                    <m:r>
                      <a:rPr kumimoji="1" lang="en-US" altLang="zh-CN" i="1">
                        <a:latin typeface="Cambria Math" panose="02040503050406030204" pitchFamily="18" charset="0"/>
                        <a:ea typeface="Cambria Math" panose="02040503050406030204" pitchFamily="18" charset="0"/>
                      </a:rPr>
                      <m:t>⇒</m:t>
                    </m:r>
                  </m:oMath>
                </a14:m>
                <a:r>
                  <a:rPr kumimoji="1" lang="en-US" altLang="zh-CN" dirty="0"/>
                  <a:t>Sda</a:t>
                </a:r>
              </a:p>
              <a:p>
                <a:r>
                  <a:rPr kumimoji="1" lang="zh-CN" altLang="en-US" dirty="0"/>
                  <a:t>如何消除？</a:t>
                </a:r>
              </a:p>
            </p:txBody>
          </p:sp>
        </mc:Choice>
        <mc:Fallback xmlns="">
          <p:sp>
            <p:nvSpPr>
              <p:cNvPr id="2" name="内容占位符 1">
                <a:extLst>
                  <a:ext uri="{FF2B5EF4-FFF2-40B4-BE49-F238E27FC236}">
                    <a16:creationId xmlns:a16="http://schemas.microsoft.com/office/drawing/2014/main" id="{874C529B-1300-584A-B215-A53E04EA9D61}"/>
                  </a:ext>
                </a:extLst>
              </p:cNvPr>
              <p:cNvSpPr>
                <a:spLocks noGrp="1" noRot="1" noChangeAspect="1" noMove="1" noResize="1" noEditPoints="1" noAdjustHandles="1" noChangeArrowheads="1" noChangeShapeType="1" noTextEdit="1"/>
              </p:cNvSpPr>
              <p:nvPr>
                <p:ph idx="1"/>
              </p:nvPr>
            </p:nvSpPr>
            <p:spPr>
              <a:blipFill>
                <a:blip r:embed="rId2"/>
                <a:stretch>
                  <a:fillRect l="-1004" t="-1531"/>
                </a:stretch>
              </a:blipFill>
            </p:spPr>
            <p:txBody>
              <a:bodyPr/>
              <a:lstStyle/>
              <a:p>
                <a:r>
                  <a:rPr lang="zh-CN" altLang="en-US">
                    <a:noFill/>
                  </a:rPr>
                  <a:t> </a:t>
                </a:r>
              </a:p>
            </p:txBody>
          </p:sp>
        </mc:Fallback>
      </mc:AlternateContent>
      <p:sp>
        <p:nvSpPr>
          <p:cNvPr id="3" name="页脚占位符 2">
            <a:extLst>
              <a:ext uri="{FF2B5EF4-FFF2-40B4-BE49-F238E27FC236}">
                <a16:creationId xmlns:a16="http://schemas.microsoft.com/office/drawing/2014/main" id="{852646CB-BD43-144D-8739-4C8F41D191A2}"/>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7054D0CA-B34A-1E48-93A1-42C4CC3E74A5}"/>
              </a:ext>
            </a:extLst>
          </p:cNvPr>
          <p:cNvSpPr>
            <a:spLocks noGrp="1"/>
          </p:cNvSpPr>
          <p:nvPr>
            <p:ph type="sldNum" sz="quarter" idx="12"/>
          </p:nvPr>
        </p:nvSpPr>
        <p:spPr/>
        <p:txBody>
          <a:bodyPr/>
          <a:lstStyle/>
          <a:p>
            <a:fld id="{91F816EA-24CC-2048-859A-C5EA9F275392}" type="slidenum">
              <a:rPr lang="en-US" smtClean="0"/>
              <a:pPr/>
              <a:t>26</a:t>
            </a:fld>
            <a:endParaRPr lang="en-US" dirty="0"/>
          </a:p>
        </p:txBody>
      </p:sp>
      <p:sp>
        <p:nvSpPr>
          <p:cNvPr id="5" name="标题 4">
            <a:extLst>
              <a:ext uri="{FF2B5EF4-FFF2-40B4-BE49-F238E27FC236}">
                <a16:creationId xmlns:a16="http://schemas.microsoft.com/office/drawing/2014/main" id="{A8FB034E-83AC-EC40-B2B3-8608CFD7F754}"/>
              </a:ext>
            </a:extLst>
          </p:cNvPr>
          <p:cNvSpPr>
            <a:spLocks noGrp="1"/>
          </p:cNvSpPr>
          <p:nvPr>
            <p:ph type="title"/>
          </p:nvPr>
        </p:nvSpPr>
        <p:spPr/>
        <p:txBody>
          <a:bodyPr/>
          <a:lstStyle/>
          <a:p>
            <a:r>
              <a:rPr kumimoji="1" lang="zh-CN" altLang="en-US" dirty="0"/>
              <a:t>消除多步左递归</a:t>
            </a:r>
          </a:p>
        </p:txBody>
      </p:sp>
    </p:spTree>
    <p:extLst>
      <p:ext uri="{BB962C8B-B14F-4D97-AF65-F5344CB8AC3E}">
        <p14:creationId xmlns:p14="http://schemas.microsoft.com/office/powerpoint/2010/main" val="2500456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70D140F-24D7-514B-B1A0-89FC03652E10}"/>
              </a:ext>
            </a:extLst>
          </p:cNvPr>
          <p:cNvSpPr>
            <a:spLocks noGrp="1"/>
          </p:cNvSpPr>
          <p:nvPr>
            <p:ph idx="1"/>
          </p:nvPr>
        </p:nvSpPr>
        <p:spPr>
          <a:xfrm>
            <a:off x="406399" y="990600"/>
            <a:ext cx="11379201" cy="5257800"/>
          </a:xfrm>
        </p:spPr>
        <p:txBody>
          <a:bodyPr/>
          <a:lstStyle/>
          <a:p>
            <a:r>
              <a:rPr kumimoji="1" lang="zh-CN" altLang="en-US" dirty="0"/>
              <a:t>输入</a:t>
            </a:r>
            <a:r>
              <a:rPr kumimoji="1" lang="en-US" altLang="zh-CN" dirty="0"/>
              <a:t>:</a:t>
            </a:r>
            <a:r>
              <a:rPr kumimoji="1" lang="zh-CN" altLang="en-US" dirty="0"/>
              <a:t> 没有环或</a:t>
            </a:r>
            <a:r>
              <a:rPr kumimoji="1" lang="en-US" altLang="zh-CN" dirty="0" err="1"/>
              <a:t>ε</a:t>
            </a:r>
            <a:r>
              <a:rPr kumimoji="1" lang="zh-CN" altLang="en-US" dirty="0"/>
              <a:t>产生式的文法</a:t>
            </a:r>
            <a:r>
              <a:rPr kumimoji="1" lang="en-US" altLang="zh-CN" dirty="0"/>
              <a:t>G</a:t>
            </a:r>
          </a:p>
          <a:p>
            <a:r>
              <a:rPr kumimoji="1" lang="zh-CN" altLang="en-US" dirty="0"/>
              <a:t>输出</a:t>
            </a:r>
            <a:r>
              <a:rPr kumimoji="1" lang="en-US" altLang="zh-CN" dirty="0"/>
              <a:t>:</a:t>
            </a:r>
            <a:r>
              <a:rPr kumimoji="1" lang="zh-CN" altLang="en-US" dirty="0"/>
              <a:t> 等价的无左递归的文法</a:t>
            </a:r>
            <a:endParaRPr kumimoji="1" lang="en-US" altLang="zh-CN" dirty="0"/>
          </a:p>
          <a:p>
            <a:r>
              <a:rPr kumimoji="1" lang="zh-CN" altLang="en-US" dirty="0"/>
              <a:t>步骤</a:t>
            </a:r>
            <a:r>
              <a:rPr kumimoji="1" lang="en-US" altLang="zh-CN" dirty="0"/>
              <a:t>:</a:t>
            </a:r>
          </a:p>
          <a:p>
            <a:pPr lvl="1"/>
            <a:r>
              <a:rPr kumimoji="1" lang="zh-CN" altLang="en-US" dirty="0"/>
              <a:t>将文法的非终结符号排序为</a:t>
            </a:r>
            <a:r>
              <a:rPr kumimoji="1" lang="en-US" altLang="zh-CN" dirty="0"/>
              <a:t>A</a:t>
            </a:r>
            <a:r>
              <a:rPr kumimoji="1" lang="en-US" altLang="zh-CN" baseline="-25000" dirty="0"/>
              <a:t>1</a:t>
            </a:r>
            <a:r>
              <a:rPr kumimoji="1" lang="en-US" altLang="zh-CN" dirty="0"/>
              <a:t>,</a:t>
            </a:r>
            <a:r>
              <a:rPr kumimoji="1" lang="zh-CN" altLang="en-US" dirty="0"/>
              <a:t> </a:t>
            </a:r>
            <a:r>
              <a:rPr kumimoji="1" lang="en-US" altLang="zh-CN" dirty="0"/>
              <a:t>A</a:t>
            </a:r>
            <a:r>
              <a:rPr kumimoji="1" lang="en-US" altLang="zh-CN" baseline="-25000" dirty="0"/>
              <a:t>2</a:t>
            </a:r>
            <a:r>
              <a:rPr kumimoji="1" lang="en-US" altLang="zh-CN" dirty="0"/>
              <a:t>,</a:t>
            </a:r>
            <a:r>
              <a:rPr kumimoji="1" lang="zh-CN" altLang="en-US" dirty="0"/>
              <a:t> </a:t>
            </a:r>
            <a:r>
              <a:rPr kumimoji="1" lang="en-US" altLang="zh-CN" dirty="0"/>
              <a:t>…,</a:t>
            </a:r>
            <a:r>
              <a:rPr kumimoji="1" lang="zh-CN" altLang="en-US" dirty="0"/>
              <a:t> </a:t>
            </a:r>
            <a:r>
              <a:rPr kumimoji="1" lang="en-US" altLang="zh-CN" dirty="0"/>
              <a:t>A</a:t>
            </a:r>
            <a:r>
              <a:rPr kumimoji="1" lang="en-US" altLang="zh-CN" baseline="-25000" dirty="0"/>
              <a:t>n</a:t>
            </a:r>
          </a:p>
          <a:p>
            <a:pPr marL="457200" lvl="1" indent="0">
              <a:buNone/>
            </a:pPr>
            <a:r>
              <a:rPr kumimoji="1" lang="en-US" altLang="zh-CN" sz="2400" dirty="0"/>
              <a:t>for</a:t>
            </a:r>
            <a:r>
              <a:rPr kumimoji="1" lang="zh-CN" altLang="en-US" sz="2400" dirty="0"/>
              <a:t> </a:t>
            </a:r>
            <a:r>
              <a:rPr kumimoji="1" lang="en-US" altLang="zh-CN" sz="2400" dirty="0" err="1"/>
              <a:t>i</a:t>
            </a:r>
            <a:r>
              <a:rPr kumimoji="1" lang="en-US" altLang="zh-CN" sz="2400" dirty="0"/>
              <a:t>=1</a:t>
            </a:r>
            <a:r>
              <a:rPr kumimoji="1" lang="zh-CN" altLang="en-US" sz="2400" dirty="0"/>
              <a:t> </a:t>
            </a:r>
            <a:r>
              <a:rPr kumimoji="1" lang="en-US" altLang="zh-CN" sz="2400" dirty="0"/>
              <a:t>to</a:t>
            </a:r>
            <a:r>
              <a:rPr kumimoji="1" lang="zh-CN" altLang="en-US" sz="2400" dirty="0"/>
              <a:t> </a:t>
            </a:r>
            <a:r>
              <a:rPr kumimoji="1" lang="en-US" altLang="zh-CN" sz="2400" dirty="0"/>
              <a:t>n</a:t>
            </a:r>
            <a:r>
              <a:rPr kumimoji="1" lang="zh-CN" altLang="en-US" sz="2400" dirty="0"/>
              <a:t> </a:t>
            </a:r>
            <a:r>
              <a:rPr kumimoji="1" lang="en-US" altLang="zh-CN" sz="2400" dirty="0"/>
              <a:t>do{</a:t>
            </a:r>
          </a:p>
          <a:p>
            <a:pPr marL="800100" lvl="2" indent="0">
              <a:buNone/>
            </a:pPr>
            <a:r>
              <a:rPr kumimoji="1" lang="en-US" altLang="zh-CN" sz="2400" dirty="0"/>
              <a:t>for</a:t>
            </a:r>
            <a:r>
              <a:rPr kumimoji="1" lang="zh-CN" altLang="en-US" sz="2400" dirty="0"/>
              <a:t> </a:t>
            </a:r>
            <a:r>
              <a:rPr kumimoji="1" lang="en-US" altLang="zh-CN" sz="2400" dirty="0"/>
              <a:t>j=1</a:t>
            </a:r>
            <a:r>
              <a:rPr kumimoji="1" lang="zh-CN" altLang="en-US" sz="2400" dirty="0"/>
              <a:t> </a:t>
            </a:r>
            <a:r>
              <a:rPr kumimoji="1" lang="en-US" altLang="zh-CN" sz="2400" dirty="0"/>
              <a:t>to</a:t>
            </a:r>
            <a:r>
              <a:rPr kumimoji="1" lang="zh-CN" altLang="en-US" sz="2400" dirty="0"/>
              <a:t> </a:t>
            </a:r>
            <a:r>
              <a:rPr kumimoji="1" lang="en-US" altLang="zh-CN" sz="2400" dirty="0"/>
              <a:t>i-1</a:t>
            </a:r>
            <a:r>
              <a:rPr kumimoji="1" lang="zh-CN" altLang="en-US" sz="2400" dirty="0"/>
              <a:t> </a:t>
            </a:r>
            <a:r>
              <a:rPr kumimoji="1" lang="en-US" altLang="zh-CN" sz="2400" dirty="0"/>
              <a:t>do</a:t>
            </a:r>
            <a:r>
              <a:rPr kumimoji="1" lang="zh-CN" altLang="en-US" sz="2400" dirty="0"/>
              <a:t> </a:t>
            </a:r>
            <a:r>
              <a:rPr kumimoji="1" lang="en-US" altLang="zh-CN" sz="2400" dirty="0"/>
              <a:t>{</a:t>
            </a:r>
          </a:p>
          <a:p>
            <a:pPr marL="800100" lvl="2" indent="0">
              <a:buNone/>
            </a:pPr>
            <a:r>
              <a:rPr kumimoji="1" lang="en-US" altLang="zh-CN" sz="2400" dirty="0"/>
              <a:t>		</a:t>
            </a:r>
            <a:r>
              <a:rPr kumimoji="1" lang="zh-CN" altLang="en-US" sz="2400" dirty="0"/>
              <a:t>将形如</a:t>
            </a:r>
            <a:r>
              <a:rPr kumimoji="1" lang="en-US" altLang="zh-CN" sz="2400" dirty="0" err="1"/>
              <a:t>A</a:t>
            </a:r>
            <a:r>
              <a:rPr kumimoji="1" lang="en-US" altLang="zh-CN" sz="2400" baseline="-25000" dirty="0" err="1"/>
              <a:t>i</a:t>
            </a:r>
            <a:r>
              <a:rPr kumimoji="1" lang="en-US" altLang="zh-CN" sz="2400" dirty="0" err="1"/>
              <a:t>→A</a:t>
            </a:r>
            <a:r>
              <a:rPr kumimoji="1" lang="en-US" altLang="zh-CN" sz="2400" baseline="-25000" dirty="0" err="1"/>
              <a:t>j</a:t>
            </a:r>
            <a:r>
              <a:rPr kumimoji="1" lang="en-US" altLang="zh-CN" sz="2400" dirty="0" err="1"/>
              <a:t>γ</a:t>
            </a:r>
            <a:r>
              <a:rPr kumimoji="1" lang="zh-CN" altLang="en-US" sz="2400" dirty="0"/>
              <a:t>的产生式替换为</a:t>
            </a:r>
            <a:r>
              <a:rPr kumimoji="1" lang="en-US" altLang="zh-CN" sz="2400" dirty="0"/>
              <a:t>A</a:t>
            </a:r>
            <a:r>
              <a:rPr kumimoji="1" lang="en-US" altLang="zh-CN" sz="2400" baseline="-25000" dirty="0"/>
              <a:t>i</a:t>
            </a:r>
            <a:r>
              <a:rPr kumimoji="1" lang="en-US" altLang="zh-CN" sz="2400" dirty="0"/>
              <a:t>→δ</a:t>
            </a:r>
            <a:r>
              <a:rPr kumimoji="1" lang="en-US" altLang="zh-CN" sz="2400" baseline="-25000" dirty="0"/>
              <a:t>1</a:t>
            </a:r>
            <a:r>
              <a:rPr kumimoji="1" lang="en-US" altLang="zh-CN" sz="2400" dirty="0"/>
              <a:t>γ</a:t>
            </a:r>
            <a:r>
              <a:rPr kumimoji="1" lang="zh-CN" altLang="en-US" sz="2400" dirty="0"/>
              <a:t> </a:t>
            </a:r>
            <a:r>
              <a:rPr kumimoji="1" lang="en-US" altLang="zh-CN" sz="2400" dirty="0"/>
              <a:t>|</a:t>
            </a:r>
            <a:r>
              <a:rPr kumimoji="1" lang="zh-CN" altLang="en-US" sz="2400" dirty="0"/>
              <a:t> </a:t>
            </a:r>
            <a:r>
              <a:rPr kumimoji="1" lang="en-US" altLang="zh-CN" sz="2400" dirty="0"/>
              <a:t>δ</a:t>
            </a:r>
            <a:r>
              <a:rPr kumimoji="1" lang="en-US" altLang="zh-CN" sz="2400" baseline="-25000" dirty="0"/>
              <a:t>2</a:t>
            </a:r>
            <a:r>
              <a:rPr kumimoji="1" lang="en-US" altLang="zh-CN" sz="2400" dirty="0"/>
              <a:t>γ|</a:t>
            </a:r>
            <a:r>
              <a:rPr kumimoji="1" lang="zh-CN" altLang="en-US" sz="2400" dirty="0"/>
              <a:t> </a:t>
            </a:r>
            <a:r>
              <a:rPr kumimoji="1" lang="en-US" altLang="zh-CN" sz="2400" dirty="0"/>
              <a:t>…</a:t>
            </a:r>
            <a:r>
              <a:rPr kumimoji="1" lang="zh-CN" altLang="en-US" sz="2400" dirty="0"/>
              <a:t> </a:t>
            </a:r>
            <a:r>
              <a:rPr kumimoji="1" lang="en-US" altLang="zh-CN" sz="2400" dirty="0"/>
              <a:t>|</a:t>
            </a:r>
            <a:r>
              <a:rPr kumimoji="1" lang="en-US" altLang="zh-CN" sz="2400" dirty="0" err="1"/>
              <a:t>δ</a:t>
            </a:r>
            <a:r>
              <a:rPr kumimoji="1" lang="en-US" altLang="zh-CN" sz="2400" baseline="-25000" dirty="0" err="1"/>
              <a:t>k</a:t>
            </a:r>
            <a:r>
              <a:rPr kumimoji="1" lang="en-US" altLang="zh-CN" sz="2400" dirty="0" err="1"/>
              <a:t>γ</a:t>
            </a:r>
            <a:r>
              <a:rPr kumimoji="1" lang="zh-CN" altLang="en-US" sz="2400" dirty="0"/>
              <a:t>，其中</a:t>
            </a:r>
            <a:r>
              <a:rPr kumimoji="1" lang="en-US" altLang="zh-CN" sz="2400" dirty="0"/>
              <a:t>			</a:t>
            </a:r>
            <a:r>
              <a:rPr kumimoji="1" lang="zh-CN" altLang="en-US" sz="2400" dirty="0"/>
              <a:t>            </a:t>
            </a:r>
            <a:r>
              <a:rPr kumimoji="1" lang="en-US" altLang="zh-CN" sz="2400" dirty="0" err="1"/>
              <a:t>A</a:t>
            </a:r>
            <a:r>
              <a:rPr kumimoji="1" lang="en-US" altLang="zh-CN" sz="2400" baseline="-25000" dirty="0" err="1"/>
              <a:t>j</a:t>
            </a:r>
            <a:r>
              <a:rPr kumimoji="1" lang="en-US" altLang="zh-CN" sz="2400" dirty="0"/>
              <a:t>→ δ</a:t>
            </a:r>
            <a:r>
              <a:rPr kumimoji="1" lang="en-US" altLang="zh-CN" sz="2400" baseline="-25000" dirty="0"/>
              <a:t>1</a:t>
            </a:r>
            <a:r>
              <a:rPr kumimoji="1" lang="zh-CN" altLang="en-US" sz="2400" dirty="0"/>
              <a:t> </a:t>
            </a:r>
            <a:r>
              <a:rPr kumimoji="1" lang="en-US" altLang="zh-CN" sz="2400" dirty="0"/>
              <a:t>|</a:t>
            </a:r>
            <a:r>
              <a:rPr kumimoji="1" lang="zh-CN" altLang="en-US" sz="2400" dirty="0"/>
              <a:t> </a:t>
            </a:r>
            <a:r>
              <a:rPr kumimoji="1" lang="en-US" altLang="zh-CN" sz="2400" dirty="0"/>
              <a:t>δ</a:t>
            </a:r>
            <a:r>
              <a:rPr kumimoji="1" lang="en-US" altLang="zh-CN" sz="2400" baseline="-25000" dirty="0"/>
              <a:t>2</a:t>
            </a:r>
            <a:r>
              <a:rPr kumimoji="1" lang="en-US" altLang="zh-CN" sz="2400" dirty="0"/>
              <a:t>|</a:t>
            </a:r>
            <a:r>
              <a:rPr kumimoji="1" lang="zh-CN" altLang="en-US" sz="2400" dirty="0"/>
              <a:t> </a:t>
            </a:r>
            <a:r>
              <a:rPr kumimoji="1" lang="en-US" altLang="zh-CN" sz="2400" dirty="0"/>
              <a:t>…</a:t>
            </a:r>
            <a:r>
              <a:rPr kumimoji="1" lang="zh-CN" altLang="en-US" sz="2400" dirty="0"/>
              <a:t> </a:t>
            </a:r>
            <a:r>
              <a:rPr kumimoji="1" lang="en-US" altLang="zh-CN" sz="2400" dirty="0"/>
              <a:t>|</a:t>
            </a:r>
            <a:r>
              <a:rPr kumimoji="1" lang="en-US" altLang="zh-CN" sz="2400" dirty="0" err="1"/>
              <a:t>δ</a:t>
            </a:r>
            <a:r>
              <a:rPr kumimoji="1" lang="en-US" altLang="zh-CN" sz="2400" baseline="-25000" dirty="0" err="1"/>
              <a:t>k</a:t>
            </a:r>
            <a:r>
              <a:rPr kumimoji="1" lang="zh-CN" altLang="en-US" sz="2400" dirty="0"/>
              <a:t>是以</a:t>
            </a:r>
            <a:r>
              <a:rPr kumimoji="1" lang="en-US" altLang="zh-CN" sz="2400" dirty="0" err="1"/>
              <a:t>A</a:t>
            </a:r>
            <a:r>
              <a:rPr kumimoji="1" lang="en-US" altLang="zh-CN" sz="2400" baseline="-25000" dirty="0" err="1"/>
              <a:t>j</a:t>
            </a:r>
            <a:r>
              <a:rPr kumimoji="1" lang="zh-CN" altLang="en-US" sz="2400" dirty="0"/>
              <a:t>为左部的所有产生式</a:t>
            </a:r>
            <a:endParaRPr kumimoji="1" lang="en-US" altLang="zh-CN" sz="2400" dirty="0"/>
          </a:p>
          <a:p>
            <a:pPr marL="800100" lvl="2" indent="0">
              <a:buNone/>
            </a:pPr>
            <a:r>
              <a:rPr kumimoji="1" lang="en-US" altLang="zh-CN" sz="2400" dirty="0"/>
              <a:t>	}</a:t>
            </a:r>
          </a:p>
          <a:p>
            <a:pPr marL="800100" lvl="2" indent="0">
              <a:buNone/>
            </a:pPr>
            <a:r>
              <a:rPr kumimoji="1" lang="zh-CN" altLang="en-US" sz="2400" dirty="0"/>
              <a:t>消除</a:t>
            </a:r>
            <a:r>
              <a:rPr kumimoji="1" lang="en-US" altLang="zh-CN" sz="2400" dirty="0"/>
              <a:t>A</a:t>
            </a:r>
            <a:r>
              <a:rPr kumimoji="1" lang="en-US" altLang="zh-CN" sz="2400" baseline="-25000" dirty="0"/>
              <a:t>i</a:t>
            </a:r>
            <a:r>
              <a:rPr kumimoji="1" lang="zh-CN" altLang="en-US" sz="2400" dirty="0"/>
              <a:t>的直接左递归</a:t>
            </a:r>
            <a:endParaRPr kumimoji="1" lang="en-US" altLang="zh-CN" sz="2400" dirty="0"/>
          </a:p>
          <a:p>
            <a:pPr marL="457200" lvl="1" indent="0">
              <a:buNone/>
            </a:pPr>
            <a:r>
              <a:rPr kumimoji="1" lang="en-US" altLang="zh-CN" sz="2400" dirty="0"/>
              <a:t>}</a:t>
            </a:r>
          </a:p>
          <a:p>
            <a:pPr marL="800100" lvl="2" indent="0">
              <a:buNone/>
            </a:pPr>
            <a:r>
              <a:rPr kumimoji="1" lang="en-US" altLang="zh-CN" dirty="0"/>
              <a:t>			</a:t>
            </a:r>
            <a:endParaRPr kumimoji="1" lang="zh-CN" altLang="en-US" dirty="0"/>
          </a:p>
        </p:txBody>
      </p:sp>
      <p:sp>
        <p:nvSpPr>
          <p:cNvPr id="3" name="页脚占位符 2">
            <a:extLst>
              <a:ext uri="{FF2B5EF4-FFF2-40B4-BE49-F238E27FC236}">
                <a16:creationId xmlns:a16="http://schemas.microsoft.com/office/drawing/2014/main" id="{37E084FA-17C1-894C-9BB4-2A4FB0133DAC}"/>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8796329B-8165-D449-A86E-87F40CBC40F9}"/>
              </a:ext>
            </a:extLst>
          </p:cNvPr>
          <p:cNvSpPr>
            <a:spLocks noGrp="1"/>
          </p:cNvSpPr>
          <p:nvPr>
            <p:ph type="sldNum" sz="quarter" idx="12"/>
          </p:nvPr>
        </p:nvSpPr>
        <p:spPr/>
        <p:txBody>
          <a:bodyPr/>
          <a:lstStyle/>
          <a:p>
            <a:fld id="{91F816EA-24CC-2048-859A-C5EA9F275392}" type="slidenum">
              <a:rPr lang="en-US" smtClean="0"/>
              <a:pPr/>
              <a:t>27</a:t>
            </a:fld>
            <a:endParaRPr lang="en-US" dirty="0"/>
          </a:p>
        </p:txBody>
      </p:sp>
      <p:sp>
        <p:nvSpPr>
          <p:cNvPr id="5" name="标题 4">
            <a:extLst>
              <a:ext uri="{FF2B5EF4-FFF2-40B4-BE49-F238E27FC236}">
                <a16:creationId xmlns:a16="http://schemas.microsoft.com/office/drawing/2014/main" id="{5788EDFF-D972-3E49-8213-BC9E7A7EC29B}"/>
              </a:ext>
            </a:extLst>
          </p:cNvPr>
          <p:cNvSpPr>
            <a:spLocks noGrp="1"/>
          </p:cNvSpPr>
          <p:nvPr>
            <p:ph type="title"/>
          </p:nvPr>
        </p:nvSpPr>
        <p:spPr/>
        <p:txBody>
          <a:bodyPr/>
          <a:lstStyle/>
          <a:p>
            <a:r>
              <a:rPr kumimoji="1" lang="zh-CN" altLang="en-US" dirty="0"/>
              <a:t>通用左递归消除方法</a:t>
            </a:r>
          </a:p>
        </p:txBody>
      </p:sp>
    </p:spTree>
    <p:extLst>
      <p:ext uri="{BB962C8B-B14F-4D97-AF65-F5344CB8AC3E}">
        <p14:creationId xmlns:p14="http://schemas.microsoft.com/office/powerpoint/2010/main" val="139323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9F1ECE3-03D4-0D4F-8722-9B95FD02892F}"/>
              </a:ext>
            </a:extLst>
          </p:cNvPr>
          <p:cNvSpPr>
            <a:spLocks noGrp="1"/>
          </p:cNvSpPr>
          <p:nvPr>
            <p:ph idx="1"/>
          </p:nvPr>
        </p:nvSpPr>
        <p:spPr>
          <a:xfrm>
            <a:off x="406400" y="914400"/>
            <a:ext cx="11379200" cy="5410200"/>
          </a:xfrm>
        </p:spPr>
        <p:txBody>
          <a:bodyPr/>
          <a:lstStyle/>
          <a:p>
            <a:r>
              <a:rPr kumimoji="1" lang="zh-CN" altLang="en-US" dirty="0"/>
              <a:t>文法</a:t>
            </a:r>
            <a:r>
              <a:rPr kumimoji="1" lang="en-US" altLang="zh-CN" dirty="0"/>
              <a:t>G[S]:</a:t>
            </a:r>
            <a:r>
              <a:rPr kumimoji="1" lang="zh-CN" altLang="en-US" dirty="0"/>
              <a:t> </a:t>
            </a:r>
            <a:r>
              <a:rPr kumimoji="1" lang="en-US" altLang="zh-CN" dirty="0" err="1"/>
              <a:t>S→Aa</a:t>
            </a:r>
            <a:r>
              <a:rPr kumimoji="1" lang="zh-CN" altLang="en-US" dirty="0"/>
              <a:t> </a:t>
            </a:r>
            <a:r>
              <a:rPr kumimoji="1" lang="en-US" altLang="zh-CN" dirty="0"/>
              <a:t>|</a:t>
            </a:r>
            <a:r>
              <a:rPr kumimoji="1" lang="zh-CN" altLang="en-US" dirty="0"/>
              <a:t> </a:t>
            </a:r>
            <a:r>
              <a:rPr kumimoji="1" lang="en-US" altLang="zh-CN" dirty="0"/>
              <a:t>b</a:t>
            </a:r>
            <a:r>
              <a:rPr kumimoji="1" lang="zh-CN" altLang="en-US" dirty="0"/>
              <a:t>    </a:t>
            </a:r>
            <a:r>
              <a:rPr kumimoji="1" lang="en-US" altLang="zh-CN" dirty="0" err="1"/>
              <a:t>A→Ac</a:t>
            </a:r>
            <a:r>
              <a:rPr kumimoji="1" lang="zh-CN" altLang="en-US" dirty="0"/>
              <a:t> </a:t>
            </a:r>
            <a:r>
              <a:rPr kumimoji="1" lang="en-US" altLang="zh-CN" dirty="0"/>
              <a:t>|Sd</a:t>
            </a:r>
            <a:r>
              <a:rPr kumimoji="1" lang="zh-CN" altLang="en-US" dirty="0"/>
              <a:t> </a:t>
            </a:r>
            <a:r>
              <a:rPr kumimoji="1" lang="en-US" altLang="zh-CN" dirty="0"/>
              <a:t>|</a:t>
            </a:r>
            <a:r>
              <a:rPr kumimoji="1" lang="zh-CN" altLang="en-US" dirty="0"/>
              <a:t> </a:t>
            </a:r>
            <a:r>
              <a:rPr kumimoji="1" lang="en-US" altLang="zh-CN" dirty="0" err="1">
                <a:solidFill>
                  <a:srgbClr val="FF0000"/>
                </a:solidFill>
              </a:rPr>
              <a:t>ε</a:t>
            </a:r>
            <a:r>
              <a:rPr kumimoji="1" lang="zh-CN" altLang="en-US" dirty="0">
                <a:solidFill>
                  <a:srgbClr val="FF0000"/>
                </a:solidFill>
              </a:rPr>
              <a:t>     </a:t>
            </a:r>
            <a:endParaRPr kumimoji="1" lang="en-US" altLang="zh-CN" dirty="0">
              <a:solidFill>
                <a:srgbClr val="FF0000"/>
              </a:solidFill>
            </a:endParaRPr>
          </a:p>
          <a:p>
            <a:r>
              <a:rPr kumimoji="1" lang="zh-CN" altLang="en-US" dirty="0"/>
              <a:t>排列顺序</a:t>
            </a:r>
            <a:r>
              <a:rPr kumimoji="1" lang="en-US" altLang="zh-CN" dirty="0"/>
              <a:t>:</a:t>
            </a:r>
            <a:r>
              <a:rPr kumimoji="1" lang="zh-CN" altLang="en-US" dirty="0"/>
              <a:t> </a:t>
            </a:r>
            <a:r>
              <a:rPr kumimoji="1" lang="en-US" altLang="zh-CN" dirty="0"/>
              <a:t>S</a:t>
            </a:r>
            <a:r>
              <a:rPr kumimoji="1" lang="zh-CN" altLang="en-US" dirty="0"/>
              <a:t>、</a:t>
            </a:r>
            <a:r>
              <a:rPr kumimoji="1" lang="en-US" altLang="zh-CN" dirty="0"/>
              <a:t>A</a:t>
            </a:r>
          </a:p>
          <a:p>
            <a:pPr lvl="1"/>
            <a:r>
              <a:rPr kumimoji="1" lang="en-US" altLang="zh-CN" dirty="0" err="1"/>
              <a:t>i</a:t>
            </a:r>
            <a:r>
              <a:rPr kumimoji="1" lang="en-US" altLang="zh-CN" dirty="0"/>
              <a:t>=1</a:t>
            </a:r>
            <a:r>
              <a:rPr kumimoji="1" lang="zh-CN" altLang="en-US" dirty="0"/>
              <a:t>时</a:t>
            </a:r>
            <a:r>
              <a:rPr kumimoji="1" lang="en-US" altLang="zh-CN" dirty="0"/>
              <a:t>:</a:t>
            </a:r>
            <a:r>
              <a:rPr kumimoji="1" lang="zh-CN" altLang="en-US" dirty="0"/>
              <a:t> 内层循环不执行，</a:t>
            </a:r>
            <a:r>
              <a:rPr kumimoji="1" lang="en-US" altLang="zh-CN" dirty="0"/>
              <a:t>S</a:t>
            </a:r>
            <a:r>
              <a:rPr kumimoji="1" lang="zh-CN" altLang="en-US" dirty="0"/>
              <a:t>没有直接左递归</a:t>
            </a:r>
            <a:endParaRPr kumimoji="1" lang="en-US" altLang="zh-CN" dirty="0"/>
          </a:p>
          <a:p>
            <a:pPr lvl="1"/>
            <a:r>
              <a:rPr kumimoji="1" lang="en-US" altLang="zh-CN" dirty="0" err="1"/>
              <a:t>i</a:t>
            </a:r>
            <a:r>
              <a:rPr kumimoji="1" lang="en-US" altLang="zh-CN" dirty="0"/>
              <a:t>=2</a:t>
            </a:r>
            <a:r>
              <a:rPr kumimoji="1" lang="zh-CN" altLang="en-US" dirty="0"/>
              <a:t>时</a:t>
            </a:r>
            <a:r>
              <a:rPr kumimoji="1" lang="en-US" altLang="zh-CN" dirty="0"/>
              <a:t>:</a:t>
            </a:r>
            <a:r>
              <a:rPr kumimoji="1" lang="zh-CN" altLang="en-US" dirty="0"/>
              <a:t> </a:t>
            </a:r>
            <a:r>
              <a:rPr kumimoji="1" lang="en-US" altLang="zh-CN" dirty="0"/>
              <a:t>j=1</a:t>
            </a:r>
            <a:r>
              <a:rPr kumimoji="1" lang="zh-CN" altLang="en-US" dirty="0"/>
              <a:t>， 处理规则</a:t>
            </a:r>
            <a:r>
              <a:rPr kumimoji="1" lang="en-US" altLang="zh-CN" dirty="0" err="1"/>
              <a:t>A→Sd</a:t>
            </a:r>
            <a:r>
              <a:rPr kumimoji="1" lang="zh-CN" altLang="en-US" dirty="0"/>
              <a:t>，替换得到</a:t>
            </a:r>
            <a:endParaRPr kumimoji="1" lang="en-US" altLang="zh-CN" dirty="0"/>
          </a:p>
          <a:p>
            <a:pPr marL="800100" lvl="2" indent="0">
              <a:buNone/>
            </a:pPr>
            <a:r>
              <a:rPr kumimoji="1" lang="en-US" altLang="zh-CN" sz="2400" dirty="0" err="1"/>
              <a:t>A→Ac</a:t>
            </a:r>
            <a:r>
              <a:rPr kumimoji="1" lang="zh-CN" altLang="en-US" sz="2400" dirty="0"/>
              <a:t> </a:t>
            </a:r>
            <a:r>
              <a:rPr kumimoji="1" lang="en-US" altLang="zh-CN" sz="2400" dirty="0"/>
              <a:t>|</a:t>
            </a:r>
            <a:r>
              <a:rPr kumimoji="1" lang="zh-CN" altLang="en-US" sz="2400" dirty="0"/>
              <a:t> </a:t>
            </a:r>
            <a:r>
              <a:rPr kumimoji="1" lang="en-US" altLang="zh-CN" sz="2400" dirty="0" err="1"/>
              <a:t>Aad</a:t>
            </a:r>
            <a:r>
              <a:rPr kumimoji="1" lang="zh-CN" altLang="en-US" sz="2400" dirty="0"/>
              <a:t> </a:t>
            </a:r>
            <a:r>
              <a:rPr kumimoji="1" lang="en-US" altLang="zh-CN" sz="2400" dirty="0"/>
              <a:t>|</a:t>
            </a:r>
            <a:r>
              <a:rPr kumimoji="1" lang="zh-CN" altLang="en-US" sz="2400" dirty="0"/>
              <a:t> </a:t>
            </a:r>
            <a:r>
              <a:rPr kumimoji="1" lang="en-US" altLang="zh-CN" sz="2400" dirty="0"/>
              <a:t>bd</a:t>
            </a:r>
            <a:r>
              <a:rPr kumimoji="1" lang="zh-CN" altLang="en-US" sz="2400" dirty="0"/>
              <a:t> </a:t>
            </a:r>
            <a:r>
              <a:rPr kumimoji="1" lang="en-US" altLang="zh-CN" sz="2400" dirty="0"/>
              <a:t>|</a:t>
            </a:r>
            <a:r>
              <a:rPr kumimoji="1" lang="en-US" altLang="zh-CN" sz="2400" dirty="0" err="1"/>
              <a:t>ε</a:t>
            </a:r>
            <a:endParaRPr kumimoji="1" lang="en-US" altLang="zh-CN" sz="2400" dirty="0"/>
          </a:p>
          <a:p>
            <a:pPr lvl="1"/>
            <a:r>
              <a:rPr kumimoji="1" lang="zh-CN" altLang="en-US" dirty="0"/>
              <a:t>消除</a:t>
            </a:r>
            <a:r>
              <a:rPr kumimoji="1" lang="en-US" altLang="zh-CN" dirty="0"/>
              <a:t>A</a:t>
            </a:r>
            <a:r>
              <a:rPr kumimoji="1" lang="zh-CN" altLang="en-US" dirty="0"/>
              <a:t>的直接左递归</a:t>
            </a:r>
            <a:endParaRPr kumimoji="1" lang="en-US" altLang="zh-CN" dirty="0"/>
          </a:p>
          <a:p>
            <a:pPr marL="800100" lvl="2" indent="0">
              <a:buNone/>
            </a:pPr>
            <a:r>
              <a:rPr kumimoji="1" lang="en-US" altLang="zh-CN" sz="2400" dirty="0" err="1"/>
              <a:t>S→Aa</a:t>
            </a:r>
            <a:r>
              <a:rPr kumimoji="1" lang="zh-CN" altLang="en-US" sz="2400" dirty="0"/>
              <a:t> </a:t>
            </a:r>
            <a:r>
              <a:rPr kumimoji="1" lang="en-US" altLang="zh-CN" sz="2400" dirty="0"/>
              <a:t>|</a:t>
            </a:r>
            <a:r>
              <a:rPr kumimoji="1" lang="zh-CN" altLang="en-US" sz="2400" dirty="0"/>
              <a:t> </a:t>
            </a:r>
            <a:r>
              <a:rPr kumimoji="1" lang="en-US" altLang="zh-CN" sz="2400" dirty="0"/>
              <a:t>b</a:t>
            </a:r>
          </a:p>
          <a:p>
            <a:pPr marL="800100" lvl="2" indent="0">
              <a:buNone/>
            </a:pPr>
            <a:r>
              <a:rPr kumimoji="1" lang="en-US" altLang="zh-CN" sz="2400" dirty="0" err="1"/>
              <a:t>A→bdA</a:t>
            </a:r>
            <a:r>
              <a:rPr kumimoji="1" lang="en-US" altLang="zh-CN" sz="2400" dirty="0"/>
              <a:t>' |</a:t>
            </a:r>
            <a:r>
              <a:rPr kumimoji="1" lang="zh-CN" altLang="en-US" sz="2400" dirty="0"/>
              <a:t> </a:t>
            </a:r>
            <a:r>
              <a:rPr kumimoji="1" lang="en-US" altLang="zh-CN" sz="2400" dirty="0"/>
              <a:t>A'</a:t>
            </a:r>
          </a:p>
          <a:p>
            <a:pPr marL="800100" lvl="2" indent="0">
              <a:buNone/>
            </a:pPr>
            <a:r>
              <a:rPr kumimoji="1" lang="en-US" altLang="zh-CN" sz="2400" dirty="0"/>
              <a:t>A' →</a:t>
            </a:r>
            <a:r>
              <a:rPr kumimoji="1" lang="zh-CN" altLang="en-US" sz="2400" dirty="0"/>
              <a:t> </a:t>
            </a:r>
            <a:r>
              <a:rPr kumimoji="1" lang="en-US" altLang="zh-CN" sz="2400" dirty="0" err="1"/>
              <a:t>cA</a:t>
            </a:r>
            <a:r>
              <a:rPr kumimoji="1" lang="en-US" altLang="zh-CN" sz="2400" dirty="0"/>
              <a:t>' |</a:t>
            </a:r>
            <a:r>
              <a:rPr kumimoji="1" lang="en-US" altLang="zh-CN" sz="2400" dirty="0" err="1"/>
              <a:t>adA</a:t>
            </a:r>
            <a:r>
              <a:rPr kumimoji="1" lang="en-US" altLang="zh-CN" sz="2400" dirty="0"/>
              <a:t>'</a:t>
            </a:r>
            <a:r>
              <a:rPr kumimoji="1" lang="zh-CN" altLang="en-US" sz="2400" dirty="0"/>
              <a:t> </a:t>
            </a:r>
            <a:r>
              <a:rPr kumimoji="1" lang="en-US" altLang="zh-CN" sz="2400" dirty="0"/>
              <a:t>|</a:t>
            </a:r>
            <a:r>
              <a:rPr kumimoji="1" lang="zh-CN" altLang="en-US" sz="2400" dirty="0"/>
              <a:t> </a:t>
            </a:r>
            <a:r>
              <a:rPr kumimoji="1" lang="en-US" altLang="zh-CN" sz="2400" dirty="0" err="1"/>
              <a:t>ε</a:t>
            </a:r>
            <a:endParaRPr kumimoji="1" lang="en-US" altLang="zh-CN" sz="2400" dirty="0"/>
          </a:p>
          <a:p>
            <a:r>
              <a:rPr kumimoji="1" lang="zh-CN" altLang="en-US" dirty="0"/>
              <a:t>通过左递归消除的问题在于很难找到</a:t>
            </a:r>
            <a:r>
              <a:rPr kumimoji="1" lang="zh-CN" altLang="en-US" dirty="0">
                <a:solidFill>
                  <a:srgbClr val="FF0000"/>
                </a:solidFill>
              </a:rPr>
              <a:t>新文法和旧文法</a:t>
            </a:r>
            <a:r>
              <a:rPr kumimoji="1" lang="zh-CN" altLang="en-US" dirty="0"/>
              <a:t>推导之间的对应关系，</a:t>
            </a:r>
            <a:r>
              <a:rPr kumimoji="1" lang="zh-CN" altLang="en-US" dirty="0">
                <a:solidFill>
                  <a:srgbClr val="FF0000"/>
                </a:solidFill>
              </a:rPr>
              <a:t>很难进行语义处理</a:t>
            </a:r>
            <a:endParaRPr kumimoji="1" lang="en-US" altLang="zh-CN" dirty="0">
              <a:solidFill>
                <a:srgbClr val="FF0000"/>
              </a:solidFill>
            </a:endParaRPr>
          </a:p>
          <a:p>
            <a:endParaRPr kumimoji="1" lang="zh-CN" altLang="en-US" dirty="0"/>
          </a:p>
        </p:txBody>
      </p:sp>
      <p:sp>
        <p:nvSpPr>
          <p:cNvPr id="3" name="页脚占位符 2">
            <a:extLst>
              <a:ext uri="{FF2B5EF4-FFF2-40B4-BE49-F238E27FC236}">
                <a16:creationId xmlns:a16="http://schemas.microsoft.com/office/drawing/2014/main" id="{17078481-0566-7D4A-ACF9-EFB508330CE9}"/>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46E5E131-B3A4-C641-BE71-05B3E30DA23C}"/>
              </a:ext>
            </a:extLst>
          </p:cNvPr>
          <p:cNvSpPr>
            <a:spLocks noGrp="1"/>
          </p:cNvSpPr>
          <p:nvPr>
            <p:ph type="sldNum" sz="quarter" idx="12"/>
          </p:nvPr>
        </p:nvSpPr>
        <p:spPr/>
        <p:txBody>
          <a:bodyPr/>
          <a:lstStyle/>
          <a:p>
            <a:fld id="{91F816EA-24CC-2048-859A-C5EA9F275392}" type="slidenum">
              <a:rPr lang="en-US" smtClean="0"/>
              <a:pPr/>
              <a:t>28</a:t>
            </a:fld>
            <a:endParaRPr lang="en-US" dirty="0"/>
          </a:p>
        </p:txBody>
      </p:sp>
      <p:sp>
        <p:nvSpPr>
          <p:cNvPr id="5" name="标题 4">
            <a:extLst>
              <a:ext uri="{FF2B5EF4-FFF2-40B4-BE49-F238E27FC236}">
                <a16:creationId xmlns:a16="http://schemas.microsoft.com/office/drawing/2014/main" id="{D9711750-EDB8-3F42-9AE6-8E52D1581D10}"/>
              </a:ext>
            </a:extLst>
          </p:cNvPr>
          <p:cNvSpPr>
            <a:spLocks noGrp="1"/>
          </p:cNvSpPr>
          <p:nvPr>
            <p:ph type="title"/>
          </p:nvPr>
        </p:nvSpPr>
        <p:spPr/>
        <p:txBody>
          <a:bodyPr/>
          <a:lstStyle/>
          <a:p>
            <a:r>
              <a:rPr kumimoji="1" lang="zh-CN" altLang="en-US" dirty="0"/>
              <a:t>通用左递归消去的例子</a:t>
            </a:r>
          </a:p>
        </p:txBody>
      </p:sp>
      <p:sp>
        <p:nvSpPr>
          <p:cNvPr id="7" name="文本框 6">
            <a:extLst>
              <a:ext uri="{FF2B5EF4-FFF2-40B4-BE49-F238E27FC236}">
                <a16:creationId xmlns:a16="http://schemas.microsoft.com/office/drawing/2014/main" id="{228B0681-FE35-4544-90AE-5EE907AB1198}"/>
              </a:ext>
            </a:extLst>
          </p:cNvPr>
          <p:cNvSpPr txBox="1"/>
          <p:nvPr/>
        </p:nvSpPr>
        <p:spPr>
          <a:xfrm>
            <a:off x="6197922" y="3962400"/>
            <a:ext cx="3733800" cy="830997"/>
          </a:xfrm>
          <a:prstGeom prst="rect">
            <a:avLst/>
          </a:prstGeom>
          <a:noFill/>
        </p:spPr>
        <p:txBody>
          <a:bodyPr wrap="square">
            <a:spAutoFit/>
          </a:bodyPr>
          <a:lstStyle/>
          <a:p>
            <a:r>
              <a:rPr lang="zh-CN" altLang="en-US" dirty="0">
                <a:solidFill>
                  <a:srgbClr val="7030A0"/>
                </a:solidFill>
              </a:rPr>
              <a:t>本例子中的ε产生式恰好没 影响算法的正确性</a:t>
            </a:r>
          </a:p>
        </p:txBody>
      </p:sp>
    </p:spTree>
    <p:extLst>
      <p:ext uri="{BB962C8B-B14F-4D97-AF65-F5344CB8AC3E}">
        <p14:creationId xmlns:p14="http://schemas.microsoft.com/office/powerpoint/2010/main" val="237031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blinds(horizontal)">
                                      <p:cBhvr>
                                        <p:cTn id="24" dur="500"/>
                                        <p:tgtEl>
                                          <p:spTgt spid="2">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blinds(horizontal)">
                                      <p:cBhvr>
                                        <p:cTn id="27" dur="500"/>
                                        <p:tgtEl>
                                          <p:spTgt spid="2">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blinds(horizontal)">
                                      <p:cBhvr>
                                        <p:cTn id="30" dur="500"/>
                                        <p:tgtEl>
                                          <p:spTgt spid="2">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blinds(horizontal)">
                                      <p:cBhvr>
                                        <p:cTn id="33" dur="500"/>
                                        <p:tgtEl>
                                          <p:spTgt spid="2">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linds(horizont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animEffect transition="in" filter="blinds(horizontal)">
                                      <p:cBhvr>
                                        <p:cTn id="43"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8DBD898-40B7-B44F-B4AD-AC6A86252DC3}"/>
              </a:ext>
            </a:extLst>
          </p:cNvPr>
          <p:cNvSpPr>
            <a:spLocks noGrp="1"/>
          </p:cNvSpPr>
          <p:nvPr>
            <p:ph idx="1"/>
          </p:nvPr>
        </p:nvSpPr>
        <p:spPr>
          <a:xfrm>
            <a:off x="406400" y="990600"/>
            <a:ext cx="11379200" cy="5410200"/>
          </a:xfrm>
        </p:spPr>
        <p:txBody>
          <a:bodyPr/>
          <a:lstStyle/>
          <a:p>
            <a:r>
              <a:rPr kumimoji="1" lang="zh-CN" altLang="en-US" dirty="0"/>
              <a:t>主要思想</a:t>
            </a:r>
            <a:r>
              <a:rPr kumimoji="1" lang="en-US" altLang="zh-CN" dirty="0"/>
              <a:t>:</a:t>
            </a:r>
            <a:r>
              <a:rPr kumimoji="1" lang="zh-CN" altLang="en-US" dirty="0"/>
              <a:t> 试图从开始符号推导出输入符号串</a:t>
            </a:r>
            <a:endParaRPr kumimoji="1" lang="en-US" altLang="zh-CN" dirty="0"/>
          </a:p>
          <a:p>
            <a:r>
              <a:rPr kumimoji="1" lang="zh-CN" altLang="en-US" dirty="0"/>
              <a:t>每次为最左边的非终结符号选择适当的产生式</a:t>
            </a:r>
            <a:endParaRPr kumimoji="1" lang="en-US" altLang="zh-CN" dirty="0"/>
          </a:p>
          <a:p>
            <a:pPr lvl="1"/>
            <a:r>
              <a:rPr kumimoji="1" lang="zh-CN" altLang="en-US" dirty="0"/>
              <a:t>通过查看</a:t>
            </a:r>
            <a:r>
              <a:rPr kumimoji="1" lang="zh-CN" altLang="en-US" dirty="0">
                <a:solidFill>
                  <a:srgbClr val="FF0000"/>
                </a:solidFill>
              </a:rPr>
              <a:t>下一个输入符号</a:t>
            </a:r>
            <a:r>
              <a:rPr kumimoji="1" lang="zh-CN" altLang="en-US" dirty="0"/>
              <a:t>来选择这个产生式</a:t>
            </a:r>
            <a:endParaRPr kumimoji="1" lang="en-US" altLang="zh-CN" dirty="0"/>
          </a:p>
          <a:p>
            <a:pPr lvl="1"/>
            <a:r>
              <a:rPr kumimoji="1" lang="zh-CN" altLang="en-US" dirty="0"/>
              <a:t>有多个可能的产生式时会导致</a:t>
            </a:r>
            <a:r>
              <a:rPr kumimoji="1" lang="zh-CN" altLang="en-US" dirty="0">
                <a:solidFill>
                  <a:srgbClr val="FF0000"/>
                </a:solidFill>
              </a:rPr>
              <a:t>回溯</a:t>
            </a:r>
            <a:endParaRPr kumimoji="1" lang="en-US" altLang="zh-CN" dirty="0">
              <a:solidFill>
                <a:srgbClr val="FF0000"/>
              </a:solidFill>
            </a:endParaRPr>
          </a:p>
          <a:p>
            <a:r>
              <a:rPr kumimoji="1" lang="zh-CN" altLang="en-US" dirty="0"/>
              <a:t>文法</a:t>
            </a:r>
            <a:r>
              <a:rPr kumimoji="1" lang="en-US" altLang="zh-CN" dirty="0"/>
              <a:t>G[E]:</a:t>
            </a:r>
            <a:r>
              <a:rPr kumimoji="1" lang="zh-CN" altLang="en-US" dirty="0"/>
              <a:t> </a:t>
            </a:r>
            <a:r>
              <a:rPr kumimoji="1" lang="en" altLang="zh-CN" dirty="0"/>
              <a:t>E → + E E | – E E | id</a:t>
            </a:r>
            <a:r>
              <a:rPr kumimoji="1" lang="zh-CN" altLang="en" dirty="0"/>
              <a:t>，</a:t>
            </a:r>
            <a:r>
              <a:rPr kumimoji="1" lang="zh-CN" altLang="en-US" dirty="0"/>
              <a:t>输入：</a:t>
            </a:r>
            <a:r>
              <a:rPr kumimoji="1" lang="en-US" altLang="zh-CN" dirty="0"/>
              <a:t>+ </a:t>
            </a:r>
            <a:r>
              <a:rPr kumimoji="1" lang="en" altLang="zh-CN" dirty="0"/>
              <a:t>id – id id</a:t>
            </a:r>
            <a:endParaRPr kumimoji="1" lang="en-US" altLang="zh-CN" dirty="0"/>
          </a:p>
          <a:p>
            <a:r>
              <a:rPr kumimoji="1" lang="zh-CN" altLang="en-US" dirty="0"/>
              <a:t>当两个产生式具有相同前缀时无法预测</a:t>
            </a:r>
            <a:endParaRPr kumimoji="1" lang="en-US" altLang="zh-CN" dirty="0"/>
          </a:p>
          <a:p>
            <a:pPr lvl="1"/>
            <a:r>
              <a:rPr kumimoji="1" lang="zh-CN" altLang="en-US" dirty="0"/>
              <a:t>旧文法</a:t>
            </a:r>
            <a:r>
              <a:rPr kumimoji="1" lang="en-US" altLang="zh-CN" dirty="0"/>
              <a:t>:</a:t>
            </a:r>
            <a:r>
              <a:rPr kumimoji="1" lang="zh-CN" altLang="en-US" dirty="0"/>
              <a:t>  </a:t>
            </a:r>
            <a:r>
              <a:rPr kumimoji="1" lang="en-US" altLang="zh-CN" b="1" i="1" dirty="0" err="1"/>
              <a:t>stmt</a:t>
            </a:r>
            <a:r>
              <a:rPr kumimoji="1" lang="zh-CN" altLang="en-US" dirty="0"/>
              <a:t> </a:t>
            </a:r>
            <a:r>
              <a:rPr kumimoji="1" lang="en-US" altLang="zh-CN" dirty="0"/>
              <a:t>→</a:t>
            </a:r>
            <a:r>
              <a:rPr kumimoji="1" lang="zh-CN" altLang="en-US" dirty="0"/>
              <a:t> </a:t>
            </a:r>
            <a:r>
              <a:rPr kumimoji="1" lang="en-US" altLang="zh-CN" dirty="0"/>
              <a:t>if</a:t>
            </a:r>
            <a:r>
              <a:rPr kumimoji="1" lang="zh-CN" altLang="en-US" dirty="0"/>
              <a:t> </a:t>
            </a:r>
            <a:r>
              <a:rPr kumimoji="1" lang="en-US" altLang="zh-CN" b="1" i="1" dirty="0"/>
              <a:t>expr</a:t>
            </a:r>
            <a:r>
              <a:rPr kumimoji="1" lang="zh-CN" altLang="en-US" dirty="0"/>
              <a:t> </a:t>
            </a:r>
            <a:r>
              <a:rPr kumimoji="1" lang="en-US" altLang="zh-CN" dirty="0"/>
              <a:t>then</a:t>
            </a:r>
            <a:r>
              <a:rPr kumimoji="1" lang="zh-CN" altLang="en-US" dirty="0"/>
              <a:t> </a:t>
            </a:r>
            <a:r>
              <a:rPr kumimoji="1" lang="en-US" altLang="zh-CN" b="1" i="1" dirty="0" err="1"/>
              <a:t>stmt</a:t>
            </a:r>
            <a:endParaRPr kumimoji="1" lang="en-US" altLang="zh-CN" b="1" i="1" dirty="0"/>
          </a:p>
          <a:p>
            <a:pPr marL="457200" lvl="1" indent="0">
              <a:buNone/>
            </a:pPr>
            <a:r>
              <a:rPr kumimoji="1" lang="en-US" altLang="zh-CN" dirty="0"/>
              <a:t>		</a:t>
            </a:r>
            <a:r>
              <a:rPr kumimoji="1" lang="zh-CN" altLang="en-US" dirty="0"/>
              <a:t>              </a:t>
            </a:r>
            <a:r>
              <a:rPr kumimoji="1" lang="en-US" altLang="zh-CN" dirty="0"/>
              <a:t>|</a:t>
            </a:r>
            <a:r>
              <a:rPr kumimoji="1" lang="zh-CN" altLang="en-US" dirty="0"/>
              <a:t> </a:t>
            </a:r>
            <a:r>
              <a:rPr kumimoji="1" lang="en-US" altLang="zh-CN" dirty="0"/>
              <a:t>if</a:t>
            </a:r>
            <a:r>
              <a:rPr kumimoji="1" lang="zh-CN" altLang="en-US" dirty="0"/>
              <a:t> </a:t>
            </a:r>
            <a:r>
              <a:rPr kumimoji="1" lang="en-US" altLang="zh-CN" b="1" i="1" dirty="0"/>
              <a:t>expr</a:t>
            </a:r>
            <a:r>
              <a:rPr kumimoji="1" lang="zh-CN" altLang="en-US" dirty="0"/>
              <a:t> </a:t>
            </a:r>
            <a:r>
              <a:rPr kumimoji="1" lang="en-US" altLang="zh-CN" dirty="0"/>
              <a:t>then</a:t>
            </a:r>
            <a:r>
              <a:rPr kumimoji="1" lang="zh-CN" altLang="en-US" dirty="0"/>
              <a:t> </a:t>
            </a:r>
            <a:r>
              <a:rPr kumimoji="1" lang="en-US" altLang="zh-CN" b="1" i="1" dirty="0" err="1"/>
              <a:t>stmt</a:t>
            </a:r>
            <a:r>
              <a:rPr kumimoji="1" lang="zh-CN" altLang="en-US" b="1" i="1" dirty="0"/>
              <a:t> </a:t>
            </a:r>
            <a:r>
              <a:rPr kumimoji="1" lang="en-US" altLang="zh-CN" dirty="0"/>
              <a:t>else</a:t>
            </a:r>
            <a:r>
              <a:rPr kumimoji="1" lang="zh-CN" altLang="en-US" dirty="0"/>
              <a:t> </a:t>
            </a:r>
            <a:r>
              <a:rPr kumimoji="1" lang="en-US" altLang="zh-CN" b="1" i="1" dirty="0" err="1"/>
              <a:t>stmt</a:t>
            </a:r>
            <a:endParaRPr kumimoji="1" lang="en-US" altLang="zh-CN" dirty="0"/>
          </a:p>
          <a:p>
            <a:pPr lvl="1"/>
            <a:r>
              <a:rPr kumimoji="1" lang="zh-CN" altLang="en-US" dirty="0"/>
              <a:t>新文法</a:t>
            </a:r>
            <a:r>
              <a:rPr kumimoji="1" lang="en-US" altLang="zh-CN" dirty="0"/>
              <a:t>:</a:t>
            </a:r>
            <a:r>
              <a:rPr kumimoji="1" lang="zh-CN" altLang="en-US" dirty="0"/>
              <a:t> </a:t>
            </a:r>
            <a:r>
              <a:rPr kumimoji="1" lang="en" altLang="zh-CN" b="1" i="1" dirty="0" err="1"/>
              <a:t>stmt</a:t>
            </a:r>
            <a:r>
              <a:rPr kumimoji="1" lang="en" altLang="zh-CN" dirty="0"/>
              <a:t> → if </a:t>
            </a:r>
            <a:r>
              <a:rPr kumimoji="1" lang="en" altLang="zh-CN" b="1" i="1" dirty="0"/>
              <a:t>expr</a:t>
            </a:r>
            <a:r>
              <a:rPr kumimoji="1" lang="en" altLang="zh-CN" dirty="0"/>
              <a:t> then </a:t>
            </a:r>
            <a:r>
              <a:rPr kumimoji="1" lang="en" altLang="zh-CN" b="1" i="1" dirty="0" err="1"/>
              <a:t>stmt</a:t>
            </a:r>
            <a:r>
              <a:rPr kumimoji="1" lang="en" altLang="zh-CN" b="1" i="1" dirty="0"/>
              <a:t> </a:t>
            </a:r>
            <a:r>
              <a:rPr kumimoji="1" lang="en" altLang="zh-CN" b="1" i="1" dirty="0" err="1"/>
              <a:t>elsePart</a:t>
            </a:r>
            <a:endParaRPr kumimoji="1" lang="en" altLang="zh-CN" b="1" i="1" dirty="0"/>
          </a:p>
          <a:p>
            <a:pPr marL="800100" lvl="2" indent="0">
              <a:buNone/>
            </a:pPr>
            <a:r>
              <a:rPr kumimoji="1" lang="zh-CN" altLang="en-US" dirty="0"/>
              <a:t>          </a:t>
            </a:r>
            <a:r>
              <a:rPr kumimoji="1" lang="en-US" altLang="zh-CN" dirty="0"/>
              <a:t>	</a:t>
            </a:r>
            <a:r>
              <a:rPr kumimoji="1" lang="zh-CN" altLang="en-US" dirty="0"/>
              <a:t>  </a:t>
            </a:r>
            <a:r>
              <a:rPr kumimoji="1" lang="en" altLang="zh-CN" b="1" dirty="0" err="1"/>
              <a:t>elsePart</a:t>
            </a:r>
            <a:r>
              <a:rPr kumimoji="1" lang="en" altLang="zh-CN" dirty="0"/>
              <a:t> → else </a:t>
            </a:r>
            <a:r>
              <a:rPr kumimoji="1" lang="en" altLang="zh-CN" b="1" i="1" dirty="0" err="1"/>
              <a:t>stmt</a:t>
            </a:r>
            <a:r>
              <a:rPr kumimoji="1" lang="en" altLang="zh-CN" dirty="0"/>
              <a:t> | </a:t>
            </a:r>
            <a:r>
              <a:rPr kumimoji="1" lang="el-GR" altLang="zh-CN" dirty="0"/>
              <a:t>ε</a:t>
            </a:r>
            <a:endParaRPr kumimoji="1" lang="zh-CN" altLang="en-US" dirty="0"/>
          </a:p>
        </p:txBody>
      </p:sp>
      <p:sp>
        <p:nvSpPr>
          <p:cNvPr id="3" name="页脚占位符 2">
            <a:extLst>
              <a:ext uri="{FF2B5EF4-FFF2-40B4-BE49-F238E27FC236}">
                <a16:creationId xmlns:a16="http://schemas.microsoft.com/office/drawing/2014/main" id="{3028B8C2-2EF6-DA4F-86FB-B9F0D93EA413}"/>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5DA9F084-AFD8-6E45-9185-1AB5DCCDEADE}"/>
              </a:ext>
            </a:extLst>
          </p:cNvPr>
          <p:cNvSpPr>
            <a:spLocks noGrp="1"/>
          </p:cNvSpPr>
          <p:nvPr>
            <p:ph type="sldNum" sz="quarter" idx="12"/>
          </p:nvPr>
        </p:nvSpPr>
        <p:spPr/>
        <p:txBody>
          <a:bodyPr/>
          <a:lstStyle/>
          <a:p>
            <a:fld id="{91F816EA-24CC-2048-859A-C5EA9F275392}" type="slidenum">
              <a:rPr lang="en-US" smtClean="0"/>
              <a:pPr/>
              <a:t>29</a:t>
            </a:fld>
            <a:endParaRPr lang="en-US" dirty="0"/>
          </a:p>
        </p:txBody>
      </p:sp>
      <p:sp>
        <p:nvSpPr>
          <p:cNvPr id="5" name="标题 4">
            <a:extLst>
              <a:ext uri="{FF2B5EF4-FFF2-40B4-BE49-F238E27FC236}">
                <a16:creationId xmlns:a16="http://schemas.microsoft.com/office/drawing/2014/main" id="{4CAD203D-5E8D-8543-9559-EA0459616158}"/>
              </a:ext>
            </a:extLst>
          </p:cNvPr>
          <p:cNvSpPr>
            <a:spLocks noGrp="1"/>
          </p:cNvSpPr>
          <p:nvPr>
            <p:ph type="title"/>
          </p:nvPr>
        </p:nvSpPr>
        <p:spPr/>
        <p:txBody>
          <a:bodyPr/>
          <a:lstStyle/>
          <a:p>
            <a:r>
              <a:rPr kumimoji="1" lang="zh-CN" altLang="en-US" dirty="0"/>
              <a:t>预测分析法简介</a:t>
            </a:r>
          </a:p>
        </p:txBody>
      </p:sp>
      <p:sp>
        <p:nvSpPr>
          <p:cNvPr id="6" name="文本框 5">
            <a:extLst>
              <a:ext uri="{FF2B5EF4-FFF2-40B4-BE49-F238E27FC236}">
                <a16:creationId xmlns:a16="http://schemas.microsoft.com/office/drawing/2014/main" id="{D604040D-F6A3-3C45-A999-0A7EF14F29CA}"/>
              </a:ext>
            </a:extLst>
          </p:cNvPr>
          <p:cNvSpPr txBox="1"/>
          <p:nvPr/>
        </p:nvSpPr>
        <p:spPr>
          <a:xfrm>
            <a:off x="7924800" y="5630902"/>
            <a:ext cx="3877985" cy="584775"/>
          </a:xfrm>
          <a:prstGeom prst="rect">
            <a:avLst/>
          </a:prstGeom>
          <a:noFill/>
        </p:spPr>
        <p:txBody>
          <a:bodyPr wrap="none" rtlCol="0">
            <a:spAutoFit/>
          </a:bodyPr>
          <a:lstStyle/>
          <a:p>
            <a:r>
              <a:rPr kumimoji="1" lang="zh-CN" altLang="en-US" sz="3200" dirty="0">
                <a:solidFill>
                  <a:srgbClr val="FF0000"/>
                </a:solidFill>
                <a:latin typeface="+mn-lt"/>
              </a:rPr>
              <a:t>需要提取左公共因子</a:t>
            </a:r>
          </a:p>
        </p:txBody>
      </p:sp>
    </p:spTree>
    <p:extLst>
      <p:ext uri="{BB962C8B-B14F-4D97-AF65-F5344CB8AC3E}">
        <p14:creationId xmlns:p14="http://schemas.microsoft.com/office/powerpoint/2010/main" val="420705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blinds(horizontal)">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blinds(horizontal)">
                                      <p:cBhvr>
                                        <p:cTn id="28" dur="500"/>
                                        <p:tgtEl>
                                          <p:spTgt spid="2">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blinds(horizontal)">
                                      <p:cBhvr>
                                        <p:cTn id="31" dur="500"/>
                                        <p:tgtEl>
                                          <p:spTgt spid="2">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blinds(horizontal)">
                                      <p:cBhvr>
                                        <p:cTn id="34" dur="500"/>
                                        <p:tgtEl>
                                          <p:spTgt spid="2">
                                            <p:txEl>
                                              <p:pRg st="7" end="7"/>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blinds(horizontal)">
                                      <p:cBhvr>
                                        <p:cTn id="37" dur="500"/>
                                        <p:tgtEl>
                                          <p:spTgt spid="2">
                                            <p:txEl>
                                              <p:pRg st="8" end="8"/>
                                            </p:txEl>
                                          </p:spTgt>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blinds(horizontal)">
                                      <p:cBhvr>
                                        <p:cTn id="40" dur="500"/>
                                        <p:tgtEl>
                                          <p:spTgt spid="2">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blinds(horizontal)">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AE8B128-744E-8B47-907E-09B624B77DEF}"/>
              </a:ext>
            </a:extLst>
          </p:cNvPr>
          <p:cNvSpPr>
            <a:spLocks noGrp="1"/>
          </p:cNvSpPr>
          <p:nvPr>
            <p:ph idx="1"/>
          </p:nvPr>
        </p:nvSpPr>
        <p:spPr>
          <a:xfrm>
            <a:off x="406400" y="838200"/>
            <a:ext cx="11379200" cy="4978400"/>
          </a:xfrm>
        </p:spPr>
        <p:txBody>
          <a:bodyPr/>
          <a:lstStyle/>
          <a:p>
            <a:r>
              <a:rPr kumimoji="1" lang="zh-CN" altLang="en-US" dirty="0"/>
              <a:t>基本作用</a:t>
            </a:r>
            <a:endParaRPr kumimoji="1" lang="en-US" altLang="zh-CN" dirty="0"/>
          </a:p>
          <a:p>
            <a:pPr lvl="1"/>
            <a:r>
              <a:rPr kumimoji="1" lang="zh-CN" altLang="en-US" dirty="0"/>
              <a:t>从词法分析器获得词法单元的序列，确认该序列是否可以由语言的文法生成</a:t>
            </a:r>
          </a:p>
          <a:p>
            <a:pPr lvl="1"/>
            <a:r>
              <a:rPr kumimoji="1" lang="zh-CN" altLang="en-US" dirty="0"/>
              <a:t>对于语法错误的程序，报告错误信息</a:t>
            </a:r>
          </a:p>
          <a:p>
            <a:pPr lvl="1"/>
            <a:r>
              <a:rPr kumimoji="1" lang="zh-CN" altLang="en-US" dirty="0"/>
              <a:t>对于语法正确的程序，生成语法分析树 </a:t>
            </a:r>
            <a:r>
              <a:rPr kumimoji="1" lang="en-US" altLang="zh-CN" dirty="0"/>
              <a:t>(</a:t>
            </a:r>
            <a:r>
              <a:rPr kumimoji="1" lang="zh-CN" altLang="en-US" dirty="0"/>
              <a:t>简称语法树</a:t>
            </a:r>
            <a:r>
              <a:rPr kumimoji="1" lang="en-US" altLang="zh-CN" dirty="0"/>
              <a:t>)</a:t>
            </a:r>
          </a:p>
          <a:p>
            <a:pPr lvl="2"/>
            <a:r>
              <a:rPr kumimoji="1" lang="zh-CN" altLang="en-US" dirty="0"/>
              <a:t>通常</a:t>
            </a:r>
            <a:r>
              <a:rPr kumimoji="1" lang="zh-CN" altLang="en-US" dirty="0">
                <a:solidFill>
                  <a:srgbClr val="FF0000"/>
                </a:solidFill>
              </a:rPr>
              <a:t>并不真</a:t>
            </a:r>
            <a:r>
              <a:rPr kumimoji="1" lang="zh-CN" altLang="en-US" dirty="0"/>
              <a:t>的产生这棵语法分析树</a:t>
            </a:r>
            <a:endParaRPr kumimoji="1" lang="en-US" altLang="zh-CN" dirty="0"/>
          </a:p>
          <a:p>
            <a:pPr lvl="2"/>
            <a:endParaRPr kumimoji="1" lang="zh-CN" altLang="en-US" dirty="0"/>
          </a:p>
        </p:txBody>
      </p:sp>
      <p:sp>
        <p:nvSpPr>
          <p:cNvPr id="3" name="页脚占位符 2">
            <a:extLst>
              <a:ext uri="{FF2B5EF4-FFF2-40B4-BE49-F238E27FC236}">
                <a16:creationId xmlns:a16="http://schemas.microsoft.com/office/drawing/2014/main" id="{9CE38090-B7EE-0E48-A0F5-4D15250B26BA}"/>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43AA01B3-F2FE-BB4F-8796-09C00B8844EC}"/>
              </a:ext>
            </a:extLst>
          </p:cNvPr>
          <p:cNvSpPr>
            <a:spLocks noGrp="1"/>
          </p:cNvSpPr>
          <p:nvPr>
            <p:ph type="sldNum" sz="quarter" idx="12"/>
          </p:nvPr>
        </p:nvSpPr>
        <p:spPr/>
        <p:txBody>
          <a:bodyPr/>
          <a:lstStyle/>
          <a:p>
            <a:fld id="{91F816EA-24CC-2048-859A-C5EA9F275392}" type="slidenum">
              <a:rPr lang="en-US" smtClean="0"/>
              <a:pPr/>
              <a:t>3</a:t>
            </a:fld>
            <a:endParaRPr lang="en-US" dirty="0"/>
          </a:p>
        </p:txBody>
      </p:sp>
      <p:sp>
        <p:nvSpPr>
          <p:cNvPr id="5" name="标题 4">
            <a:extLst>
              <a:ext uri="{FF2B5EF4-FFF2-40B4-BE49-F238E27FC236}">
                <a16:creationId xmlns:a16="http://schemas.microsoft.com/office/drawing/2014/main" id="{9FD624C9-EA37-A042-8AAC-6ED1957B24AC}"/>
              </a:ext>
            </a:extLst>
          </p:cNvPr>
          <p:cNvSpPr>
            <a:spLocks noGrp="1"/>
          </p:cNvSpPr>
          <p:nvPr>
            <p:ph type="title"/>
          </p:nvPr>
        </p:nvSpPr>
        <p:spPr/>
        <p:txBody>
          <a:bodyPr/>
          <a:lstStyle/>
          <a:p>
            <a:r>
              <a:rPr kumimoji="1" lang="zh-CN" altLang="en-US" dirty="0"/>
              <a:t>语法分析器的作用</a:t>
            </a:r>
          </a:p>
        </p:txBody>
      </p:sp>
      <p:pic>
        <p:nvPicPr>
          <p:cNvPr id="1026" name="Picture 2">
            <a:extLst>
              <a:ext uri="{FF2B5EF4-FFF2-40B4-BE49-F238E27FC236}">
                <a16:creationId xmlns:a16="http://schemas.microsoft.com/office/drawing/2014/main" id="{F67B90D2-3623-6541-821C-403EB915D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886200"/>
            <a:ext cx="6248400" cy="2479020"/>
          </a:xfrm>
          <a:prstGeom prst="rect">
            <a:avLst/>
          </a:prstGeom>
          <a:noFill/>
          <a:extLst>
            <a:ext uri="{909E8E84-426E-40DD-AFC4-6F175D3DCCD1}">
              <a14:hiddenFill xmlns:a14="http://schemas.microsoft.com/office/drawing/2010/main">
                <a:solidFill>
                  <a:srgbClr val="FFFFFF"/>
                </a:solidFill>
              </a14:hiddenFill>
            </a:ext>
          </a:extLst>
        </p:spPr>
      </p:pic>
      <p:sp>
        <p:nvSpPr>
          <p:cNvPr id="6" name="椭圆 5">
            <a:extLst>
              <a:ext uri="{FF2B5EF4-FFF2-40B4-BE49-F238E27FC236}">
                <a16:creationId xmlns:a16="http://schemas.microsoft.com/office/drawing/2014/main" id="{D3F2745C-A933-0D41-B93B-6CB33AE12065}"/>
              </a:ext>
            </a:extLst>
          </p:cNvPr>
          <p:cNvSpPr/>
          <p:nvPr/>
        </p:nvSpPr>
        <p:spPr bwMode="auto">
          <a:xfrm>
            <a:off x="4876800" y="3962400"/>
            <a:ext cx="1219200" cy="838200"/>
          </a:xfrm>
          <a:prstGeom prst="ellipse">
            <a:avLst/>
          </a:prstGeom>
          <a:noFill/>
          <a:ln w="38100" cap="flat" cmpd="sng" algn="ctr">
            <a:solidFill>
              <a:schemeClr val="accent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217418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A4C4987-9F2C-604D-A0D4-A20EEDE656B3}"/>
              </a:ext>
            </a:extLst>
          </p:cNvPr>
          <p:cNvSpPr>
            <a:spLocks noGrp="1"/>
          </p:cNvSpPr>
          <p:nvPr>
            <p:ph idx="1"/>
          </p:nvPr>
        </p:nvSpPr>
        <p:spPr/>
        <p:txBody>
          <a:bodyPr/>
          <a:lstStyle/>
          <a:p>
            <a:r>
              <a:rPr kumimoji="1" lang="zh-CN" altLang="en-US" dirty="0"/>
              <a:t>算法</a:t>
            </a:r>
            <a:endParaRPr kumimoji="1" lang="en-US" altLang="zh-CN" dirty="0"/>
          </a:p>
          <a:p>
            <a:pPr lvl="1"/>
            <a:r>
              <a:rPr kumimoji="1" lang="zh-CN" altLang="en-US" dirty="0"/>
              <a:t>输入</a:t>
            </a:r>
            <a:r>
              <a:rPr kumimoji="1" lang="en-US" altLang="zh-CN" dirty="0"/>
              <a:t>:</a:t>
            </a:r>
            <a:r>
              <a:rPr kumimoji="1" lang="zh-CN" altLang="en-US" dirty="0"/>
              <a:t> 文法</a:t>
            </a:r>
            <a:r>
              <a:rPr kumimoji="1" lang="en-US" altLang="zh-CN" dirty="0"/>
              <a:t>G</a:t>
            </a:r>
          </a:p>
          <a:p>
            <a:pPr lvl="1"/>
            <a:r>
              <a:rPr kumimoji="1" lang="zh-CN" altLang="en-US" dirty="0"/>
              <a:t>输出</a:t>
            </a:r>
            <a:r>
              <a:rPr kumimoji="1" lang="en-US" altLang="zh-CN" dirty="0"/>
              <a:t>:</a:t>
            </a:r>
            <a:r>
              <a:rPr kumimoji="1" lang="zh-CN" altLang="en-US" dirty="0"/>
              <a:t> 等价的提取左公共因子的文法</a:t>
            </a:r>
            <a:endParaRPr kumimoji="1" lang="en-US" altLang="zh-CN" dirty="0"/>
          </a:p>
          <a:p>
            <a:pPr lvl="1"/>
            <a:r>
              <a:rPr kumimoji="1" lang="zh-CN" altLang="en-US" dirty="0"/>
              <a:t>方法</a:t>
            </a:r>
            <a:r>
              <a:rPr kumimoji="1" lang="en-US" altLang="zh-CN" dirty="0"/>
              <a:t>:</a:t>
            </a:r>
            <a:r>
              <a:rPr kumimoji="1" lang="zh-CN" altLang="en-US" dirty="0"/>
              <a:t> 对于每个非终结符号</a:t>
            </a:r>
            <a:r>
              <a:rPr kumimoji="1" lang="en-US" altLang="zh-CN" dirty="0"/>
              <a:t>A</a:t>
            </a:r>
            <a:r>
              <a:rPr kumimoji="1" lang="zh-CN" altLang="en-US" dirty="0"/>
              <a:t>，找出它的两个或多个可选产生式候选式之间的最长公共前缀</a:t>
            </a:r>
            <a:endParaRPr kumimoji="1" lang="en-US" altLang="zh-CN" dirty="0"/>
          </a:p>
          <a:p>
            <a:pPr lvl="1"/>
            <a:r>
              <a:rPr kumimoji="1" lang="en-US" altLang="zh-CN" dirty="0"/>
              <a:t>A→αβ</a:t>
            </a:r>
            <a:r>
              <a:rPr kumimoji="1" lang="en-US" altLang="zh-CN" baseline="-25000" dirty="0"/>
              <a:t>1</a:t>
            </a:r>
            <a:r>
              <a:rPr kumimoji="1" lang="zh-CN" altLang="en-US" dirty="0"/>
              <a:t> </a:t>
            </a:r>
            <a:r>
              <a:rPr kumimoji="1" lang="en-US" altLang="zh-CN" dirty="0"/>
              <a:t>|</a:t>
            </a:r>
            <a:r>
              <a:rPr kumimoji="1" lang="zh-CN" altLang="en-US" dirty="0"/>
              <a:t> </a:t>
            </a:r>
            <a:r>
              <a:rPr kumimoji="1" lang="en-US" altLang="zh-CN" dirty="0"/>
              <a:t>αβ</a:t>
            </a:r>
            <a:r>
              <a:rPr kumimoji="1" lang="en-US" altLang="zh-CN" baseline="-25000" dirty="0"/>
              <a:t>2</a:t>
            </a:r>
            <a:r>
              <a:rPr kumimoji="1" lang="en-US" altLang="zh-CN" dirty="0"/>
              <a:t>|…</a:t>
            </a:r>
            <a:r>
              <a:rPr kumimoji="1" lang="zh-CN" altLang="en-US" dirty="0"/>
              <a:t> </a:t>
            </a:r>
            <a:r>
              <a:rPr kumimoji="1" lang="en-US" altLang="zh-CN" dirty="0"/>
              <a:t>|</a:t>
            </a:r>
            <a:r>
              <a:rPr kumimoji="1" lang="zh-CN" altLang="en-US" dirty="0"/>
              <a:t> </a:t>
            </a:r>
            <a:r>
              <a:rPr kumimoji="1" lang="en-US" altLang="zh-CN" dirty="0"/>
              <a:t>αβ</a:t>
            </a:r>
            <a:r>
              <a:rPr kumimoji="1" lang="en-US" altLang="zh-CN" baseline="-25000" dirty="0"/>
              <a:t>n</a:t>
            </a:r>
            <a:r>
              <a:rPr kumimoji="1" lang="en-US" altLang="zh-CN" dirty="0"/>
              <a:t>|</a:t>
            </a:r>
            <a:r>
              <a:rPr kumimoji="1" lang="zh-CN" altLang="en-US" dirty="0"/>
              <a:t> </a:t>
            </a:r>
            <a:r>
              <a:rPr kumimoji="1" lang="en-US" altLang="zh-CN" dirty="0" err="1"/>
              <a:t>γ</a:t>
            </a:r>
            <a:endParaRPr kumimoji="1" lang="en-US" altLang="zh-CN" dirty="0"/>
          </a:p>
          <a:p>
            <a:pPr lvl="2"/>
            <a:r>
              <a:rPr kumimoji="1" lang="en-US" altLang="zh-CN" dirty="0"/>
              <a:t>A→αA'</a:t>
            </a:r>
            <a:r>
              <a:rPr kumimoji="1" lang="zh-CN" altLang="en-US" dirty="0"/>
              <a:t> </a:t>
            </a:r>
            <a:r>
              <a:rPr kumimoji="1" lang="en-US" altLang="zh-CN" dirty="0"/>
              <a:t>|</a:t>
            </a:r>
            <a:r>
              <a:rPr kumimoji="1" lang="zh-CN" altLang="en-US" dirty="0"/>
              <a:t> </a:t>
            </a:r>
            <a:r>
              <a:rPr kumimoji="1" lang="en-US" altLang="zh-CN" dirty="0" err="1"/>
              <a:t>γ</a:t>
            </a:r>
            <a:endParaRPr kumimoji="1" lang="en-US" altLang="zh-CN" dirty="0"/>
          </a:p>
          <a:p>
            <a:pPr lvl="2"/>
            <a:r>
              <a:rPr kumimoji="1" lang="en-US" altLang="zh-CN" dirty="0"/>
              <a:t>A' →β</a:t>
            </a:r>
            <a:r>
              <a:rPr kumimoji="1" lang="en-US" altLang="zh-CN" baseline="-25000" dirty="0"/>
              <a:t>1</a:t>
            </a:r>
            <a:r>
              <a:rPr kumimoji="1" lang="zh-CN" altLang="en-US" dirty="0"/>
              <a:t> </a:t>
            </a:r>
            <a:r>
              <a:rPr kumimoji="1" lang="en-US" altLang="zh-CN" dirty="0"/>
              <a:t>|</a:t>
            </a:r>
            <a:r>
              <a:rPr kumimoji="1" lang="zh-CN" altLang="en-US" dirty="0"/>
              <a:t> </a:t>
            </a:r>
            <a:r>
              <a:rPr kumimoji="1" lang="en-US" altLang="zh-CN" dirty="0"/>
              <a:t>β</a:t>
            </a:r>
            <a:r>
              <a:rPr kumimoji="1" lang="en-US" altLang="zh-CN" baseline="-25000" dirty="0"/>
              <a:t>2</a:t>
            </a:r>
            <a:r>
              <a:rPr kumimoji="1" lang="en-US" altLang="zh-CN" dirty="0"/>
              <a:t>|…β</a:t>
            </a:r>
            <a:r>
              <a:rPr kumimoji="1" lang="en-US" altLang="zh-CN" baseline="-25000" dirty="0"/>
              <a:t>n</a:t>
            </a:r>
          </a:p>
          <a:p>
            <a:pPr lvl="2"/>
            <a:r>
              <a:rPr kumimoji="1" lang="zh-CN" altLang="en-US" dirty="0"/>
              <a:t>其中，</a:t>
            </a:r>
            <a:r>
              <a:rPr kumimoji="1" lang="en-US" altLang="zh-CN" dirty="0" err="1">
                <a:solidFill>
                  <a:srgbClr val="FF0000"/>
                </a:solidFill>
              </a:rPr>
              <a:t>γ</a:t>
            </a:r>
            <a:r>
              <a:rPr kumimoji="1" lang="zh-CN" altLang="en-US" dirty="0">
                <a:solidFill>
                  <a:srgbClr val="FF0000"/>
                </a:solidFill>
              </a:rPr>
              <a:t>是不以</a:t>
            </a:r>
            <a:r>
              <a:rPr kumimoji="1" lang="en-US" altLang="zh-CN" dirty="0">
                <a:solidFill>
                  <a:srgbClr val="FF0000"/>
                </a:solidFill>
              </a:rPr>
              <a:t>α</a:t>
            </a:r>
            <a:r>
              <a:rPr kumimoji="1" lang="zh-CN" altLang="en-US" dirty="0"/>
              <a:t>开头的产生式</a:t>
            </a:r>
            <a:endParaRPr kumimoji="1" lang="en-US" altLang="zh-CN" dirty="0"/>
          </a:p>
        </p:txBody>
      </p:sp>
      <p:sp>
        <p:nvSpPr>
          <p:cNvPr id="3" name="页脚占位符 2">
            <a:extLst>
              <a:ext uri="{FF2B5EF4-FFF2-40B4-BE49-F238E27FC236}">
                <a16:creationId xmlns:a16="http://schemas.microsoft.com/office/drawing/2014/main" id="{5CCCECC4-65A8-ED4D-9DFD-1266B993FD0C}"/>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2C2CA296-8952-AB49-B60A-40E1214396FB}"/>
              </a:ext>
            </a:extLst>
          </p:cNvPr>
          <p:cNvSpPr>
            <a:spLocks noGrp="1"/>
          </p:cNvSpPr>
          <p:nvPr>
            <p:ph type="sldNum" sz="quarter" idx="12"/>
          </p:nvPr>
        </p:nvSpPr>
        <p:spPr/>
        <p:txBody>
          <a:bodyPr/>
          <a:lstStyle/>
          <a:p>
            <a:fld id="{91F816EA-24CC-2048-859A-C5EA9F275392}" type="slidenum">
              <a:rPr lang="en-US" smtClean="0"/>
              <a:pPr/>
              <a:t>30</a:t>
            </a:fld>
            <a:endParaRPr lang="en-US" dirty="0"/>
          </a:p>
        </p:txBody>
      </p:sp>
      <p:sp>
        <p:nvSpPr>
          <p:cNvPr id="5" name="标题 4">
            <a:extLst>
              <a:ext uri="{FF2B5EF4-FFF2-40B4-BE49-F238E27FC236}">
                <a16:creationId xmlns:a16="http://schemas.microsoft.com/office/drawing/2014/main" id="{6A4676A5-8959-3F48-AFA8-7C148FCCA9EE}"/>
              </a:ext>
            </a:extLst>
          </p:cNvPr>
          <p:cNvSpPr>
            <a:spLocks noGrp="1"/>
          </p:cNvSpPr>
          <p:nvPr>
            <p:ph type="title"/>
          </p:nvPr>
        </p:nvSpPr>
        <p:spPr/>
        <p:txBody>
          <a:bodyPr/>
          <a:lstStyle/>
          <a:p>
            <a:r>
              <a:rPr kumimoji="1" lang="zh-CN" altLang="en-US" dirty="0"/>
              <a:t>提取左公共因子的文法变换</a:t>
            </a:r>
          </a:p>
        </p:txBody>
      </p:sp>
    </p:spTree>
    <p:extLst>
      <p:ext uri="{BB962C8B-B14F-4D97-AF65-F5344CB8AC3E}">
        <p14:creationId xmlns:p14="http://schemas.microsoft.com/office/powerpoint/2010/main" val="2788044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A5D0186-7A39-9644-8694-48B4F63D358A}"/>
              </a:ext>
            </a:extLst>
          </p:cNvPr>
          <p:cNvSpPr>
            <a:spLocks noGrp="1"/>
          </p:cNvSpPr>
          <p:nvPr>
            <p:ph idx="1"/>
          </p:nvPr>
        </p:nvSpPr>
        <p:spPr/>
        <p:txBody>
          <a:bodyPr/>
          <a:lstStyle/>
          <a:p>
            <a:r>
              <a:rPr kumimoji="1" lang="zh-CN" altLang="en-US" dirty="0"/>
              <a:t>为输入串构造语法分析树</a:t>
            </a:r>
            <a:endParaRPr kumimoji="1" lang="en-US" altLang="zh-CN" dirty="0"/>
          </a:p>
          <a:p>
            <a:pPr lvl="1"/>
            <a:r>
              <a:rPr kumimoji="1" lang="zh-CN" altLang="en-US" dirty="0"/>
              <a:t>从分析树的根节点开始，按照先跟次序，深度偶先地创建各个节点。</a:t>
            </a:r>
            <a:endParaRPr kumimoji="1" lang="en-US" altLang="zh-CN" dirty="0"/>
          </a:p>
          <a:p>
            <a:r>
              <a:rPr kumimoji="1" lang="zh-CN" altLang="en-US" dirty="0"/>
              <a:t>基本步骤</a:t>
            </a:r>
            <a:endParaRPr kumimoji="1" lang="en-US" altLang="zh-CN" dirty="0"/>
          </a:p>
          <a:p>
            <a:pPr lvl="1"/>
            <a:r>
              <a:rPr kumimoji="1" lang="zh-CN" altLang="en-US" dirty="0"/>
              <a:t>确定对句型中最左边的非终结符号应用哪个产生式</a:t>
            </a:r>
            <a:endParaRPr kumimoji="1" lang="en-US" altLang="zh-CN" dirty="0"/>
          </a:p>
          <a:p>
            <a:pPr lvl="1"/>
            <a:r>
              <a:rPr kumimoji="1" lang="zh-CN" altLang="en-US" dirty="0"/>
              <a:t>然后对产生式与输入符号进行匹配</a:t>
            </a:r>
            <a:endParaRPr kumimoji="1" lang="en-US" altLang="zh-CN" dirty="0"/>
          </a:p>
          <a:p>
            <a:r>
              <a:rPr kumimoji="1" lang="zh-CN" altLang="en-US" dirty="0"/>
              <a:t>关键问题</a:t>
            </a:r>
            <a:endParaRPr kumimoji="1" lang="en-US" altLang="zh-CN" dirty="0"/>
          </a:p>
          <a:p>
            <a:pPr lvl="1"/>
            <a:r>
              <a:rPr kumimoji="1" lang="zh-CN" altLang="en-US" dirty="0"/>
              <a:t>确定对最左边的非终结符号应用哪个产生式。</a:t>
            </a:r>
          </a:p>
        </p:txBody>
      </p:sp>
      <p:sp>
        <p:nvSpPr>
          <p:cNvPr id="3" name="页脚占位符 2">
            <a:extLst>
              <a:ext uri="{FF2B5EF4-FFF2-40B4-BE49-F238E27FC236}">
                <a16:creationId xmlns:a16="http://schemas.microsoft.com/office/drawing/2014/main" id="{E1ECB2CA-D640-4D40-B6DE-0DEC7FFD6047}"/>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5CEEA0E3-05CE-304B-9130-857C4D06CB62}"/>
              </a:ext>
            </a:extLst>
          </p:cNvPr>
          <p:cNvSpPr>
            <a:spLocks noGrp="1"/>
          </p:cNvSpPr>
          <p:nvPr>
            <p:ph type="sldNum" sz="quarter" idx="12"/>
          </p:nvPr>
        </p:nvSpPr>
        <p:spPr/>
        <p:txBody>
          <a:bodyPr/>
          <a:lstStyle/>
          <a:p>
            <a:fld id="{91F816EA-24CC-2048-859A-C5EA9F275392}" type="slidenum">
              <a:rPr lang="en-US" smtClean="0"/>
              <a:pPr/>
              <a:t>31</a:t>
            </a:fld>
            <a:endParaRPr lang="en-US" dirty="0"/>
          </a:p>
        </p:txBody>
      </p:sp>
      <p:sp>
        <p:nvSpPr>
          <p:cNvPr id="5" name="标题 4">
            <a:extLst>
              <a:ext uri="{FF2B5EF4-FFF2-40B4-BE49-F238E27FC236}">
                <a16:creationId xmlns:a16="http://schemas.microsoft.com/office/drawing/2014/main" id="{EDF906FD-8C44-6248-82C9-064D2CB6ECCC}"/>
              </a:ext>
            </a:extLst>
          </p:cNvPr>
          <p:cNvSpPr>
            <a:spLocks noGrp="1"/>
          </p:cNvSpPr>
          <p:nvPr>
            <p:ph type="title"/>
          </p:nvPr>
        </p:nvSpPr>
        <p:spPr/>
        <p:txBody>
          <a:bodyPr/>
          <a:lstStyle/>
          <a:p>
            <a:r>
              <a:rPr kumimoji="1" lang="zh-CN" altLang="en-US" dirty="0"/>
              <a:t>自顶向下的语法分析</a:t>
            </a:r>
          </a:p>
        </p:txBody>
      </p:sp>
    </p:spTree>
    <p:extLst>
      <p:ext uri="{BB962C8B-B14F-4D97-AF65-F5344CB8AC3E}">
        <p14:creationId xmlns:p14="http://schemas.microsoft.com/office/powerpoint/2010/main" val="4058220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D16EB2B-934B-914B-8262-31AACCE7B34B}"/>
              </a:ext>
            </a:extLst>
          </p:cNvPr>
          <p:cNvSpPr>
            <a:spLocks noGrp="1"/>
          </p:cNvSpPr>
          <p:nvPr>
            <p:ph idx="1"/>
          </p:nvPr>
        </p:nvSpPr>
        <p:spPr/>
        <p:txBody>
          <a:bodyPr/>
          <a:lstStyle/>
          <a:p>
            <a:r>
              <a:rPr kumimoji="1" lang="zh-CN" altLang="en-US" dirty="0"/>
              <a:t>文法</a:t>
            </a:r>
            <a:endParaRPr kumimoji="1" lang="en-US" altLang="zh-CN" dirty="0"/>
          </a:p>
          <a:p>
            <a:pPr marL="457200" lvl="1" indent="0">
              <a:buNone/>
            </a:pPr>
            <a:r>
              <a:rPr kumimoji="1" lang="en" altLang="zh-CN" dirty="0"/>
              <a:t>E → T E'</a:t>
            </a:r>
          </a:p>
          <a:p>
            <a:pPr marL="457200" lvl="1" indent="0">
              <a:buNone/>
            </a:pPr>
            <a:r>
              <a:rPr kumimoji="1" lang="en" altLang="zh-CN" dirty="0"/>
              <a:t>E' → + T E' | </a:t>
            </a:r>
            <a:r>
              <a:rPr kumimoji="1" lang="el-GR" altLang="zh-CN" dirty="0"/>
              <a:t>ε</a:t>
            </a:r>
          </a:p>
          <a:p>
            <a:pPr marL="457200" lvl="1" indent="0">
              <a:buNone/>
            </a:pPr>
            <a:r>
              <a:rPr kumimoji="1" lang="en" altLang="zh-CN" dirty="0"/>
              <a:t>T → F T'</a:t>
            </a:r>
          </a:p>
          <a:p>
            <a:pPr marL="457200" lvl="1" indent="0">
              <a:buNone/>
            </a:pPr>
            <a:r>
              <a:rPr kumimoji="1" lang="en" altLang="zh-CN" dirty="0"/>
              <a:t>T' → * F T' | </a:t>
            </a:r>
            <a:r>
              <a:rPr kumimoji="1" lang="el-GR" altLang="zh-CN" dirty="0"/>
              <a:t>ε</a:t>
            </a:r>
          </a:p>
          <a:p>
            <a:pPr marL="457200" lvl="1" indent="0">
              <a:buNone/>
            </a:pPr>
            <a:r>
              <a:rPr kumimoji="1" lang="en" altLang="zh-CN" dirty="0"/>
              <a:t>F → ( E ) | id</a:t>
            </a:r>
          </a:p>
          <a:p>
            <a:r>
              <a:rPr kumimoji="1" lang="zh-CN" altLang="en-US" dirty="0"/>
              <a:t>输入</a:t>
            </a:r>
            <a:r>
              <a:rPr kumimoji="1" lang="en-US" altLang="zh-CN" dirty="0"/>
              <a:t>:</a:t>
            </a:r>
          </a:p>
          <a:p>
            <a:pPr lvl="1"/>
            <a:r>
              <a:rPr kumimoji="1" lang="en-US" altLang="zh-CN" dirty="0" err="1"/>
              <a:t>id+id</a:t>
            </a:r>
            <a:r>
              <a:rPr kumimoji="1" lang="zh-CN" altLang="en-US" dirty="0"/>
              <a:t>*</a:t>
            </a:r>
            <a:r>
              <a:rPr kumimoji="1" lang="en-US" altLang="zh-CN" dirty="0"/>
              <a:t>id</a:t>
            </a:r>
          </a:p>
          <a:p>
            <a:pPr lvl="1"/>
            <a:endParaRPr kumimoji="1" lang="zh-CN" altLang="en-US" dirty="0"/>
          </a:p>
        </p:txBody>
      </p:sp>
      <p:sp>
        <p:nvSpPr>
          <p:cNvPr id="3" name="页脚占位符 2">
            <a:extLst>
              <a:ext uri="{FF2B5EF4-FFF2-40B4-BE49-F238E27FC236}">
                <a16:creationId xmlns:a16="http://schemas.microsoft.com/office/drawing/2014/main" id="{1FF2C9E1-ACB0-DF4B-9800-C507E1C5BEB6}"/>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C6C90316-C450-D949-A31F-7F039764432D}"/>
              </a:ext>
            </a:extLst>
          </p:cNvPr>
          <p:cNvSpPr>
            <a:spLocks noGrp="1"/>
          </p:cNvSpPr>
          <p:nvPr>
            <p:ph type="sldNum" sz="quarter" idx="12"/>
          </p:nvPr>
        </p:nvSpPr>
        <p:spPr/>
        <p:txBody>
          <a:bodyPr/>
          <a:lstStyle/>
          <a:p>
            <a:fld id="{91F816EA-24CC-2048-859A-C5EA9F275392}" type="slidenum">
              <a:rPr lang="en-US" smtClean="0"/>
              <a:pPr/>
              <a:t>32</a:t>
            </a:fld>
            <a:endParaRPr lang="en-US" dirty="0"/>
          </a:p>
        </p:txBody>
      </p:sp>
      <p:sp>
        <p:nvSpPr>
          <p:cNvPr id="5" name="标题 4">
            <a:extLst>
              <a:ext uri="{FF2B5EF4-FFF2-40B4-BE49-F238E27FC236}">
                <a16:creationId xmlns:a16="http://schemas.microsoft.com/office/drawing/2014/main" id="{28248EF9-BBBE-5241-A277-BDDA28993F87}"/>
              </a:ext>
            </a:extLst>
          </p:cNvPr>
          <p:cNvSpPr>
            <a:spLocks noGrp="1"/>
          </p:cNvSpPr>
          <p:nvPr>
            <p:ph type="title"/>
          </p:nvPr>
        </p:nvSpPr>
        <p:spPr/>
        <p:txBody>
          <a:bodyPr/>
          <a:lstStyle/>
          <a:p>
            <a:r>
              <a:rPr kumimoji="1" lang="zh-CN" altLang="en-US" dirty="0"/>
              <a:t>自顶向下分析的例子</a:t>
            </a:r>
          </a:p>
        </p:txBody>
      </p:sp>
      <p:pic>
        <p:nvPicPr>
          <p:cNvPr id="7170" name="Picture 2">
            <a:extLst>
              <a:ext uri="{FF2B5EF4-FFF2-40B4-BE49-F238E27FC236}">
                <a16:creationId xmlns:a16="http://schemas.microsoft.com/office/drawing/2014/main" id="{B9357444-E75F-5E45-9EDF-14FA8575A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9108" y="776715"/>
            <a:ext cx="7270952" cy="5624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19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108C206-C24B-1344-A813-5A2CEE9DD84C}"/>
              </a:ext>
            </a:extLst>
          </p:cNvPr>
          <p:cNvSpPr>
            <a:spLocks noGrp="1"/>
          </p:cNvSpPr>
          <p:nvPr>
            <p:ph idx="1"/>
          </p:nvPr>
        </p:nvSpPr>
        <p:spPr/>
        <p:txBody>
          <a:bodyPr/>
          <a:lstStyle/>
          <a:p>
            <a:r>
              <a:rPr kumimoji="1" lang="zh-CN" altLang="en-US" dirty="0"/>
              <a:t>每个非终结符号对应一个</a:t>
            </a:r>
            <a:r>
              <a:rPr kumimoji="1" lang="zh-CN" altLang="en-US" dirty="0">
                <a:solidFill>
                  <a:srgbClr val="FF0000"/>
                </a:solidFill>
              </a:rPr>
              <a:t>过程</a:t>
            </a:r>
            <a:r>
              <a:rPr kumimoji="1" lang="zh-CN" altLang="en-US" dirty="0"/>
              <a:t>，该过程负责扫描此非终结符号</a:t>
            </a:r>
            <a:r>
              <a:rPr kumimoji="1" lang="en-US" altLang="zh-CN" dirty="0"/>
              <a:t>(</a:t>
            </a:r>
            <a:r>
              <a:rPr kumimoji="1" lang="zh-CN" altLang="en-US" dirty="0"/>
              <a:t>语法单位</a:t>
            </a:r>
            <a:r>
              <a:rPr kumimoji="1" lang="en-US" altLang="zh-CN" dirty="0"/>
              <a:t>)</a:t>
            </a:r>
            <a:r>
              <a:rPr kumimoji="1" lang="zh-CN" altLang="en-US" dirty="0"/>
              <a:t>对应的</a:t>
            </a:r>
            <a:r>
              <a:rPr kumimoji="1" lang="zh-CN" altLang="en-US" dirty="0">
                <a:solidFill>
                  <a:srgbClr val="FF0000"/>
                </a:solidFill>
              </a:rPr>
              <a:t>结构</a:t>
            </a:r>
            <a:endParaRPr kumimoji="1" lang="en-US" altLang="zh-CN" dirty="0">
              <a:solidFill>
                <a:srgbClr val="FF0000"/>
              </a:solidFill>
            </a:endParaRPr>
          </a:p>
          <a:p>
            <a:r>
              <a:rPr kumimoji="1" lang="zh-CN" altLang="en-US" dirty="0"/>
              <a:t>程序执行从</a:t>
            </a:r>
            <a:r>
              <a:rPr kumimoji="1" lang="zh-CN" altLang="en-US" dirty="0">
                <a:solidFill>
                  <a:srgbClr val="FF0000"/>
                </a:solidFill>
              </a:rPr>
              <a:t>开始符号</a:t>
            </a:r>
            <a:r>
              <a:rPr kumimoji="1" lang="zh-CN" altLang="en-US" dirty="0"/>
              <a:t>对应的过程开始</a:t>
            </a:r>
            <a:endParaRPr kumimoji="1" lang="en-US" altLang="zh-CN" dirty="0"/>
          </a:p>
          <a:p>
            <a:pPr lvl="1"/>
            <a:r>
              <a:rPr kumimoji="1" lang="zh-CN" altLang="en-US" dirty="0"/>
              <a:t>当扫描完整个输入串时宣布分析成功完成</a:t>
            </a:r>
          </a:p>
        </p:txBody>
      </p:sp>
      <p:sp>
        <p:nvSpPr>
          <p:cNvPr id="3" name="页脚占位符 2">
            <a:extLst>
              <a:ext uri="{FF2B5EF4-FFF2-40B4-BE49-F238E27FC236}">
                <a16:creationId xmlns:a16="http://schemas.microsoft.com/office/drawing/2014/main" id="{68F5D234-EC11-D742-A62D-BE93B2EDFAA3}"/>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7607EB60-3198-6348-A01E-E4E08AF4115D}"/>
              </a:ext>
            </a:extLst>
          </p:cNvPr>
          <p:cNvSpPr>
            <a:spLocks noGrp="1"/>
          </p:cNvSpPr>
          <p:nvPr>
            <p:ph type="sldNum" sz="quarter" idx="12"/>
          </p:nvPr>
        </p:nvSpPr>
        <p:spPr/>
        <p:txBody>
          <a:bodyPr/>
          <a:lstStyle/>
          <a:p>
            <a:fld id="{91F816EA-24CC-2048-859A-C5EA9F275392}" type="slidenum">
              <a:rPr lang="en-US" smtClean="0"/>
              <a:pPr/>
              <a:t>33</a:t>
            </a:fld>
            <a:endParaRPr lang="en-US" dirty="0"/>
          </a:p>
        </p:txBody>
      </p:sp>
      <p:sp>
        <p:nvSpPr>
          <p:cNvPr id="5" name="标题 4">
            <a:extLst>
              <a:ext uri="{FF2B5EF4-FFF2-40B4-BE49-F238E27FC236}">
                <a16:creationId xmlns:a16="http://schemas.microsoft.com/office/drawing/2014/main" id="{1F680B14-A237-BB48-A421-E2723FDA8689}"/>
              </a:ext>
            </a:extLst>
          </p:cNvPr>
          <p:cNvSpPr>
            <a:spLocks noGrp="1"/>
          </p:cNvSpPr>
          <p:nvPr>
            <p:ph type="title"/>
          </p:nvPr>
        </p:nvSpPr>
        <p:spPr/>
        <p:txBody>
          <a:bodyPr/>
          <a:lstStyle/>
          <a:p>
            <a:r>
              <a:rPr kumimoji="1" lang="zh-CN" altLang="en-US" dirty="0"/>
              <a:t>递归下降的语法分析</a:t>
            </a:r>
          </a:p>
        </p:txBody>
      </p:sp>
      <p:pic>
        <p:nvPicPr>
          <p:cNvPr id="8194" name="Picture 2">
            <a:extLst>
              <a:ext uri="{FF2B5EF4-FFF2-40B4-BE49-F238E27FC236}">
                <a16:creationId xmlns:a16="http://schemas.microsoft.com/office/drawing/2014/main" id="{CDE9118F-B32C-A34F-9F06-C3B980D51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084254"/>
            <a:ext cx="5791200" cy="331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396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C2BD6DF-C4B2-F140-96D0-AF5ABE8B775F}"/>
              </a:ext>
            </a:extLst>
          </p:cNvPr>
          <p:cNvSpPr>
            <a:spLocks noGrp="1"/>
          </p:cNvSpPr>
          <p:nvPr>
            <p:ph idx="1"/>
          </p:nvPr>
        </p:nvSpPr>
        <p:spPr>
          <a:xfrm>
            <a:off x="406400" y="990600"/>
            <a:ext cx="11379200" cy="5257800"/>
          </a:xfrm>
        </p:spPr>
        <p:txBody>
          <a:bodyPr/>
          <a:lstStyle/>
          <a:p>
            <a:r>
              <a:rPr kumimoji="1" lang="zh-CN" altLang="en-US" dirty="0"/>
              <a:t>如果没有足够的信息来</a:t>
            </a:r>
            <a:r>
              <a:rPr kumimoji="1" lang="zh-CN" altLang="en-US" dirty="0">
                <a:solidFill>
                  <a:srgbClr val="FF0000"/>
                </a:solidFill>
              </a:rPr>
              <a:t>唯一确定</a:t>
            </a:r>
            <a:r>
              <a:rPr kumimoji="1" lang="zh-CN" altLang="en-US" dirty="0"/>
              <a:t>可能的产生式， 那么分析过程就产生</a:t>
            </a:r>
            <a:r>
              <a:rPr kumimoji="1" lang="zh-CN" altLang="en-US" dirty="0">
                <a:solidFill>
                  <a:srgbClr val="FF0000"/>
                </a:solidFill>
              </a:rPr>
              <a:t>回溯</a:t>
            </a:r>
            <a:r>
              <a:rPr kumimoji="1" lang="zh-CN" altLang="en-US" dirty="0"/>
              <a:t>问题</a:t>
            </a:r>
            <a:endParaRPr kumimoji="1" lang="en-US" altLang="zh-CN" dirty="0"/>
          </a:p>
          <a:p>
            <a:pPr lvl="1"/>
            <a:r>
              <a:rPr kumimoji="1" lang="zh-CN" altLang="en-US" dirty="0"/>
              <a:t>算法报告错误 </a:t>
            </a:r>
            <a:r>
              <a:rPr kumimoji="1" lang="en-US" altLang="zh-CN" dirty="0"/>
              <a:t>(</a:t>
            </a:r>
            <a:r>
              <a:rPr kumimoji="1" lang="zh-CN" altLang="en-US" dirty="0"/>
              <a:t>第</a:t>
            </a:r>
            <a:r>
              <a:rPr kumimoji="1" lang="en-US" altLang="zh-CN" dirty="0"/>
              <a:t>7</a:t>
            </a:r>
            <a:r>
              <a:rPr kumimoji="1" lang="zh-CN" altLang="en-US" dirty="0"/>
              <a:t>行；第</a:t>
            </a:r>
            <a:r>
              <a:rPr kumimoji="1" lang="en-US" altLang="zh-CN" dirty="0"/>
              <a:t>4</a:t>
            </a:r>
            <a:r>
              <a:rPr kumimoji="1" lang="zh-CN" altLang="en-US" dirty="0"/>
              <a:t>行也可能返回错误</a:t>
            </a:r>
            <a:r>
              <a:rPr kumimoji="1" lang="en-US" altLang="zh-CN" dirty="0"/>
              <a:t>) </a:t>
            </a:r>
            <a:r>
              <a:rPr kumimoji="1" lang="zh-CN" altLang="en-US" dirty="0"/>
              <a:t>并不意味着输入串不是句子，也可能表示前面</a:t>
            </a:r>
            <a:r>
              <a:rPr kumimoji="1" lang="zh-CN" altLang="en-US" dirty="0">
                <a:solidFill>
                  <a:srgbClr val="FF0000"/>
                </a:solidFill>
              </a:rPr>
              <a:t>选错</a:t>
            </a:r>
            <a:r>
              <a:rPr kumimoji="1" lang="zh-CN" altLang="en-US" dirty="0"/>
              <a:t>了产生式</a:t>
            </a:r>
          </a:p>
          <a:p>
            <a:pPr lvl="1"/>
            <a:r>
              <a:rPr kumimoji="1" lang="zh-CN" altLang="en-US" dirty="0"/>
              <a:t>在第</a:t>
            </a:r>
            <a:r>
              <a:rPr kumimoji="1" lang="en-US" altLang="zh-CN" dirty="0"/>
              <a:t>1</a:t>
            </a:r>
            <a:r>
              <a:rPr kumimoji="1" lang="zh-CN" altLang="en-US" dirty="0"/>
              <a:t>行保存当前的扫描指针，并把第</a:t>
            </a:r>
            <a:r>
              <a:rPr kumimoji="1" lang="en-US" altLang="zh-CN" dirty="0"/>
              <a:t>7/4</a:t>
            </a:r>
            <a:r>
              <a:rPr kumimoji="1" lang="zh-CN" altLang="en-US" dirty="0"/>
              <a:t>行改成</a:t>
            </a:r>
            <a:endParaRPr kumimoji="1" lang="en-US" altLang="zh-CN" dirty="0"/>
          </a:p>
          <a:p>
            <a:pPr lvl="2"/>
            <a:r>
              <a:rPr kumimoji="1" lang="zh-CN" altLang="en-US" dirty="0">
                <a:solidFill>
                  <a:srgbClr val="FF0000"/>
                </a:solidFill>
              </a:rPr>
              <a:t>回退</a:t>
            </a:r>
            <a:r>
              <a:rPr kumimoji="1" lang="zh-CN" altLang="en-US" dirty="0"/>
              <a:t>到保存的指针，并 </a:t>
            </a:r>
            <a:r>
              <a:rPr kumimoji="1" lang="en" altLang="zh-CN" dirty="0">
                <a:solidFill>
                  <a:srgbClr val="FF0000"/>
                </a:solidFill>
              </a:rPr>
              <a:t>GOTO 1)</a:t>
            </a:r>
            <a:r>
              <a:rPr kumimoji="1" lang="en" altLang="zh-CN" dirty="0"/>
              <a:t> </a:t>
            </a:r>
            <a:r>
              <a:rPr kumimoji="1" lang="zh-CN" altLang="en-US" dirty="0"/>
              <a:t>去选择下一个产生式</a:t>
            </a:r>
          </a:p>
          <a:p>
            <a:pPr lvl="2"/>
            <a:r>
              <a:rPr kumimoji="1" lang="zh-CN" altLang="en-US" dirty="0"/>
              <a:t>如果没有下一个产生式可选，则报告错误</a:t>
            </a:r>
            <a:endParaRPr kumimoji="1" lang="en-US" altLang="zh-CN" dirty="0"/>
          </a:p>
          <a:p>
            <a:r>
              <a:rPr kumimoji="1" lang="zh-CN" altLang="en-US" dirty="0"/>
              <a:t>回溯需要来回扫描，甚至撤销已完成的语义动作</a:t>
            </a:r>
          </a:p>
          <a:p>
            <a:r>
              <a:rPr kumimoji="1" lang="zh-CN" altLang="en-US" dirty="0"/>
              <a:t>解决方法</a:t>
            </a:r>
          </a:p>
          <a:p>
            <a:pPr lvl="1"/>
            <a:r>
              <a:rPr kumimoji="1" lang="zh-CN" altLang="en-US" dirty="0"/>
              <a:t>设法通过</a:t>
            </a:r>
            <a:r>
              <a:rPr kumimoji="1" lang="zh-CN" altLang="en-US" dirty="0">
                <a:solidFill>
                  <a:srgbClr val="FF0000"/>
                </a:solidFill>
              </a:rPr>
              <a:t>一些信息</a:t>
            </a:r>
            <a:r>
              <a:rPr kumimoji="1" lang="zh-CN" altLang="en-US" dirty="0"/>
              <a:t>来确定唯一可能的产生式</a:t>
            </a:r>
          </a:p>
        </p:txBody>
      </p:sp>
      <p:sp>
        <p:nvSpPr>
          <p:cNvPr id="3" name="页脚占位符 2">
            <a:extLst>
              <a:ext uri="{FF2B5EF4-FFF2-40B4-BE49-F238E27FC236}">
                <a16:creationId xmlns:a16="http://schemas.microsoft.com/office/drawing/2014/main" id="{5C6325A2-79C6-B74E-AC47-6650DE5C710C}"/>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CB42CAEE-84D1-0D40-A6F1-C3BDD981564B}"/>
              </a:ext>
            </a:extLst>
          </p:cNvPr>
          <p:cNvSpPr>
            <a:spLocks noGrp="1"/>
          </p:cNvSpPr>
          <p:nvPr>
            <p:ph type="sldNum" sz="quarter" idx="12"/>
          </p:nvPr>
        </p:nvSpPr>
        <p:spPr/>
        <p:txBody>
          <a:bodyPr/>
          <a:lstStyle/>
          <a:p>
            <a:fld id="{91F816EA-24CC-2048-859A-C5EA9F275392}" type="slidenum">
              <a:rPr lang="en-US" smtClean="0"/>
              <a:pPr/>
              <a:t>34</a:t>
            </a:fld>
            <a:endParaRPr lang="en-US" dirty="0"/>
          </a:p>
        </p:txBody>
      </p:sp>
      <p:sp>
        <p:nvSpPr>
          <p:cNvPr id="5" name="标题 4">
            <a:extLst>
              <a:ext uri="{FF2B5EF4-FFF2-40B4-BE49-F238E27FC236}">
                <a16:creationId xmlns:a16="http://schemas.microsoft.com/office/drawing/2014/main" id="{12363226-D293-8D42-8ECF-6193373B3ED1}"/>
              </a:ext>
            </a:extLst>
          </p:cNvPr>
          <p:cNvSpPr>
            <a:spLocks noGrp="1"/>
          </p:cNvSpPr>
          <p:nvPr>
            <p:ph type="title"/>
          </p:nvPr>
        </p:nvSpPr>
        <p:spPr/>
        <p:txBody>
          <a:bodyPr/>
          <a:lstStyle/>
          <a:p>
            <a:r>
              <a:rPr kumimoji="1" lang="zh-CN" altLang="en-US" dirty="0"/>
              <a:t>递归下降分析技术中的回溯</a:t>
            </a:r>
          </a:p>
        </p:txBody>
      </p:sp>
    </p:spTree>
    <p:extLst>
      <p:ext uri="{BB962C8B-B14F-4D97-AF65-F5344CB8AC3E}">
        <p14:creationId xmlns:p14="http://schemas.microsoft.com/office/powerpoint/2010/main" val="212584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blinds(horizontal)">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blinds(horizontal)">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blinds(horizontal)">
                                      <p:cBhvr>
                                        <p:cTn id="29" dur="500"/>
                                        <p:tgtEl>
                                          <p:spTgt spid="2">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blinds(horizontal)">
                                      <p:cBhvr>
                                        <p:cTn id="3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3318BFE-D9D6-A24E-84E6-12559D821F60}"/>
              </a:ext>
            </a:extLst>
          </p:cNvPr>
          <p:cNvSpPr>
            <a:spLocks noGrp="1"/>
          </p:cNvSpPr>
          <p:nvPr>
            <p:ph idx="1"/>
          </p:nvPr>
        </p:nvSpPr>
        <p:spPr>
          <a:xfrm>
            <a:off x="406400" y="990600"/>
            <a:ext cx="11379200" cy="5257800"/>
          </a:xfrm>
        </p:spPr>
        <p:txBody>
          <a:bodyPr/>
          <a:lstStyle/>
          <a:p>
            <a:r>
              <a:rPr kumimoji="1" lang="zh-CN" altLang="en-US" dirty="0"/>
              <a:t>文法</a:t>
            </a:r>
            <a:r>
              <a:rPr kumimoji="1" lang="en-US" altLang="zh-CN" dirty="0"/>
              <a:t>G[S]:</a:t>
            </a:r>
            <a:r>
              <a:rPr kumimoji="1" lang="zh-CN" altLang="en-US" dirty="0"/>
              <a:t> </a:t>
            </a:r>
            <a:r>
              <a:rPr kumimoji="1" lang="en-US" altLang="zh-CN" dirty="0" err="1"/>
              <a:t>S→cAd</a:t>
            </a:r>
            <a:r>
              <a:rPr kumimoji="1" lang="zh-CN" altLang="en-US" dirty="0"/>
              <a:t>     </a:t>
            </a:r>
            <a:r>
              <a:rPr kumimoji="1" lang="en-US" altLang="zh-CN" dirty="0" err="1"/>
              <a:t>A→ab</a:t>
            </a:r>
            <a:r>
              <a:rPr kumimoji="1" lang="zh-CN" altLang="en-US" dirty="0"/>
              <a:t> </a:t>
            </a:r>
            <a:r>
              <a:rPr kumimoji="1" lang="en-US" altLang="zh-CN" dirty="0"/>
              <a:t>|</a:t>
            </a:r>
            <a:r>
              <a:rPr kumimoji="1" lang="zh-CN" altLang="en-US" dirty="0"/>
              <a:t> </a:t>
            </a:r>
            <a:r>
              <a:rPr kumimoji="1" lang="en-US" altLang="zh-CN" dirty="0"/>
              <a:t>a</a:t>
            </a:r>
            <a:r>
              <a:rPr kumimoji="1" lang="zh-CN" altLang="en-US" dirty="0"/>
              <a:t>，输入</a:t>
            </a:r>
            <a:r>
              <a:rPr kumimoji="1" lang="en-US" altLang="zh-CN" dirty="0"/>
              <a:t>:</a:t>
            </a:r>
            <a:r>
              <a:rPr kumimoji="1" lang="zh-CN" altLang="en-US" dirty="0"/>
              <a:t> </a:t>
            </a:r>
            <a:r>
              <a:rPr kumimoji="1" lang="en-US" altLang="zh-CN" dirty="0"/>
              <a:t>cad</a:t>
            </a:r>
          </a:p>
          <a:p>
            <a:r>
              <a:rPr kumimoji="1" lang="zh-CN" altLang="en-US" dirty="0"/>
              <a:t>步骤</a:t>
            </a:r>
            <a:endParaRPr kumimoji="1" lang="en-US" altLang="zh-CN" dirty="0"/>
          </a:p>
          <a:p>
            <a:pPr lvl="1"/>
            <a:r>
              <a:rPr kumimoji="1" lang="zh-CN" altLang="en-US" dirty="0"/>
              <a:t>调用函数</a:t>
            </a:r>
            <a:r>
              <a:rPr kumimoji="1" lang="en-US" altLang="zh-CN" dirty="0"/>
              <a:t>S</a:t>
            </a:r>
            <a:r>
              <a:rPr kumimoji="1" lang="zh-CN" altLang="en-US" dirty="0"/>
              <a:t>，选择唯一的产生式</a:t>
            </a:r>
            <a:r>
              <a:rPr kumimoji="1" lang="en-US" altLang="zh-CN" dirty="0" err="1"/>
              <a:t>S→cAd</a:t>
            </a:r>
            <a:endParaRPr kumimoji="1" lang="en-US" altLang="zh-CN" dirty="0"/>
          </a:p>
          <a:p>
            <a:pPr lvl="1"/>
            <a:r>
              <a:rPr kumimoji="1" lang="zh-CN" altLang="en-US" dirty="0"/>
              <a:t>输入中的</a:t>
            </a:r>
            <a:r>
              <a:rPr kumimoji="1" lang="en-US" altLang="zh-CN" dirty="0"/>
              <a:t>c</a:t>
            </a:r>
            <a:r>
              <a:rPr kumimoji="1" lang="zh-CN" altLang="en-US" dirty="0"/>
              <a:t>与句型中的</a:t>
            </a:r>
            <a:r>
              <a:rPr kumimoji="1" lang="en-US" altLang="zh-CN" dirty="0"/>
              <a:t>c</a:t>
            </a:r>
            <a:r>
              <a:rPr kumimoji="1" lang="zh-CN" altLang="en-US" dirty="0"/>
              <a:t>匹配，继续调用函数</a:t>
            </a:r>
            <a:r>
              <a:rPr kumimoji="1" lang="en-US" altLang="zh-CN" dirty="0"/>
              <a:t>A</a:t>
            </a:r>
          </a:p>
          <a:p>
            <a:pPr lvl="1"/>
            <a:r>
              <a:rPr kumimoji="1" lang="en-US" altLang="zh-CN" dirty="0"/>
              <a:t>A</a:t>
            </a:r>
            <a:r>
              <a:rPr kumimoji="1" lang="zh-CN" altLang="en-US" dirty="0"/>
              <a:t>首先选择</a:t>
            </a:r>
            <a:r>
              <a:rPr kumimoji="1" lang="en-US" altLang="zh-CN" dirty="0" err="1"/>
              <a:t>A→ab</a:t>
            </a:r>
            <a:r>
              <a:rPr kumimoji="1" lang="zh-CN" altLang="en-US" dirty="0"/>
              <a:t>进行推导，</a:t>
            </a:r>
            <a:r>
              <a:rPr kumimoji="1" lang="en-US" altLang="zh-CN" dirty="0"/>
              <a:t>a</a:t>
            </a:r>
            <a:r>
              <a:rPr kumimoji="1" lang="zh-CN" altLang="en-US" dirty="0"/>
              <a:t>与输入串的</a:t>
            </a:r>
            <a:r>
              <a:rPr kumimoji="1" lang="en-US" altLang="zh-CN" dirty="0"/>
              <a:t>a</a:t>
            </a:r>
            <a:r>
              <a:rPr kumimoji="1" lang="zh-CN" altLang="en-US" dirty="0"/>
              <a:t>匹配，但产生的</a:t>
            </a:r>
            <a:r>
              <a:rPr kumimoji="1" lang="en-US" altLang="zh-CN" dirty="0"/>
              <a:t>b</a:t>
            </a:r>
            <a:r>
              <a:rPr kumimoji="1" lang="zh-CN" altLang="en-US" dirty="0"/>
              <a:t>与输入串当前位置的</a:t>
            </a:r>
            <a:r>
              <a:rPr kumimoji="1" lang="en-US" altLang="zh-CN" dirty="0"/>
              <a:t>d</a:t>
            </a:r>
            <a:r>
              <a:rPr kumimoji="1" lang="zh-CN" altLang="en-US" dirty="0"/>
              <a:t>不匹配</a:t>
            </a:r>
            <a:endParaRPr kumimoji="1" lang="en-US" altLang="zh-CN" dirty="0"/>
          </a:p>
          <a:p>
            <a:pPr lvl="1"/>
            <a:r>
              <a:rPr kumimoji="1" lang="zh-CN" altLang="en-US" dirty="0"/>
              <a:t>回溯并选择</a:t>
            </a:r>
            <a:r>
              <a:rPr kumimoji="1" lang="en-US" altLang="zh-CN" dirty="0" err="1"/>
              <a:t>A→a</a:t>
            </a:r>
            <a:r>
              <a:rPr kumimoji="1" lang="zh-CN" altLang="en-US" dirty="0"/>
              <a:t>，此时输入串读头回退到</a:t>
            </a:r>
            <a:r>
              <a:rPr kumimoji="1" lang="en-US" altLang="zh-CN" dirty="0"/>
              <a:t>a</a:t>
            </a:r>
            <a:r>
              <a:rPr kumimoji="1" lang="zh-CN" altLang="en-US" dirty="0"/>
              <a:t>位置，此时</a:t>
            </a:r>
            <a:r>
              <a:rPr kumimoji="1" lang="en-US" altLang="zh-CN" dirty="0"/>
              <a:t>a</a:t>
            </a:r>
            <a:r>
              <a:rPr kumimoji="1" lang="zh-CN" altLang="en-US" dirty="0"/>
              <a:t>与输入串</a:t>
            </a:r>
            <a:r>
              <a:rPr kumimoji="1" lang="en-US" altLang="zh-CN" dirty="0"/>
              <a:t>a</a:t>
            </a:r>
            <a:r>
              <a:rPr kumimoji="1" lang="zh-CN" altLang="en-US" dirty="0"/>
              <a:t>相匹配，对函数</a:t>
            </a:r>
            <a:r>
              <a:rPr kumimoji="1" lang="en-US" altLang="zh-CN" dirty="0"/>
              <a:t>A</a:t>
            </a:r>
            <a:r>
              <a:rPr kumimoji="1" lang="zh-CN" altLang="en-US" dirty="0"/>
              <a:t>的调用结束，返回到</a:t>
            </a:r>
            <a:r>
              <a:rPr kumimoji="1" lang="en-US" altLang="zh-CN" dirty="0"/>
              <a:t>S</a:t>
            </a:r>
            <a:r>
              <a:rPr kumimoji="1" lang="zh-CN" altLang="en-US" dirty="0"/>
              <a:t>函数</a:t>
            </a:r>
            <a:endParaRPr kumimoji="1" lang="en-US" altLang="zh-CN" dirty="0"/>
          </a:p>
          <a:p>
            <a:pPr lvl="1"/>
            <a:r>
              <a:rPr kumimoji="1" lang="en-US" altLang="zh-CN" dirty="0" err="1"/>
              <a:t>S→cAd</a:t>
            </a:r>
            <a:r>
              <a:rPr kumimoji="1" lang="zh-CN" altLang="en-US" dirty="0"/>
              <a:t>中最后的</a:t>
            </a:r>
            <a:r>
              <a:rPr kumimoji="1" lang="en-US" altLang="zh-CN" dirty="0"/>
              <a:t>d</a:t>
            </a:r>
            <a:r>
              <a:rPr kumimoji="1" lang="zh-CN" altLang="en-US" dirty="0"/>
              <a:t>与输入的</a:t>
            </a:r>
            <a:r>
              <a:rPr kumimoji="1" lang="en-US" altLang="zh-CN" dirty="0"/>
              <a:t>d</a:t>
            </a:r>
            <a:r>
              <a:rPr kumimoji="1" lang="zh-CN" altLang="en-US" dirty="0"/>
              <a:t>匹配，结束</a:t>
            </a:r>
            <a:endParaRPr kumimoji="1" lang="en-US" altLang="zh-CN" dirty="0"/>
          </a:p>
          <a:p>
            <a:r>
              <a:rPr kumimoji="1" lang="zh-CN" altLang="en-US" dirty="0"/>
              <a:t>因此，</a:t>
            </a:r>
            <a:r>
              <a:rPr kumimoji="1" lang="en-US" altLang="zh-CN" dirty="0"/>
              <a:t>cad</a:t>
            </a:r>
            <a:r>
              <a:rPr kumimoji="1" lang="zh-CN" altLang="en-US" dirty="0"/>
              <a:t>是该文法的句子</a:t>
            </a:r>
          </a:p>
        </p:txBody>
      </p:sp>
      <p:sp>
        <p:nvSpPr>
          <p:cNvPr id="3" name="页脚占位符 2">
            <a:extLst>
              <a:ext uri="{FF2B5EF4-FFF2-40B4-BE49-F238E27FC236}">
                <a16:creationId xmlns:a16="http://schemas.microsoft.com/office/drawing/2014/main" id="{15C08163-00CC-F84F-8580-5EEEA9AC8324}"/>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C537C37C-FA56-004C-B2D9-6143017C792F}"/>
              </a:ext>
            </a:extLst>
          </p:cNvPr>
          <p:cNvSpPr>
            <a:spLocks noGrp="1"/>
          </p:cNvSpPr>
          <p:nvPr>
            <p:ph type="sldNum" sz="quarter" idx="12"/>
          </p:nvPr>
        </p:nvSpPr>
        <p:spPr/>
        <p:txBody>
          <a:bodyPr/>
          <a:lstStyle/>
          <a:p>
            <a:fld id="{91F816EA-24CC-2048-859A-C5EA9F275392}" type="slidenum">
              <a:rPr lang="en-US" smtClean="0"/>
              <a:pPr/>
              <a:t>35</a:t>
            </a:fld>
            <a:endParaRPr lang="en-US" dirty="0"/>
          </a:p>
        </p:txBody>
      </p:sp>
      <p:sp>
        <p:nvSpPr>
          <p:cNvPr id="5" name="标题 4">
            <a:extLst>
              <a:ext uri="{FF2B5EF4-FFF2-40B4-BE49-F238E27FC236}">
                <a16:creationId xmlns:a16="http://schemas.microsoft.com/office/drawing/2014/main" id="{CA1E3201-962E-6E41-A06D-04FA1CB01248}"/>
              </a:ext>
            </a:extLst>
          </p:cNvPr>
          <p:cNvSpPr>
            <a:spLocks noGrp="1"/>
          </p:cNvSpPr>
          <p:nvPr>
            <p:ph type="title"/>
          </p:nvPr>
        </p:nvSpPr>
        <p:spPr/>
        <p:txBody>
          <a:bodyPr/>
          <a:lstStyle/>
          <a:p>
            <a:r>
              <a:rPr kumimoji="1" lang="zh-CN" altLang="en-US" dirty="0"/>
              <a:t>递归下降分析中回溯的例子</a:t>
            </a:r>
          </a:p>
        </p:txBody>
      </p:sp>
    </p:spTree>
    <p:extLst>
      <p:ext uri="{BB962C8B-B14F-4D97-AF65-F5344CB8AC3E}">
        <p14:creationId xmlns:p14="http://schemas.microsoft.com/office/powerpoint/2010/main" val="295906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blinds(horizontal)">
                                      <p:cBhvr>
                                        <p:cTn id="24" dur="500"/>
                                        <p:tgtEl>
                                          <p:spTgt spid="2">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blinds(horizontal)">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blinds(horizontal)">
                                      <p:cBhvr>
                                        <p:cTn id="3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208C6388-EA94-1140-AC54-7B8E8A065D95}"/>
                  </a:ext>
                </a:extLst>
              </p:cNvPr>
              <p:cNvSpPr>
                <a:spLocks noGrp="1"/>
              </p:cNvSpPr>
              <p:nvPr>
                <p:ph idx="1"/>
              </p:nvPr>
            </p:nvSpPr>
            <p:spPr/>
            <p:txBody>
              <a:bodyPr/>
              <a:lstStyle/>
              <a:p>
                <a:r>
                  <a:rPr kumimoji="1" lang="zh-CN" altLang="en-US" dirty="0"/>
                  <a:t>在自顶向下的分析技术中，使用</a:t>
                </a:r>
                <a:r>
                  <a:rPr kumimoji="1" lang="zh-CN" altLang="en-US" dirty="0">
                    <a:solidFill>
                      <a:srgbClr val="FF0000"/>
                    </a:solidFill>
                  </a:rPr>
                  <a:t>向前看</a:t>
                </a:r>
                <a:r>
                  <a:rPr kumimoji="1" lang="zh-CN" altLang="en-US" dirty="0"/>
                  <a:t>几个符号来确定产生式 </a:t>
                </a:r>
                <a:r>
                  <a:rPr kumimoji="1" lang="en-US" altLang="zh-CN" dirty="0"/>
                  <a:t>(</a:t>
                </a:r>
                <a:r>
                  <a:rPr kumimoji="1" lang="zh-CN" altLang="en-US" dirty="0"/>
                  <a:t>通常只看</a:t>
                </a:r>
                <a:r>
                  <a:rPr kumimoji="1" lang="zh-CN" altLang="en-US" dirty="0">
                    <a:solidFill>
                      <a:srgbClr val="FF0000"/>
                    </a:solidFill>
                  </a:rPr>
                  <a:t>一个符号</a:t>
                </a:r>
                <a:r>
                  <a:rPr kumimoji="1" lang="en-US" altLang="zh-CN" dirty="0"/>
                  <a:t>)</a:t>
                </a:r>
              </a:p>
              <a:p>
                <a:r>
                  <a:rPr kumimoji="1" lang="zh-CN" altLang="en-US" dirty="0"/>
                  <a:t>当前句型是</a:t>
                </a:r>
                <a:r>
                  <a:rPr kumimoji="1" lang="en" altLang="zh-CN" dirty="0" err="1"/>
                  <a:t>x</a:t>
                </a:r>
                <a:r>
                  <a:rPr kumimoji="1" lang="en" altLang="zh-CN" dirty="0" err="1">
                    <a:solidFill>
                      <a:srgbClr val="FF0000"/>
                    </a:solidFill>
                  </a:rPr>
                  <a:t>A</a:t>
                </a:r>
                <a:r>
                  <a:rPr kumimoji="1" lang="el-GR" altLang="zh-CN" dirty="0"/>
                  <a:t>β</a:t>
                </a:r>
                <a:r>
                  <a:rPr kumimoji="1" lang="zh-CN" altLang="el-GR" dirty="0"/>
                  <a:t>，</a:t>
                </a:r>
                <a:r>
                  <a:rPr kumimoji="1" lang="zh-CN" altLang="en-US" dirty="0"/>
                  <a:t>而输入是</a:t>
                </a:r>
                <a:r>
                  <a:rPr kumimoji="1" lang="en" altLang="zh-CN" dirty="0" err="1"/>
                  <a:t>x</a:t>
                </a:r>
                <a:r>
                  <a:rPr kumimoji="1" lang="en" altLang="zh-CN" dirty="0" err="1">
                    <a:solidFill>
                      <a:srgbClr val="FF0000"/>
                    </a:solidFill>
                  </a:rPr>
                  <a:t>a</a:t>
                </a:r>
                <a:r>
                  <a:rPr kumimoji="1" lang="en" altLang="zh-CN" dirty="0"/>
                  <a:t> …</a:t>
                </a:r>
                <a:r>
                  <a:rPr kumimoji="1" lang="zh-CN" altLang="en" dirty="0"/>
                  <a:t>，</a:t>
                </a:r>
                <a:r>
                  <a:rPr kumimoji="1" lang="zh-CN" altLang="en-US" dirty="0"/>
                  <a:t>那么选择产生式</a:t>
                </a:r>
                <a:r>
                  <a:rPr kumimoji="1" lang="en" altLang="zh-CN" dirty="0"/>
                  <a:t>A→</a:t>
                </a:r>
                <a:r>
                  <a:rPr kumimoji="1" lang="el-GR" altLang="zh-CN" dirty="0"/>
                  <a:t>α</a:t>
                </a:r>
                <a:r>
                  <a:rPr kumimoji="1" lang="zh-CN" altLang="en-US" dirty="0"/>
                  <a:t>的必要条件是下列之一</a:t>
                </a:r>
                <a:endParaRPr kumimoji="1" lang="en-US" altLang="zh-CN" dirty="0"/>
              </a:p>
              <a:p>
                <a:pPr lvl="1"/>
                <a14:m>
                  <m:oMath xmlns:m="http://schemas.openxmlformats.org/officeDocument/2006/math">
                    <m:r>
                      <a:rPr kumimoji="1" lang="zh-CN" altLang="en-US" i="1" smtClean="0">
                        <a:latin typeface="Cambria Math" panose="02040503050406030204" pitchFamily="18" charset="0"/>
                      </a:rPr>
                      <m:t>𝛼</m:t>
                    </m:r>
                    <m:r>
                      <a:rPr kumimoji="1" lang="zh-CN" altLang="en-US" i="1" smtClean="0">
                        <a:latin typeface="Cambria Math" panose="02040503050406030204" pitchFamily="18" charset="0"/>
                      </a:rPr>
                      <m:t>⇒∗</m:t>
                    </m:r>
                    <m:r>
                      <a:rPr kumimoji="1" lang="en-US" altLang="zh-CN" b="0" i="1" smtClean="0">
                        <a:solidFill>
                          <a:srgbClr val="FF0000"/>
                        </a:solidFill>
                        <a:latin typeface="Cambria Math" panose="02040503050406030204" pitchFamily="18" charset="0"/>
                      </a:rPr>
                      <m:t>𝑎</m:t>
                    </m:r>
                    <m:r>
                      <a:rPr kumimoji="1" lang="en-US" altLang="zh-CN" b="0" i="1" smtClean="0">
                        <a:latin typeface="Cambria Math" panose="02040503050406030204" pitchFamily="18" charset="0"/>
                      </a:rPr>
                      <m:t>…</m:t>
                    </m:r>
                  </m:oMath>
                </a14:m>
                <a:endParaRPr kumimoji="1" lang="en-US" altLang="zh-CN" dirty="0"/>
              </a:p>
              <a:p>
                <a:pPr lvl="1"/>
                <a14:m>
                  <m:oMath xmlns:m="http://schemas.openxmlformats.org/officeDocument/2006/math">
                    <m:r>
                      <a:rPr kumimoji="1" lang="zh-CN" altLang="en-US" i="1">
                        <a:latin typeface="Cambria Math" panose="02040503050406030204" pitchFamily="18" charset="0"/>
                      </a:rPr>
                      <m:t>𝛼</m:t>
                    </m:r>
                    <m:r>
                      <a:rPr kumimoji="1" lang="zh-CN" altLang="en-US" i="1">
                        <a:latin typeface="Cambria Math" panose="02040503050406030204" pitchFamily="18" charset="0"/>
                      </a:rPr>
                      <m:t>⇒∗</m:t>
                    </m:r>
                    <m:r>
                      <a:rPr kumimoji="1" lang="zh-CN" altLang="en-US" i="1" smtClean="0">
                        <a:latin typeface="Cambria Math" panose="02040503050406030204" pitchFamily="18" charset="0"/>
                      </a:rPr>
                      <m:t>𝜀</m:t>
                    </m:r>
                  </m:oMath>
                </a14:m>
                <a:r>
                  <a:rPr kumimoji="1" lang="zh-CN" altLang="en-US" dirty="0"/>
                  <a:t>，且</a:t>
                </a:r>
                <a:r>
                  <a:rPr kumimoji="1" lang="en-US" altLang="zh-CN" dirty="0"/>
                  <a:t>β</a:t>
                </a:r>
                <a:r>
                  <a:rPr kumimoji="1" lang="zh-CN" altLang="en-US" dirty="0"/>
                  <a:t>以</a:t>
                </a:r>
                <a:r>
                  <a:rPr kumimoji="1" lang="en-US" altLang="zh-CN" i="1" dirty="0">
                    <a:solidFill>
                      <a:srgbClr val="FF0000"/>
                    </a:solidFill>
                  </a:rPr>
                  <a:t>a</a:t>
                </a:r>
                <a:r>
                  <a:rPr kumimoji="1" lang="zh-CN" altLang="en-US" dirty="0"/>
                  <a:t>开头，即在某个句型中，</a:t>
                </a:r>
                <a:r>
                  <a:rPr kumimoji="1" lang="en-US" altLang="zh-CN" i="1" dirty="0"/>
                  <a:t>a</a:t>
                </a:r>
                <a:r>
                  <a:rPr kumimoji="1" lang="zh-CN" altLang="en-US" dirty="0"/>
                  <a:t>跟在</a:t>
                </a:r>
                <a:r>
                  <a:rPr kumimoji="1" lang="en-US" altLang="zh-CN" dirty="0">
                    <a:solidFill>
                      <a:srgbClr val="FF0000"/>
                    </a:solidFill>
                  </a:rPr>
                  <a:t>A</a:t>
                </a:r>
                <a:r>
                  <a:rPr kumimoji="1" lang="zh-CN" altLang="en-US" dirty="0">
                    <a:solidFill>
                      <a:srgbClr val="FF0000"/>
                    </a:solidFill>
                  </a:rPr>
                  <a:t>的后面</a:t>
                </a:r>
                <a:endParaRPr kumimoji="1" lang="en-US" altLang="zh-CN" dirty="0">
                  <a:solidFill>
                    <a:srgbClr val="FF0000"/>
                  </a:solidFill>
                </a:endParaRPr>
              </a:p>
              <a:p>
                <a:pPr lvl="1"/>
                <a:r>
                  <a:rPr kumimoji="1" lang="zh-CN" altLang="en-US" dirty="0"/>
                  <a:t>如果按照这两个条件来选择产生式，能够保证</a:t>
                </a:r>
                <a:r>
                  <a:rPr kumimoji="1" lang="zh-CN" altLang="en-US" dirty="0">
                    <a:solidFill>
                      <a:srgbClr val="FF0000"/>
                    </a:solidFill>
                  </a:rPr>
                  <a:t>唯一性</a:t>
                </a:r>
                <a:r>
                  <a:rPr kumimoji="1" lang="zh-CN" altLang="en-US" dirty="0"/>
                  <a:t>，那么就可以避免回溯</a:t>
                </a:r>
                <a:endParaRPr kumimoji="1" lang="en-US" altLang="zh-CN" dirty="0"/>
              </a:p>
              <a:p>
                <a:r>
                  <a:rPr kumimoji="1" lang="zh-CN" altLang="en-US" dirty="0"/>
                  <a:t>这两个条件的定义：</a:t>
                </a:r>
                <a:r>
                  <a:rPr kumimoji="1" lang="en-US" altLang="zh-CN" dirty="0"/>
                  <a:t>FIRST</a:t>
                </a:r>
                <a:r>
                  <a:rPr kumimoji="1" lang="zh-CN" altLang="en-US" dirty="0"/>
                  <a:t>和</a:t>
                </a:r>
                <a:r>
                  <a:rPr kumimoji="1" lang="en-US" altLang="zh-CN" dirty="0"/>
                  <a:t>FOLLOW</a:t>
                </a:r>
                <a:endParaRPr kumimoji="1" lang="zh-CN" altLang="en-US" dirty="0"/>
              </a:p>
            </p:txBody>
          </p:sp>
        </mc:Choice>
        <mc:Fallback xmlns="">
          <p:sp>
            <p:nvSpPr>
              <p:cNvPr id="2" name="内容占位符 1">
                <a:extLst>
                  <a:ext uri="{FF2B5EF4-FFF2-40B4-BE49-F238E27FC236}">
                    <a16:creationId xmlns:a16="http://schemas.microsoft.com/office/drawing/2014/main" id="{208C6388-EA94-1140-AC54-7B8E8A065D95}"/>
                  </a:ext>
                </a:extLst>
              </p:cNvPr>
              <p:cNvSpPr>
                <a:spLocks noGrp="1" noRot="1" noChangeAspect="1" noMove="1" noResize="1" noEditPoints="1" noAdjustHandles="1" noChangeArrowheads="1" noChangeShapeType="1" noTextEdit="1"/>
              </p:cNvSpPr>
              <p:nvPr>
                <p:ph idx="1"/>
              </p:nvPr>
            </p:nvSpPr>
            <p:spPr>
              <a:blipFill>
                <a:blip r:embed="rId2"/>
                <a:stretch>
                  <a:fillRect l="-1228" t="-1531"/>
                </a:stretch>
              </a:blipFill>
            </p:spPr>
            <p:txBody>
              <a:bodyPr/>
              <a:lstStyle/>
              <a:p>
                <a:r>
                  <a:rPr lang="zh-CN" altLang="en-US">
                    <a:noFill/>
                  </a:rPr>
                  <a:t> </a:t>
                </a:r>
              </a:p>
            </p:txBody>
          </p:sp>
        </mc:Fallback>
      </mc:AlternateContent>
      <p:sp>
        <p:nvSpPr>
          <p:cNvPr id="3" name="页脚占位符 2">
            <a:extLst>
              <a:ext uri="{FF2B5EF4-FFF2-40B4-BE49-F238E27FC236}">
                <a16:creationId xmlns:a16="http://schemas.microsoft.com/office/drawing/2014/main" id="{9B303F6A-0102-CD4E-B9A0-AD1C600FDAF5}"/>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0523829D-05F7-C243-B4F8-36FAA4B5C651}"/>
              </a:ext>
            </a:extLst>
          </p:cNvPr>
          <p:cNvSpPr>
            <a:spLocks noGrp="1"/>
          </p:cNvSpPr>
          <p:nvPr>
            <p:ph type="sldNum" sz="quarter" idx="12"/>
          </p:nvPr>
        </p:nvSpPr>
        <p:spPr/>
        <p:txBody>
          <a:bodyPr/>
          <a:lstStyle/>
          <a:p>
            <a:fld id="{91F816EA-24CC-2048-859A-C5EA9F275392}" type="slidenum">
              <a:rPr lang="en-US" smtClean="0"/>
              <a:pPr/>
              <a:t>36</a:t>
            </a:fld>
            <a:endParaRPr lang="en-US" dirty="0"/>
          </a:p>
        </p:txBody>
      </p:sp>
      <p:sp>
        <p:nvSpPr>
          <p:cNvPr id="5" name="标题 4">
            <a:extLst>
              <a:ext uri="{FF2B5EF4-FFF2-40B4-BE49-F238E27FC236}">
                <a16:creationId xmlns:a16="http://schemas.microsoft.com/office/drawing/2014/main" id="{E71AD9FF-6495-0E44-86C2-1E18A98276E6}"/>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FIRST</a:t>
            </a:r>
            <a:r>
              <a:rPr kumimoji="1" lang="zh-CN" altLang="en-US" dirty="0">
                <a:latin typeface="Times New Roman" panose="02020603050405020304" pitchFamily="18" charset="0"/>
                <a:cs typeface="Times New Roman" panose="02020603050405020304" pitchFamily="18" charset="0"/>
              </a:rPr>
              <a:t>和</a:t>
            </a:r>
            <a:r>
              <a:rPr kumimoji="1" lang="en-US" altLang="zh-CN" dirty="0">
                <a:latin typeface="Times New Roman" panose="02020603050405020304" pitchFamily="18" charset="0"/>
                <a:cs typeface="Times New Roman" panose="02020603050405020304" pitchFamily="18" charset="0"/>
              </a:rPr>
              <a:t>FOLLOW</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551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blinds(horizontal)">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8124128-9121-3849-87AA-42812B231534}"/>
                  </a:ext>
                </a:extLst>
              </p:cNvPr>
              <p:cNvSpPr>
                <a:spLocks noGrp="1"/>
              </p:cNvSpPr>
              <p:nvPr>
                <p:ph idx="1"/>
              </p:nvPr>
            </p:nvSpPr>
            <p:spPr/>
            <p:txBody>
              <a:bodyPr/>
              <a:lstStyle/>
              <a:p>
                <a:r>
                  <a:rPr kumimoji="1" lang="en-US" altLang="zh-CN" dirty="0"/>
                  <a:t>FIRST(α)</a:t>
                </a:r>
              </a:p>
              <a:p>
                <a:pPr lvl="1"/>
                <a:r>
                  <a:rPr kumimoji="1" lang="zh-CN" altLang="en-US" dirty="0"/>
                  <a:t>可以从</a:t>
                </a:r>
                <a:r>
                  <a:rPr kumimoji="1" lang="en-US" altLang="zh-CN" dirty="0"/>
                  <a:t>α</a:t>
                </a:r>
                <a:r>
                  <a:rPr kumimoji="1" lang="zh-CN" altLang="en-US" dirty="0"/>
                  <a:t>推导得到的串的首符号的集合</a:t>
                </a:r>
                <a:endParaRPr kumimoji="1" lang="en-US" altLang="zh-CN" dirty="0"/>
              </a:p>
              <a:p>
                <a:pPr lvl="1"/>
                <a:r>
                  <a:rPr kumimoji="1" lang="zh-CN" altLang="en-US" dirty="0"/>
                  <a:t>如果</a:t>
                </a:r>
                <a14:m>
                  <m:oMath xmlns:m="http://schemas.openxmlformats.org/officeDocument/2006/math">
                    <m:r>
                      <a:rPr kumimoji="1" lang="zh-CN" altLang="en-US" i="1">
                        <a:latin typeface="Cambria Math" panose="02040503050406030204" pitchFamily="18" charset="0"/>
                      </a:rPr>
                      <m:t>𝛼</m:t>
                    </m:r>
                    <m:sSup>
                      <m:sSupPr>
                        <m:ctrlPr>
                          <a:rPr kumimoji="1" lang="en-US" altLang="zh-CN" i="1" smtClean="0">
                            <a:latin typeface="Cambria Math" panose="02040503050406030204" pitchFamily="18" charset="0"/>
                          </a:rPr>
                        </m:ctrlPr>
                      </m:sSupPr>
                      <m:e>
                        <m:r>
                          <a:rPr kumimoji="1" lang="zh-CN" altLang="en-US" i="1">
                            <a:latin typeface="Cambria Math" panose="02040503050406030204" pitchFamily="18" charset="0"/>
                          </a:rPr>
                          <m:t>⇒</m:t>
                        </m:r>
                      </m:e>
                      <m:sup>
                        <m:r>
                          <a:rPr kumimoji="1" lang="zh-CN" altLang="en-US" b="0" i="1" smtClean="0">
                            <a:latin typeface="Cambria Math" panose="02040503050406030204" pitchFamily="18" charset="0"/>
                          </a:rPr>
                          <m:t>∗</m:t>
                        </m:r>
                      </m:sup>
                    </m:sSup>
                    <m:r>
                      <a:rPr kumimoji="1" lang="zh-CN" altLang="en-US" i="1">
                        <a:latin typeface="Cambria Math" panose="02040503050406030204" pitchFamily="18" charset="0"/>
                      </a:rPr>
                      <m:t>𝜀</m:t>
                    </m:r>
                  </m:oMath>
                </a14:m>
                <a:r>
                  <a:rPr kumimoji="1" lang="zh-CN" altLang="en-US" dirty="0"/>
                  <a:t>，则</a:t>
                </a:r>
                <a:r>
                  <a:rPr kumimoji="1" lang="en-US" altLang="zh-CN" dirty="0" err="1"/>
                  <a:t>ε</a:t>
                </a:r>
                <a:r>
                  <a:rPr kumimoji="1" lang="zh-CN" altLang="en-US" dirty="0"/>
                  <a:t>也在</a:t>
                </a:r>
                <a:r>
                  <a:rPr kumimoji="1" lang="en-US" altLang="zh-CN" dirty="0"/>
                  <a:t>FIRST(α)</a:t>
                </a:r>
                <a:r>
                  <a:rPr kumimoji="1" lang="zh-CN" altLang="en-US" dirty="0"/>
                  <a:t>中</a:t>
                </a:r>
                <a:endParaRPr kumimoji="1" lang="en-US" altLang="zh-CN" dirty="0"/>
              </a:p>
              <a:p>
                <a:pPr marL="0" indent="0">
                  <a:buNone/>
                </a:pPr>
                <a:endParaRPr kumimoji="1" lang="en-US" altLang="zh-CN" dirty="0"/>
              </a:p>
              <a:p>
                <a:r>
                  <a:rPr kumimoji="1" lang="en-US" altLang="zh-CN" dirty="0"/>
                  <a:t>FIRST</a:t>
                </a:r>
                <a:r>
                  <a:rPr kumimoji="1" lang="zh-CN" altLang="en-US" dirty="0"/>
                  <a:t>函数的意义</a:t>
                </a:r>
                <a:endParaRPr kumimoji="1" lang="en-US" altLang="zh-CN" dirty="0"/>
              </a:p>
              <a:p>
                <a:pPr lvl="1"/>
                <a:r>
                  <a:rPr kumimoji="1" lang="en-US" altLang="zh-CN" dirty="0"/>
                  <a:t>A</a:t>
                </a:r>
                <a:r>
                  <a:rPr kumimoji="1" lang="zh-CN" altLang="en-US" dirty="0"/>
                  <a:t>的产生式</a:t>
                </a:r>
                <a:r>
                  <a:rPr kumimoji="1" lang="en-US" altLang="zh-CN" dirty="0"/>
                  <a:t>A→α</a:t>
                </a:r>
                <a:r>
                  <a:rPr kumimoji="1" lang="zh-CN" altLang="en-US" dirty="0"/>
                  <a:t> </a:t>
                </a:r>
                <a:r>
                  <a:rPr kumimoji="1" lang="en-US" altLang="zh-CN" dirty="0"/>
                  <a:t>|</a:t>
                </a:r>
                <a:r>
                  <a:rPr kumimoji="1" lang="zh-CN" altLang="en-US" dirty="0"/>
                  <a:t> </a:t>
                </a:r>
                <a:r>
                  <a:rPr kumimoji="1" lang="en-US" altLang="zh-CN" dirty="0"/>
                  <a:t>β</a:t>
                </a:r>
                <a:r>
                  <a:rPr kumimoji="1" lang="zh-CN" altLang="en-US" dirty="0"/>
                  <a:t>，且</a:t>
                </a:r>
                <a:r>
                  <a:rPr kumimoji="1" lang="en-US" altLang="zh-CN" dirty="0"/>
                  <a:t>FIRST(α)</a:t>
                </a:r>
                <a:r>
                  <a:rPr kumimoji="1" lang="zh-CN" altLang="en-US" dirty="0"/>
                  <a:t>和</a:t>
                </a:r>
                <a:r>
                  <a:rPr kumimoji="1" lang="en-US" altLang="zh-CN" dirty="0"/>
                  <a:t>FIRST(β)</a:t>
                </a:r>
                <a:r>
                  <a:rPr kumimoji="1" lang="zh-CN" altLang="en-US" dirty="0"/>
                  <a:t>不相交</a:t>
                </a:r>
                <a:endParaRPr kumimoji="1" lang="en-US" altLang="zh-CN" dirty="0"/>
              </a:p>
              <a:p>
                <a:pPr lvl="1"/>
                <a:r>
                  <a:rPr kumimoji="1" lang="zh-CN" altLang="en-US" dirty="0"/>
                  <a:t>当下一个输入符号是</a:t>
                </a:r>
                <a:r>
                  <a:rPr kumimoji="1" lang="en-US" altLang="zh-CN" dirty="0"/>
                  <a:t>a</a:t>
                </a:r>
                <a:r>
                  <a:rPr kumimoji="1" lang="zh-CN" altLang="en-US" dirty="0"/>
                  <a:t>时，若</a:t>
                </a:r>
                <a:r>
                  <a:rPr kumimoji="1" lang="en-US" altLang="zh-CN" dirty="0" err="1"/>
                  <a:t>a∈FIRST</a:t>
                </a:r>
                <a:r>
                  <a:rPr kumimoji="1" lang="en-US" altLang="zh-CN" dirty="0"/>
                  <a:t>(α)</a:t>
                </a:r>
                <a:r>
                  <a:rPr kumimoji="1" lang="zh-CN" altLang="en-US" dirty="0"/>
                  <a:t>，则选择</a:t>
                </a:r>
                <a:r>
                  <a:rPr kumimoji="1" lang="en-US" altLang="zh-CN" dirty="0"/>
                  <a:t>A→α</a:t>
                </a:r>
                <a:r>
                  <a:rPr kumimoji="1" lang="zh-CN" altLang="en-US" dirty="0"/>
                  <a:t>，若</a:t>
                </a:r>
                <a:r>
                  <a:rPr kumimoji="1" lang="en-US" altLang="zh-CN" dirty="0" err="1"/>
                  <a:t>a∈FIRST</a:t>
                </a:r>
                <a:r>
                  <a:rPr kumimoji="1" lang="en-US" altLang="zh-CN" dirty="0"/>
                  <a:t>(β)</a:t>
                </a:r>
                <a:r>
                  <a:rPr kumimoji="1" lang="zh-CN" altLang="en-US" dirty="0"/>
                  <a:t>，则选择</a:t>
                </a:r>
                <a:r>
                  <a:rPr kumimoji="1" lang="en-US" altLang="zh-CN" dirty="0"/>
                  <a:t>A→β</a:t>
                </a:r>
                <a:endParaRPr kumimoji="1" lang="zh-CN" altLang="en-US" dirty="0"/>
              </a:p>
            </p:txBody>
          </p:sp>
        </mc:Choice>
        <mc:Fallback xmlns="">
          <p:sp>
            <p:nvSpPr>
              <p:cNvPr id="2" name="内容占位符 1">
                <a:extLst>
                  <a:ext uri="{FF2B5EF4-FFF2-40B4-BE49-F238E27FC236}">
                    <a16:creationId xmlns:a16="http://schemas.microsoft.com/office/drawing/2014/main" id="{18124128-9121-3849-87AA-42812B231534}"/>
                  </a:ext>
                </a:extLst>
              </p:cNvPr>
              <p:cNvSpPr>
                <a:spLocks noGrp="1" noRot="1" noChangeAspect="1" noMove="1" noResize="1" noEditPoints="1" noAdjustHandles="1" noChangeArrowheads="1" noChangeShapeType="1" noTextEdit="1"/>
              </p:cNvSpPr>
              <p:nvPr>
                <p:ph idx="1"/>
              </p:nvPr>
            </p:nvSpPr>
            <p:spPr>
              <a:blipFill>
                <a:blip r:embed="rId2"/>
                <a:stretch>
                  <a:fillRect l="-1004" t="-1531"/>
                </a:stretch>
              </a:blipFill>
            </p:spPr>
            <p:txBody>
              <a:bodyPr/>
              <a:lstStyle/>
              <a:p>
                <a:r>
                  <a:rPr lang="zh-CN" altLang="en-US">
                    <a:noFill/>
                  </a:rPr>
                  <a:t> </a:t>
                </a:r>
              </a:p>
            </p:txBody>
          </p:sp>
        </mc:Fallback>
      </mc:AlternateContent>
      <p:sp>
        <p:nvSpPr>
          <p:cNvPr id="3" name="页脚占位符 2">
            <a:extLst>
              <a:ext uri="{FF2B5EF4-FFF2-40B4-BE49-F238E27FC236}">
                <a16:creationId xmlns:a16="http://schemas.microsoft.com/office/drawing/2014/main" id="{38B7BDCF-1328-FE4E-BEAC-3AF6EFA4E9DD}"/>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545B9C07-9D13-8A44-9346-E784040E39B7}"/>
              </a:ext>
            </a:extLst>
          </p:cNvPr>
          <p:cNvSpPr>
            <a:spLocks noGrp="1"/>
          </p:cNvSpPr>
          <p:nvPr>
            <p:ph type="sldNum" sz="quarter" idx="12"/>
          </p:nvPr>
        </p:nvSpPr>
        <p:spPr/>
        <p:txBody>
          <a:bodyPr/>
          <a:lstStyle/>
          <a:p>
            <a:fld id="{91F816EA-24CC-2048-859A-C5EA9F275392}" type="slidenum">
              <a:rPr lang="en-US" smtClean="0"/>
              <a:pPr/>
              <a:t>37</a:t>
            </a:fld>
            <a:endParaRPr lang="en-US" dirty="0"/>
          </a:p>
        </p:txBody>
      </p:sp>
      <p:sp>
        <p:nvSpPr>
          <p:cNvPr id="5" name="标题 4">
            <a:extLst>
              <a:ext uri="{FF2B5EF4-FFF2-40B4-BE49-F238E27FC236}">
                <a16:creationId xmlns:a16="http://schemas.microsoft.com/office/drawing/2014/main" id="{680B8CE6-CA35-5843-AAA0-DA81C0B30067}"/>
              </a:ext>
            </a:extLst>
          </p:cNvPr>
          <p:cNvSpPr>
            <a:spLocks noGrp="1"/>
          </p:cNvSpPr>
          <p:nvPr>
            <p:ph type="title"/>
          </p:nvPr>
        </p:nvSpPr>
        <p:spPr/>
        <p:txBody>
          <a:bodyPr/>
          <a:lstStyle/>
          <a:p>
            <a:r>
              <a:rPr kumimoji="1" lang="en-US" altLang="zh-CN" dirty="0"/>
              <a:t>FIRST</a:t>
            </a:r>
            <a:endParaRPr kumimoji="1" lang="zh-CN" altLang="en-US" dirty="0"/>
          </a:p>
        </p:txBody>
      </p:sp>
      <p:pic>
        <p:nvPicPr>
          <p:cNvPr id="9218" name="Picture 2">
            <a:extLst>
              <a:ext uri="{FF2B5EF4-FFF2-40B4-BE49-F238E27FC236}">
                <a16:creationId xmlns:a16="http://schemas.microsoft.com/office/drawing/2014/main" id="{15BE081A-4FE5-564E-A4BF-D0C43C323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764704"/>
            <a:ext cx="4889500" cy="317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247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145F6B9-2CE3-904E-BFD8-7933746FC140}"/>
              </a:ext>
            </a:extLst>
          </p:cNvPr>
          <p:cNvSpPr>
            <a:spLocks noGrp="1"/>
          </p:cNvSpPr>
          <p:nvPr>
            <p:ph idx="1"/>
          </p:nvPr>
        </p:nvSpPr>
        <p:spPr>
          <a:xfrm>
            <a:off x="406400" y="838200"/>
            <a:ext cx="11379200" cy="5562600"/>
          </a:xfrm>
        </p:spPr>
        <p:txBody>
          <a:bodyPr/>
          <a:lstStyle/>
          <a:p>
            <a:r>
              <a:rPr kumimoji="1" lang="zh-CN" altLang="en-US" dirty="0"/>
              <a:t>计算</a:t>
            </a:r>
            <a:r>
              <a:rPr kumimoji="1" lang="en-US" altLang="zh-CN" dirty="0"/>
              <a:t>FIRST(X)</a:t>
            </a:r>
          </a:p>
          <a:p>
            <a:pPr lvl="1"/>
            <a:r>
              <a:rPr kumimoji="1" lang="zh-CN" altLang="en-US" dirty="0"/>
              <a:t>如果</a:t>
            </a:r>
            <a:r>
              <a:rPr kumimoji="1" lang="en-US" altLang="zh-CN" dirty="0"/>
              <a:t>X</a:t>
            </a:r>
            <a:r>
              <a:rPr kumimoji="1" lang="zh-CN" altLang="en-US" dirty="0"/>
              <a:t>是终结符号，则</a:t>
            </a:r>
            <a:r>
              <a:rPr kumimoji="1" lang="en-US" altLang="zh-CN" dirty="0"/>
              <a:t>FIRST(X)={X}</a:t>
            </a:r>
          </a:p>
          <a:p>
            <a:pPr lvl="1"/>
            <a:r>
              <a:rPr kumimoji="1" lang="zh-CN" altLang="en-US" dirty="0"/>
              <a:t>如果</a:t>
            </a:r>
            <a:r>
              <a:rPr kumimoji="1" lang="en-US" altLang="zh-CN" dirty="0"/>
              <a:t>X</a:t>
            </a:r>
            <a:r>
              <a:rPr kumimoji="1" lang="zh-CN" altLang="en-US" dirty="0"/>
              <a:t>是非终结符号，且</a:t>
            </a:r>
            <a:r>
              <a:rPr kumimoji="1" lang="en-US" altLang="zh-CN" dirty="0"/>
              <a:t>X→γ</a:t>
            </a:r>
            <a:r>
              <a:rPr kumimoji="1" lang="en-US" altLang="zh-CN" baseline="-25000" dirty="0"/>
              <a:t>1</a:t>
            </a:r>
            <a:r>
              <a:rPr kumimoji="1" lang="en-US" altLang="zh-CN" dirty="0"/>
              <a:t>γ</a:t>
            </a:r>
            <a:r>
              <a:rPr kumimoji="1" lang="en-US" altLang="zh-CN" baseline="-25000" dirty="0"/>
              <a:t>2</a:t>
            </a:r>
            <a:r>
              <a:rPr kumimoji="1" lang="en-US" altLang="zh-CN" dirty="0"/>
              <a:t>…</a:t>
            </a:r>
            <a:r>
              <a:rPr kumimoji="1" lang="en-US" altLang="zh-CN" dirty="0" err="1"/>
              <a:t>γ</a:t>
            </a:r>
            <a:r>
              <a:rPr kumimoji="1" lang="en-US" altLang="zh-CN" baseline="-25000" dirty="0" err="1"/>
              <a:t>k</a:t>
            </a:r>
            <a:r>
              <a:rPr kumimoji="1" lang="zh-CN" altLang="en-US" dirty="0"/>
              <a:t>是产生式</a:t>
            </a:r>
            <a:endParaRPr kumimoji="1" lang="en-US" altLang="zh-CN" dirty="0"/>
          </a:p>
          <a:p>
            <a:pPr lvl="2"/>
            <a:r>
              <a:rPr kumimoji="1" lang="zh-CN" altLang="en-US" dirty="0"/>
              <a:t>如果</a:t>
            </a:r>
            <a:r>
              <a:rPr kumimoji="1" lang="en-US" altLang="zh-CN" dirty="0"/>
              <a:t>a</a:t>
            </a:r>
            <a:r>
              <a:rPr kumimoji="1" lang="zh-CN" altLang="en-US" dirty="0"/>
              <a:t>在</a:t>
            </a:r>
            <a:r>
              <a:rPr kumimoji="1" lang="en-US" altLang="zh-CN" dirty="0"/>
              <a:t>FIRST(</a:t>
            </a:r>
            <a:r>
              <a:rPr kumimoji="1" lang="en-US" altLang="zh-CN" dirty="0" err="1"/>
              <a:t>γ</a:t>
            </a:r>
            <a:r>
              <a:rPr kumimoji="1" lang="en-US" altLang="zh-CN" baseline="-25000" dirty="0" err="1"/>
              <a:t>i</a:t>
            </a:r>
            <a:r>
              <a:rPr kumimoji="1" lang="en-US" altLang="zh-CN" dirty="0"/>
              <a:t>)</a:t>
            </a:r>
            <a:r>
              <a:rPr kumimoji="1" lang="zh-CN" altLang="en-US" dirty="0"/>
              <a:t>中，且</a:t>
            </a:r>
            <a:r>
              <a:rPr kumimoji="1" lang="en-US" altLang="zh-CN" dirty="0" err="1"/>
              <a:t>ε</a:t>
            </a:r>
            <a:r>
              <a:rPr kumimoji="1" lang="zh-CN" altLang="en-US" dirty="0"/>
              <a:t>在</a:t>
            </a:r>
            <a:r>
              <a:rPr kumimoji="1" lang="en-US" altLang="zh-CN" dirty="0"/>
              <a:t>FIRST(γ</a:t>
            </a:r>
            <a:r>
              <a:rPr kumimoji="1" lang="en-US" altLang="zh-CN" baseline="-25000" dirty="0"/>
              <a:t>1</a:t>
            </a:r>
            <a:r>
              <a:rPr kumimoji="1" lang="en-US" altLang="zh-CN" dirty="0"/>
              <a:t>)</a:t>
            </a:r>
            <a:r>
              <a:rPr kumimoji="1" lang="zh-CN" altLang="en-US" dirty="0"/>
              <a:t>、</a:t>
            </a:r>
            <a:r>
              <a:rPr kumimoji="1" lang="en-US" altLang="zh-CN" dirty="0"/>
              <a:t>FIRST(γ</a:t>
            </a:r>
            <a:r>
              <a:rPr kumimoji="1" lang="en-US" altLang="zh-CN" baseline="-25000" dirty="0"/>
              <a:t>2</a:t>
            </a:r>
            <a:r>
              <a:rPr kumimoji="1" lang="en-US" altLang="zh-CN" dirty="0"/>
              <a:t>)</a:t>
            </a:r>
            <a:r>
              <a:rPr kumimoji="1" lang="zh-CN" altLang="en-US" dirty="0"/>
              <a:t>、</a:t>
            </a:r>
            <a:r>
              <a:rPr kumimoji="1" lang="en-US" altLang="zh-CN" dirty="0"/>
              <a:t>…FIRST(γ</a:t>
            </a:r>
            <a:r>
              <a:rPr kumimoji="1" lang="en-US" altLang="zh-CN" baseline="-25000" dirty="0"/>
              <a:t>i-1</a:t>
            </a:r>
            <a:r>
              <a:rPr kumimoji="1" lang="en-US" altLang="zh-CN" dirty="0"/>
              <a:t>)</a:t>
            </a:r>
            <a:r>
              <a:rPr kumimoji="1" lang="zh-CN" altLang="en-US" dirty="0"/>
              <a:t>中，则将</a:t>
            </a:r>
            <a:r>
              <a:rPr kumimoji="1" lang="en-US" altLang="zh-CN" dirty="0"/>
              <a:t>a</a:t>
            </a:r>
            <a:r>
              <a:rPr kumimoji="1" lang="zh-CN" altLang="en-US" dirty="0"/>
              <a:t>也加入</a:t>
            </a:r>
            <a:r>
              <a:rPr kumimoji="1" lang="en-US" altLang="zh-CN" dirty="0"/>
              <a:t>FIRST(X)</a:t>
            </a:r>
            <a:r>
              <a:rPr kumimoji="1" lang="zh-CN" altLang="en-US" dirty="0"/>
              <a:t>中</a:t>
            </a:r>
            <a:endParaRPr kumimoji="1" lang="en-US" altLang="zh-CN" dirty="0"/>
          </a:p>
          <a:p>
            <a:pPr lvl="2"/>
            <a:r>
              <a:rPr kumimoji="1" lang="zh-CN" altLang="en-US" dirty="0"/>
              <a:t>如果</a:t>
            </a:r>
            <a:r>
              <a:rPr kumimoji="1" lang="en-US" altLang="zh-CN" dirty="0" err="1"/>
              <a:t>ε</a:t>
            </a:r>
            <a:r>
              <a:rPr kumimoji="1" lang="zh-CN" altLang="en-US" dirty="0"/>
              <a:t>在</a:t>
            </a:r>
            <a:r>
              <a:rPr kumimoji="1" lang="en-US" altLang="zh-CN" dirty="0"/>
              <a:t>FIRST(γ</a:t>
            </a:r>
            <a:r>
              <a:rPr kumimoji="1" lang="en-US" altLang="zh-CN" baseline="-25000" dirty="0"/>
              <a:t>1</a:t>
            </a:r>
            <a:r>
              <a:rPr kumimoji="1" lang="en-US" altLang="zh-CN" dirty="0"/>
              <a:t>)</a:t>
            </a:r>
            <a:r>
              <a:rPr kumimoji="1" lang="zh-CN" altLang="en-US" dirty="0"/>
              <a:t>、</a:t>
            </a:r>
            <a:r>
              <a:rPr kumimoji="1" lang="en-US" altLang="zh-CN" dirty="0"/>
              <a:t>FIRST(γ</a:t>
            </a:r>
            <a:r>
              <a:rPr kumimoji="1" lang="en-US" altLang="zh-CN" baseline="-25000" dirty="0"/>
              <a:t>2</a:t>
            </a:r>
            <a:r>
              <a:rPr kumimoji="1" lang="en-US" altLang="zh-CN" dirty="0"/>
              <a:t>)</a:t>
            </a:r>
            <a:r>
              <a:rPr kumimoji="1" lang="zh-CN" altLang="en-US" dirty="0"/>
              <a:t>、</a:t>
            </a:r>
            <a:r>
              <a:rPr kumimoji="1" lang="en-US" altLang="zh-CN" dirty="0"/>
              <a:t>…FIRST(</a:t>
            </a:r>
            <a:r>
              <a:rPr kumimoji="1" lang="en-US" altLang="zh-CN" dirty="0" err="1"/>
              <a:t>γ</a:t>
            </a:r>
            <a:r>
              <a:rPr kumimoji="1" lang="en-US" altLang="zh-CN" baseline="-25000" dirty="0" err="1"/>
              <a:t>k</a:t>
            </a:r>
            <a:r>
              <a:rPr kumimoji="1" lang="en-US" altLang="zh-CN" dirty="0"/>
              <a:t>)</a:t>
            </a:r>
            <a:r>
              <a:rPr kumimoji="1" lang="zh-CN" altLang="en-US" dirty="0"/>
              <a:t>中，则</a:t>
            </a:r>
            <a:r>
              <a:rPr kumimoji="1" lang="en-US" altLang="zh-CN" dirty="0" err="1"/>
              <a:t>ε</a:t>
            </a:r>
            <a:r>
              <a:rPr kumimoji="1" lang="zh-CN" altLang="en-US" dirty="0"/>
              <a:t>也加入</a:t>
            </a:r>
            <a:r>
              <a:rPr kumimoji="1" lang="en-US" altLang="zh-CN" dirty="0"/>
              <a:t>FIRST(X)</a:t>
            </a:r>
          </a:p>
          <a:p>
            <a:r>
              <a:rPr kumimoji="1" lang="zh-CN" altLang="en-US" dirty="0"/>
              <a:t>计算</a:t>
            </a:r>
            <a:r>
              <a:rPr kumimoji="1" lang="en-US" altLang="zh-CN" dirty="0"/>
              <a:t>FIRST(X</a:t>
            </a:r>
            <a:r>
              <a:rPr kumimoji="1" lang="en-US" altLang="zh-CN" baseline="-25000" dirty="0"/>
              <a:t>1</a:t>
            </a:r>
            <a:r>
              <a:rPr kumimoji="1" lang="en-US" altLang="zh-CN" dirty="0"/>
              <a:t>X</a:t>
            </a:r>
            <a:r>
              <a:rPr kumimoji="1" lang="en-US" altLang="zh-CN" baseline="-25000" dirty="0"/>
              <a:t>2</a:t>
            </a:r>
            <a:r>
              <a:rPr kumimoji="1" lang="en-US" altLang="zh-CN" dirty="0"/>
              <a:t>…</a:t>
            </a:r>
            <a:r>
              <a:rPr kumimoji="1" lang="en-US" altLang="zh-CN" dirty="0" err="1"/>
              <a:t>X</a:t>
            </a:r>
            <a:r>
              <a:rPr kumimoji="1" lang="en-US" altLang="zh-CN" baseline="-25000" dirty="0" err="1"/>
              <a:t>n</a:t>
            </a:r>
            <a:r>
              <a:rPr kumimoji="1" lang="en-US" altLang="zh-CN" dirty="0"/>
              <a:t>)</a:t>
            </a:r>
          </a:p>
          <a:p>
            <a:pPr lvl="1"/>
            <a:r>
              <a:rPr kumimoji="1" lang="zh-CN" altLang="en-US" dirty="0"/>
              <a:t>加入</a:t>
            </a:r>
            <a:r>
              <a:rPr kumimoji="1" lang="en" altLang="zh-CN" dirty="0"/>
              <a:t>FIRST(X</a:t>
            </a:r>
            <a:r>
              <a:rPr kumimoji="1" lang="en" altLang="zh-CN" baseline="-25000" dirty="0"/>
              <a:t>1</a:t>
            </a:r>
            <a:r>
              <a:rPr kumimoji="1" lang="en" altLang="zh-CN" dirty="0"/>
              <a:t>)</a:t>
            </a:r>
            <a:r>
              <a:rPr kumimoji="1" lang="zh-CN" altLang="en-US" dirty="0"/>
              <a:t>中所有</a:t>
            </a:r>
            <a:r>
              <a:rPr kumimoji="1" lang="zh-CN" altLang="en-US" dirty="0">
                <a:solidFill>
                  <a:srgbClr val="FF0000"/>
                </a:solidFill>
              </a:rPr>
              <a:t>非</a:t>
            </a:r>
            <a:r>
              <a:rPr kumimoji="1" lang="el-GR" altLang="zh-CN" dirty="0">
                <a:solidFill>
                  <a:srgbClr val="FF0000"/>
                </a:solidFill>
              </a:rPr>
              <a:t>ε</a:t>
            </a:r>
            <a:r>
              <a:rPr kumimoji="1" lang="zh-CN" altLang="en-US" dirty="0">
                <a:solidFill>
                  <a:srgbClr val="FF0000"/>
                </a:solidFill>
              </a:rPr>
              <a:t>符号</a:t>
            </a:r>
          </a:p>
          <a:p>
            <a:pPr lvl="1"/>
            <a:r>
              <a:rPr kumimoji="1" lang="zh-CN" altLang="en-US" dirty="0"/>
              <a:t>若</a:t>
            </a:r>
            <a:r>
              <a:rPr kumimoji="1" lang="el-GR" altLang="zh-CN" dirty="0"/>
              <a:t>ε</a:t>
            </a:r>
            <a:r>
              <a:rPr kumimoji="1" lang="zh-CN" altLang="en-US" dirty="0"/>
              <a:t>在</a:t>
            </a:r>
            <a:r>
              <a:rPr kumimoji="1" lang="en" altLang="zh-CN" dirty="0"/>
              <a:t>FIRST(X</a:t>
            </a:r>
            <a:r>
              <a:rPr kumimoji="1" lang="en" altLang="zh-CN" baseline="-25000" dirty="0"/>
              <a:t>1</a:t>
            </a:r>
            <a:r>
              <a:rPr kumimoji="1" lang="en" altLang="zh-CN" dirty="0"/>
              <a:t>)</a:t>
            </a:r>
            <a:r>
              <a:rPr kumimoji="1" lang="zh-CN" altLang="en-US" dirty="0"/>
              <a:t>中，加入</a:t>
            </a:r>
            <a:r>
              <a:rPr kumimoji="1" lang="en" altLang="zh-CN" dirty="0"/>
              <a:t>FIRST(X</a:t>
            </a:r>
            <a:r>
              <a:rPr kumimoji="1" lang="en" altLang="zh-CN" baseline="-25000" dirty="0"/>
              <a:t>2</a:t>
            </a:r>
            <a:r>
              <a:rPr kumimoji="1" lang="en" altLang="zh-CN" dirty="0"/>
              <a:t> )</a:t>
            </a:r>
            <a:r>
              <a:rPr kumimoji="1" lang="zh-CN" altLang="en-US" dirty="0"/>
              <a:t>中所有</a:t>
            </a:r>
            <a:r>
              <a:rPr kumimoji="1" lang="zh-CN" altLang="en-US" dirty="0">
                <a:solidFill>
                  <a:srgbClr val="FF0000"/>
                </a:solidFill>
              </a:rPr>
              <a:t>非</a:t>
            </a:r>
            <a:r>
              <a:rPr kumimoji="1" lang="el-GR" altLang="zh-CN" dirty="0">
                <a:solidFill>
                  <a:srgbClr val="FF0000"/>
                </a:solidFill>
              </a:rPr>
              <a:t>ε</a:t>
            </a:r>
            <a:r>
              <a:rPr kumimoji="1" lang="zh-CN" altLang="en-US" dirty="0">
                <a:solidFill>
                  <a:srgbClr val="FF0000"/>
                </a:solidFill>
              </a:rPr>
              <a:t>符号 </a:t>
            </a:r>
            <a:r>
              <a:rPr kumimoji="1" lang="en-US" altLang="zh-CN" dirty="0"/>
              <a:t>…</a:t>
            </a:r>
          </a:p>
          <a:p>
            <a:pPr lvl="1"/>
            <a:r>
              <a:rPr kumimoji="1" lang="zh-CN" altLang="en-US" dirty="0"/>
              <a:t>若</a:t>
            </a:r>
            <a:r>
              <a:rPr kumimoji="1" lang="el-GR" altLang="zh-CN" dirty="0"/>
              <a:t>ε</a:t>
            </a:r>
            <a:r>
              <a:rPr kumimoji="1" lang="zh-CN" altLang="en-US" dirty="0"/>
              <a:t>在所有</a:t>
            </a:r>
            <a:r>
              <a:rPr kumimoji="1" lang="en" altLang="zh-CN" dirty="0"/>
              <a:t>FIRST(X</a:t>
            </a:r>
            <a:r>
              <a:rPr kumimoji="1" lang="en" altLang="zh-CN" baseline="-25000" dirty="0"/>
              <a:t>i</a:t>
            </a:r>
            <a:r>
              <a:rPr kumimoji="1" lang="en" altLang="zh-CN" dirty="0"/>
              <a:t>)</a:t>
            </a:r>
            <a:r>
              <a:rPr kumimoji="1" lang="zh-CN" altLang="en-US" dirty="0"/>
              <a:t>中，也加入</a:t>
            </a:r>
            <a:r>
              <a:rPr kumimoji="1" lang="el-GR" altLang="zh-CN" dirty="0"/>
              <a:t>ε</a:t>
            </a:r>
            <a:endParaRPr kumimoji="1" lang="zh-CN" altLang="en-US" dirty="0"/>
          </a:p>
        </p:txBody>
      </p:sp>
      <p:sp>
        <p:nvSpPr>
          <p:cNvPr id="3" name="页脚占位符 2">
            <a:extLst>
              <a:ext uri="{FF2B5EF4-FFF2-40B4-BE49-F238E27FC236}">
                <a16:creationId xmlns:a16="http://schemas.microsoft.com/office/drawing/2014/main" id="{2FDD9F37-5719-A24D-AB8F-F96F0E0CC48C}"/>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8D9CFC41-7689-9D44-8E2C-3340C8C1788F}"/>
              </a:ext>
            </a:extLst>
          </p:cNvPr>
          <p:cNvSpPr>
            <a:spLocks noGrp="1"/>
          </p:cNvSpPr>
          <p:nvPr>
            <p:ph type="sldNum" sz="quarter" idx="12"/>
          </p:nvPr>
        </p:nvSpPr>
        <p:spPr/>
        <p:txBody>
          <a:bodyPr/>
          <a:lstStyle/>
          <a:p>
            <a:fld id="{91F816EA-24CC-2048-859A-C5EA9F275392}" type="slidenum">
              <a:rPr lang="en-US" smtClean="0"/>
              <a:pPr/>
              <a:t>38</a:t>
            </a:fld>
            <a:endParaRPr lang="en-US" dirty="0"/>
          </a:p>
        </p:txBody>
      </p:sp>
      <p:sp>
        <p:nvSpPr>
          <p:cNvPr id="5" name="标题 4">
            <a:extLst>
              <a:ext uri="{FF2B5EF4-FFF2-40B4-BE49-F238E27FC236}">
                <a16:creationId xmlns:a16="http://schemas.microsoft.com/office/drawing/2014/main" id="{4E05CF73-0AEB-E14C-8F4A-10296A420FA0}"/>
              </a:ext>
            </a:extLst>
          </p:cNvPr>
          <p:cNvSpPr>
            <a:spLocks noGrp="1"/>
          </p:cNvSpPr>
          <p:nvPr>
            <p:ph type="title"/>
          </p:nvPr>
        </p:nvSpPr>
        <p:spPr/>
        <p:txBody>
          <a:bodyPr/>
          <a:lstStyle/>
          <a:p>
            <a:r>
              <a:rPr kumimoji="1" lang="en-US" altLang="zh-CN" dirty="0"/>
              <a:t>FIRST</a:t>
            </a:r>
            <a:r>
              <a:rPr kumimoji="1" lang="zh-CN" altLang="en-US" dirty="0"/>
              <a:t>的计算方法</a:t>
            </a:r>
          </a:p>
        </p:txBody>
      </p:sp>
    </p:spTree>
    <p:extLst>
      <p:ext uri="{BB962C8B-B14F-4D97-AF65-F5344CB8AC3E}">
        <p14:creationId xmlns:p14="http://schemas.microsoft.com/office/powerpoint/2010/main" val="167476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blinds(horizontal)">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blinds(horizontal)">
                                      <p:cBhvr>
                                        <p:cTn id="24" dur="500"/>
                                        <p:tgtEl>
                                          <p:spTgt spid="2">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blinds(horizontal)">
                                      <p:cBhvr>
                                        <p:cTn id="27" dur="500"/>
                                        <p:tgtEl>
                                          <p:spTgt spid="2">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blinds(horizontal)">
                                      <p:cBhvr>
                                        <p:cTn id="30" dur="500"/>
                                        <p:tgtEl>
                                          <p:spTgt spid="2">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blinds(horizontal)">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EE908CE0-F2E6-A74E-874A-3A221B1F9625}"/>
                  </a:ext>
                </a:extLst>
              </p:cNvPr>
              <p:cNvSpPr>
                <a:spLocks noGrp="1"/>
              </p:cNvSpPr>
              <p:nvPr>
                <p:ph idx="1"/>
              </p:nvPr>
            </p:nvSpPr>
            <p:spPr/>
            <p:txBody>
              <a:bodyPr/>
              <a:lstStyle/>
              <a:p>
                <a:r>
                  <a:rPr kumimoji="1" lang="en-US" altLang="zh-CN" dirty="0"/>
                  <a:t>FOLLOW(A)</a:t>
                </a:r>
              </a:p>
              <a:p>
                <a:pPr lvl="1"/>
                <a:r>
                  <a:rPr kumimoji="1" lang="zh-CN" altLang="en-US" b="1" dirty="0">
                    <a:solidFill>
                      <a:srgbClr val="FF0000"/>
                    </a:solidFill>
                  </a:rPr>
                  <a:t>可能</a:t>
                </a:r>
                <a:r>
                  <a:rPr kumimoji="1" lang="zh-CN" altLang="en-US" dirty="0"/>
                  <a:t>在</a:t>
                </a:r>
                <a:r>
                  <a:rPr kumimoji="1" lang="zh-CN" altLang="en-US" dirty="0">
                    <a:solidFill>
                      <a:srgbClr val="00B050"/>
                    </a:solidFill>
                  </a:rPr>
                  <a:t>某些句型</a:t>
                </a:r>
                <a:r>
                  <a:rPr kumimoji="1" lang="zh-CN" altLang="en-US" dirty="0"/>
                  <a:t>中</a:t>
                </a:r>
                <a:r>
                  <a:rPr kumimoji="1" lang="zh-CN" altLang="en-US" dirty="0">
                    <a:solidFill>
                      <a:srgbClr val="00B050"/>
                    </a:solidFill>
                  </a:rPr>
                  <a:t>紧跟在</a:t>
                </a:r>
                <a:r>
                  <a:rPr kumimoji="1" lang="en" altLang="zh-CN" dirty="0">
                    <a:solidFill>
                      <a:srgbClr val="00B050"/>
                    </a:solidFill>
                  </a:rPr>
                  <a:t>A</a:t>
                </a:r>
                <a:r>
                  <a:rPr kumimoji="1" lang="zh-CN" altLang="en-US" dirty="0"/>
                  <a:t>右边的</a:t>
                </a:r>
                <a:r>
                  <a:rPr kumimoji="1" lang="zh-CN" altLang="en-US" dirty="0">
                    <a:solidFill>
                      <a:srgbClr val="FF0000"/>
                    </a:solidFill>
                  </a:rPr>
                  <a:t>终结符号</a:t>
                </a:r>
                <a:r>
                  <a:rPr kumimoji="1" lang="zh-CN" altLang="en-US" dirty="0"/>
                  <a:t>的集合</a:t>
                </a:r>
                <a:endParaRPr kumimoji="1" lang="en-US" altLang="zh-CN" dirty="0"/>
              </a:p>
              <a:p>
                <a:pPr lvl="1"/>
                <a:r>
                  <a:rPr kumimoji="1" lang="zh-CN" altLang="en-US" dirty="0"/>
                  <a:t>例</a:t>
                </a:r>
                <a:r>
                  <a:rPr kumimoji="1" lang="en-US" altLang="zh-CN" dirty="0"/>
                  <a:t>:</a:t>
                </a:r>
                <a:r>
                  <a:rPr kumimoji="1" lang="zh-CN" altLang="en-US" dirty="0"/>
                  <a:t> </a:t>
                </a:r>
                <a14:m>
                  <m:oMath xmlns:m="http://schemas.openxmlformats.org/officeDocument/2006/math">
                    <m:r>
                      <m:rPr>
                        <m:sty m:val="p"/>
                      </m:rPr>
                      <a:rPr kumimoji="1" lang="en-US" altLang="zh-CN" i="1" dirty="0">
                        <a:latin typeface="Cambria Math" panose="02040503050406030204" pitchFamily="18" charset="0"/>
                      </a:rPr>
                      <m:t>S</m:t>
                    </m:r>
                    <m:sSup>
                      <m:sSupPr>
                        <m:ctrlPr>
                          <a:rPr kumimoji="1" lang="en-US" altLang="zh-CN" i="1" dirty="0" smtClean="0">
                            <a:latin typeface="Cambria Math" panose="02040503050406030204" pitchFamily="18" charset="0"/>
                          </a:rPr>
                        </m:ctrlPr>
                      </m:sSupPr>
                      <m:e>
                        <m:r>
                          <a:rPr kumimoji="1" lang="en-US" altLang="zh-CN" i="1" dirty="0" smtClean="0">
                            <a:latin typeface="Cambria Math" panose="02040503050406030204" pitchFamily="18" charset="0"/>
                            <a:ea typeface="Cambria Math" panose="02040503050406030204" pitchFamily="18" charset="0"/>
                          </a:rPr>
                          <m:t>⇒</m:t>
                        </m:r>
                      </m:e>
                      <m:sup>
                        <m:r>
                          <a:rPr kumimoji="1" lang="zh-CN" altLang="en-US" b="0" i="1" dirty="0" smtClean="0">
                            <a:latin typeface="Cambria Math" panose="02040503050406030204" pitchFamily="18" charset="0"/>
                          </a:rPr>
                          <m:t>∗</m:t>
                        </m:r>
                      </m:sup>
                    </m:sSup>
                    <m:r>
                      <a:rPr kumimoji="1" lang="en-US" altLang="zh-CN" i="1" dirty="0" smtClean="0">
                        <a:latin typeface="Cambria Math" panose="02040503050406030204" pitchFamily="18" charset="0"/>
                        <a:ea typeface="Cambria Math" panose="02040503050406030204" pitchFamily="18" charset="0"/>
                      </a:rPr>
                      <m:t>𝛼</m:t>
                    </m:r>
                    <m:r>
                      <a:rPr kumimoji="1" lang="en-US" altLang="zh-CN" b="0" i="1" dirty="0" smtClean="0">
                        <a:latin typeface="Cambria Math" panose="02040503050406030204" pitchFamily="18" charset="0"/>
                        <a:ea typeface="Cambria Math" panose="02040503050406030204" pitchFamily="18" charset="0"/>
                      </a:rPr>
                      <m:t>𝐴</m:t>
                    </m:r>
                    <m:r>
                      <a:rPr kumimoji="1" lang="en-US" altLang="zh-CN" b="0" i="1" dirty="0" smtClean="0">
                        <a:solidFill>
                          <a:srgbClr val="FF0000"/>
                        </a:solidFill>
                        <a:latin typeface="Cambria Math" panose="02040503050406030204" pitchFamily="18" charset="0"/>
                        <a:ea typeface="Cambria Math" panose="02040503050406030204" pitchFamily="18" charset="0"/>
                      </a:rPr>
                      <m:t>𝑎</m:t>
                    </m:r>
                    <m:r>
                      <a:rPr kumimoji="1" lang="en-US" altLang="zh-CN" b="0" i="1" dirty="0" smtClean="0">
                        <a:latin typeface="Cambria Math" panose="02040503050406030204" pitchFamily="18" charset="0"/>
                        <a:ea typeface="Cambria Math" panose="02040503050406030204" pitchFamily="18" charset="0"/>
                      </a:rPr>
                      <m:t>𝛽</m:t>
                    </m:r>
                  </m:oMath>
                </a14:m>
                <a:r>
                  <a:rPr kumimoji="1" lang="zh-CN" altLang="en-US" dirty="0"/>
                  <a:t>，则</a:t>
                </a:r>
                <a:r>
                  <a:rPr kumimoji="1" lang="en-US" altLang="zh-CN" dirty="0" err="1"/>
                  <a:t>a∈FOLLOW</a:t>
                </a:r>
                <a:r>
                  <a:rPr kumimoji="1" lang="en-US" altLang="zh-CN" dirty="0"/>
                  <a:t>(A)</a:t>
                </a:r>
              </a:p>
              <a:p>
                <a:r>
                  <a:rPr kumimoji="1" lang="en-US" altLang="zh-CN" dirty="0"/>
                  <a:t>FOLLOW</a:t>
                </a:r>
                <a:r>
                  <a:rPr kumimoji="1" lang="zh-CN" altLang="en-US" dirty="0"/>
                  <a:t>函数的意义</a:t>
                </a:r>
                <a:endParaRPr kumimoji="1" lang="en-US" altLang="zh-CN" dirty="0"/>
              </a:p>
              <a:p>
                <a:pPr lvl="1"/>
                <a:r>
                  <a:rPr kumimoji="1" lang="zh-CN" altLang="en-US" dirty="0"/>
                  <a:t>如果有产生式</a:t>
                </a:r>
                <a:r>
                  <a:rPr kumimoji="1" lang="en-US" altLang="zh-CN" dirty="0"/>
                  <a:t>A→α</a:t>
                </a:r>
                <a:r>
                  <a:rPr kumimoji="1" lang="zh-CN" altLang="en-US" dirty="0"/>
                  <a:t>，当</a:t>
                </a:r>
                <a:r>
                  <a:rPr kumimoji="1" lang="en-US" altLang="zh-CN" dirty="0"/>
                  <a:t>α→</a:t>
                </a:r>
                <a:r>
                  <a:rPr kumimoji="1" lang="en-US" altLang="zh-CN" dirty="0" err="1"/>
                  <a:t>ε</a:t>
                </a:r>
                <a:r>
                  <a:rPr kumimoji="1" lang="zh-CN" altLang="en-US" dirty="0"/>
                  <a:t>或</a:t>
                </a:r>
                <a14:m>
                  <m:oMath xmlns:m="http://schemas.openxmlformats.org/officeDocument/2006/math">
                    <m:r>
                      <a:rPr kumimoji="1" lang="en-US" altLang="zh-CN" i="1" dirty="0">
                        <a:latin typeface="Cambria Math" panose="02040503050406030204" pitchFamily="18" charset="0"/>
                        <a:ea typeface="Cambria Math" panose="02040503050406030204" pitchFamily="18" charset="0"/>
                      </a:rPr>
                      <m:t>𝛼</m:t>
                    </m:r>
                    <m:sSup>
                      <m:sSupPr>
                        <m:ctrlPr>
                          <a:rPr kumimoji="1" lang="en-US" altLang="zh-CN" i="1" dirty="0" smtClean="0">
                            <a:latin typeface="Cambria Math" panose="02040503050406030204" pitchFamily="18" charset="0"/>
                            <a:ea typeface="Cambria Math" panose="02040503050406030204" pitchFamily="18" charset="0"/>
                          </a:rPr>
                        </m:ctrlPr>
                      </m:sSupPr>
                      <m:e>
                        <m:r>
                          <a:rPr kumimoji="1" lang="en-US" altLang="zh-CN" i="1" dirty="0" smtClean="0">
                            <a:latin typeface="Cambria Math" panose="02040503050406030204" pitchFamily="18" charset="0"/>
                            <a:ea typeface="Cambria Math" panose="02040503050406030204" pitchFamily="18" charset="0"/>
                          </a:rPr>
                          <m:t>⇒</m:t>
                        </m:r>
                      </m:e>
                      <m:sup>
                        <m:r>
                          <a:rPr kumimoji="1" lang="zh-CN" altLang="en-US" b="0" i="1" dirty="0" smtClean="0">
                            <a:latin typeface="Cambria Math" panose="02040503050406030204" pitchFamily="18" charset="0"/>
                            <a:ea typeface="Cambria Math" panose="02040503050406030204" pitchFamily="18" charset="0"/>
                          </a:rPr>
                          <m:t>∗</m:t>
                        </m:r>
                      </m:sup>
                    </m:sSup>
                    <m:r>
                      <a:rPr kumimoji="1" lang="en-US" altLang="zh-CN" i="1" dirty="0" smtClean="0">
                        <a:latin typeface="Cambria Math" panose="02040503050406030204" pitchFamily="18" charset="0"/>
                        <a:ea typeface="Cambria Math" panose="02040503050406030204" pitchFamily="18" charset="0"/>
                      </a:rPr>
                      <m:t>𝜀</m:t>
                    </m:r>
                  </m:oMath>
                </a14:m>
                <a:r>
                  <a:rPr kumimoji="1" lang="zh-CN" altLang="en-US" dirty="0"/>
                  <a:t>时，</a:t>
                </a:r>
                <a:r>
                  <a:rPr kumimoji="1" lang="en-US" altLang="zh-CN" dirty="0"/>
                  <a:t>FOLLOW(A)</a:t>
                </a:r>
                <a:r>
                  <a:rPr kumimoji="1" lang="zh-CN" altLang="en-US" dirty="0"/>
                  <a:t>可以帮助我们选择恰当的产生式</a:t>
                </a:r>
                <a:endParaRPr kumimoji="1" lang="en-US" altLang="zh-CN" dirty="0"/>
              </a:p>
              <a:p>
                <a:pPr lvl="1"/>
                <a:r>
                  <a:rPr kumimoji="1" lang="zh-CN" altLang="en-US" dirty="0"/>
                  <a:t>如</a:t>
                </a:r>
                <a:r>
                  <a:rPr kumimoji="1" lang="en-US" altLang="zh-CN" dirty="0"/>
                  <a:t>:</a:t>
                </a:r>
                <a:r>
                  <a:rPr kumimoji="1" lang="zh-CN" altLang="en-US" dirty="0"/>
                  <a:t> </a:t>
                </a:r>
                <a:r>
                  <a:rPr kumimoji="1" lang="en-US" altLang="zh-CN" dirty="0"/>
                  <a:t>A→α</a:t>
                </a:r>
                <a:r>
                  <a:rPr kumimoji="1" lang="zh-CN" altLang="en-US" dirty="0"/>
                  <a:t>，而</a:t>
                </a:r>
                <a:r>
                  <a:rPr kumimoji="1" lang="en-US" altLang="zh-CN" dirty="0" err="1"/>
                  <a:t>b∈FOLLOW</a:t>
                </a:r>
                <a:r>
                  <a:rPr kumimoji="1" lang="en-US" altLang="zh-CN" dirty="0"/>
                  <a:t>(A)</a:t>
                </a:r>
                <a:r>
                  <a:rPr kumimoji="1" lang="zh-CN" altLang="en-US" dirty="0"/>
                  <a:t>，如果</a:t>
                </a:r>
                <a14:m>
                  <m:oMath xmlns:m="http://schemas.openxmlformats.org/officeDocument/2006/math">
                    <m:r>
                      <a:rPr kumimoji="1" lang="en-US" altLang="zh-CN" i="1" dirty="0">
                        <a:latin typeface="Cambria Math" panose="02040503050406030204" pitchFamily="18" charset="0"/>
                        <a:ea typeface="Cambria Math" panose="02040503050406030204" pitchFamily="18" charset="0"/>
                      </a:rPr>
                      <m:t>𝛼</m:t>
                    </m:r>
                    <m:sSup>
                      <m:sSupPr>
                        <m:ctrlPr>
                          <a:rPr kumimoji="1" lang="en-US" altLang="zh-CN" i="1" dirty="0">
                            <a:latin typeface="Cambria Math" panose="02040503050406030204" pitchFamily="18" charset="0"/>
                            <a:ea typeface="Cambria Math" panose="02040503050406030204" pitchFamily="18" charset="0"/>
                          </a:rPr>
                        </m:ctrlPr>
                      </m:sSupPr>
                      <m:e>
                        <m:r>
                          <a:rPr kumimoji="1" lang="en-US" altLang="zh-CN" i="1" dirty="0">
                            <a:latin typeface="Cambria Math" panose="02040503050406030204" pitchFamily="18" charset="0"/>
                            <a:ea typeface="Cambria Math" panose="02040503050406030204" pitchFamily="18" charset="0"/>
                          </a:rPr>
                          <m:t>⇒</m:t>
                        </m:r>
                      </m:e>
                      <m:sup>
                        <m:r>
                          <a:rPr kumimoji="1" lang="zh-CN" altLang="en-US" i="1" dirty="0">
                            <a:latin typeface="Cambria Math" panose="02040503050406030204" pitchFamily="18" charset="0"/>
                            <a:ea typeface="Cambria Math" panose="02040503050406030204" pitchFamily="18" charset="0"/>
                          </a:rPr>
                          <m:t>∗</m:t>
                        </m:r>
                      </m:sup>
                    </m:sSup>
                    <m:r>
                      <a:rPr kumimoji="1" lang="en-US" altLang="zh-CN" i="1" dirty="0">
                        <a:latin typeface="Cambria Math" panose="02040503050406030204" pitchFamily="18" charset="0"/>
                        <a:ea typeface="Cambria Math" panose="02040503050406030204" pitchFamily="18" charset="0"/>
                      </a:rPr>
                      <m:t>𝜀</m:t>
                    </m:r>
                  </m:oMath>
                </a14:m>
                <a:r>
                  <a:rPr kumimoji="1" lang="en-US" altLang="zh-CN" dirty="0"/>
                  <a:t>,</a:t>
                </a:r>
                <a:r>
                  <a:rPr kumimoji="1" lang="zh-CN" altLang="en-US" dirty="0"/>
                  <a:t>而当前输入符号如果是</a:t>
                </a:r>
                <a:r>
                  <a:rPr kumimoji="1" lang="en-US" altLang="zh-CN" dirty="0"/>
                  <a:t>b</a:t>
                </a:r>
                <a:r>
                  <a:rPr kumimoji="1" lang="zh-CN" altLang="en-US" dirty="0"/>
                  <a:t>，则可以选择</a:t>
                </a:r>
                <a:r>
                  <a:rPr kumimoji="1" lang="en-US" altLang="zh-CN" dirty="0"/>
                  <a:t>A→α</a:t>
                </a:r>
                <a:r>
                  <a:rPr kumimoji="1" lang="zh-CN" altLang="en-US" dirty="0"/>
                  <a:t>。</a:t>
                </a:r>
                <a:endParaRPr kumimoji="1" lang="en-US" altLang="zh-CN" dirty="0"/>
              </a:p>
              <a:p>
                <a:pPr lvl="2"/>
                <a:r>
                  <a:rPr kumimoji="1" lang="zh-CN" altLang="en-US" dirty="0">
                    <a:solidFill>
                      <a:srgbClr val="FF0000"/>
                    </a:solidFill>
                  </a:rPr>
                  <a:t>通俗地说，</a:t>
                </a:r>
                <a:r>
                  <a:rPr kumimoji="1" lang="en-US" altLang="zh-CN" dirty="0">
                    <a:solidFill>
                      <a:srgbClr val="FF0000"/>
                    </a:solidFill>
                  </a:rPr>
                  <a:t>A</a:t>
                </a:r>
                <a:r>
                  <a:rPr kumimoji="1" lang="zh-CN" altLang="en-US" dirty="0">
                    <a:solidFill>
                      <a:srgbClr val="FF0000"/>
                    </a:solidFill>
                  </a:rPr>
                  <a:t>最终推导出</a:t>
                </a:r>
                <a:r>
                  <a:rPr kumimoji="1" lang="en-US" altLang="zh-CN" dirty="0" err="1">
                    <a:solidFill>
                      <a:srgbClr val="FF0000"/>
                    </a:solidFill>
                  </a:rPr>
                  <a:t>ε</a:t>
                </a:r>
                <a:r>
                  <a:rPr kumimoji="1" lang="zh-CN" altLang="en-US" dirty="0">
                    <a:solidFill>
                      <a:srgbClr val="FF0000"/>
                    </a:solidFill>
                  </a:rPr>
                  <a:t>，而</a:t>
                </a:r>
                <a:r>
                  <a:rPr kumimoji="1" lang="en-US" altLang="zh-CN" dirty="0">
                    <a:solidFill>
                      <a:srgbClr val="FF0000"/>
                    </a:solidFill>
                  </a:rPr>
                  <a:t>b</a:t>
                </a:r>
                <a:r>
                  <a:rPr kumimoji="1" lang="zh-CN" altLang="en-US" dirty="0">
                    <a:solidFill>
                      <a:srgbClr val="FF0000"/>
                    </a:solidFill>
                  </a:rPr>
                  <a:t>应该由</a:t>
                </a:r>
                <a:r>
                  <a:rPr kumimoji="1" lang="en-US" altLang="zh-CN" dirty="0">
                    <a:solidFill>
                      <a:srgbClr val="FF0000"/>
                    </a:solidFill>
                  </a:rPr>
                  <a:t>A</a:t>
                </a:r>
                <a:r>
                  <a:rPr kumimoji="1" lang="zh-CN" altLang="en-US" dirty="0">
                    <a:solidFill>
                      <a:srgbClr val="FF0000"/>
                    </a:solidFill>
                  </a:rPr>
                  <a:t>后面的符号来产生</a:t>
                </a:r>
              </a:p>
            </p:txBody>
          </p:sp>
        </mc:Choice>
        <mc:Fallback xmlns="">
          <p:sp>
            <p:nvSpPr>
              <p:cNvPr id="2" name="内容占位符 1">
                <a:extLst>
                  <a:ext uri="{FF2B5EF4-FFF2-40B4-BE49-F238E27FC236}">
                    <a16:creationId xmlns:a16="http://schemas.microsoft.com/office/drawing/2014/main" id="{EE908CE0-F2E6-A74E-874A-3A221B1F9625}"/>
                  </a:ext>
                </a:extLst>
              </p:cNvPr>
              <p:cNvSpPr>
                <a:spLocks noGrp="1" noRot="1" noChangeAspect="1" noMove="1" noResize="1" noEditPoints="1" noAdjustHandles="1" noChangeArrowheads="1" noChangeShapeType="1" noTextEdit="1"/>
              </p:cNvSpPr>
              <p:nvPr>
                <p:ph idx="1"/>
              </p:nvPr>
            </p:nvSpPr>
            <p:spPr>
              <a:blipFill>
                <a:blip r:embed="rId2"/>
                <a:stretch>
                  <a:fillRect l="-1004" t="-1531" r="-4241"/>
                </a:stretch>
              </a:blipFill>
            </p:spPr>
            <p:txBody>
              <a:bodyPr/>
              <a:lstStyle/>
              <a:p>
                <a:r>
                  <a:rPr lang="zh-CN" altLang="en-US">
                    <a:noFill/>
                  </a:rPr>
                  <a:t> </a:t>
                </a:r>
              </a:p>
            </p:txBody>
          </p:sp>
        </mc:Fallback>
      </mc:AlternateContent>
      <p:sp>
        <p:nvSpPr>
          <p:cNvPr id="3" name="页脚占位符 2">
            <a:extLst>
              <a:ext uri="{FF2B5EF4-FFF2-40B4-BE49-F238E27FC236}">
                <a16:creationId xmlns:a16="http://schemas.microsoft.com/office/drawing/2014/main" id="{F0424479-AF88-AB4B-A408-63BF20F35320}"/>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DB6FDFE2-469A-FE42-91CE-68E22026E57C}"/>
              </a:ext>
            </a:extLst>
          </p:cNvPr>
          <p:cNvSpPr>
            <a:spLocks noGrp="1"/>
          </p:cNvSpPr>
          <p:nvPr>
            <p:ph type="sldNum" sz="quarter" idx="12"/>
          </p:nvPr>
        </p:nvSpPr>
        <p:spPr/>
        <p:txBody>
          <a:bodyPr/>
          <a:lstStyle/>
          <a:p>
            <a:fld id="{91F816EA-24CC-2048-859A-C5EA9F275392}" type="slidenum">
              <a:rPr lang="en-US" smtClean="0"/>
              <a:pPr/>
              <a:t>39</a:t>
            </a:fld>
            <a:endParaRPr lang="en-US" dirty="0"/>
          </a:p>
        </p:txBody>
      </p:sp>
      <p:sp>
        <p:nvSpPr>
          <p:cNvPr id="5" name="标题 4">
            <a:extLst>
              <a:ext uri="{FF2B5EF4-FFF2-40B4-BE49-F238E27FC236}">
                <a16:creationId xmlns:a16="http://schemas.microsoft.com/office/drawing/2014/main" id="{AD608145-90C9-1543-B5D4-261FD4BAB43E}"/>
              </a:ext>
            </a:extLst>
          </p:cNvPr>
          <p:cNvSpPr>
            <a:spLocks noGrp="1"/>
          </p:cNvSpPr>
          <p:nvPr>
            <p:ph type="title"/>
          </p:nvPr>
        </p:nvSpPr>
        <p:spPr/>
        <p:txBody>
          <a:bodyPr/>
          <a:lstStyle/>
          <a:p>
            <a:r>
              <a:rPr kumimoji="1" lang="en-US" altLang="zh-CN" dirty="0"/>
              <a:t>FOLLOW</a:t>
            </a:r>
            <a:endParaRPr kumimoji="1" lang="zh-CN" altLang="en-US" dirty="0"/>
          </a:p>
        </p:txBody>
      </p:sp>
      <p:pic>
        <p:nvPicPr>
          <p:cNvPr id="10242" name="Picture 2">
            <a:extLst>
              <a:ext uri="{FF2B5EF4-FFF2-40B4-BE49-F238E27FC236}">
                <a16:creationId xmlns:a16="http://schemas.microsoft.com/office/drawing/2014/main" id="{EE90C4B9-BDD1-A541-B8B3-9C506EA53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739" y="42508"/>
            <a:ext cx="3209637" cy="1834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921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B356641-3879-914D-83E6-0C69B352BF5B}"/>
              </a:ext>
            </a:extLst>
          </p:cNvPr>
          <p:cNvSpPr>
            <a:spLocks noGrp="1"/>
          </p:cNvSpPr>
          <p:nvPr>
            <p:ph idx="1"/>
          </p:nvPr>
        </p:nvSpPr>
        <p:spPr>
          <a:xfrm>
            <a:off x="381000" y="914400"/>
            <a:ext cx="11379200" cy="5410200"/>
          </a:xfrm>
        </p:spPr>
        <p:txBody>
          <a:bodyPr/>
          <a:lstStyle/>
          <a:p>
            <a:r>
              <a:rPr kumimoji="1" lang="zh-CN" altLang="en-US" sz="2800" dirty="0">
                <a:solidFill>
                  <a:srgbClr val="0070C0"/>
                </a:solidFill>
              </a:rPr>
              <a:t>通用语法分析器</a:t>
            </a:r>
            <a:endParaRPr kumimoji="1" lang="en-US" altLang="zh-CN" sz="2800" dirty="0">
              <a:solidFill>
                <a:srgbClr val="0070C0"/>
              </a:solidFill>
            </a:endParaRPr>
          </a:p>
          <a:p>
            <a:pPr lvl="1"/>
            <a:r>
              <a:rPr kumimoji="1" lang="zh-CN" altLang="en-US" sz="2400" dirty="0">
                <a:solidFill>
                  <a:srgbClr val="0070C0"/>
                </a:solidFill>
              </a:rPr>
              <a:t>可以对任意文法进行语法分析</a:t>
            </a:r>
            <a:endParaRPr kumimoji="1" lang="en-US" altLang="zh-CN" sz="2400" dirty="0">
              <a:solidFill>
                <a:srgbClr val="0070C0"/>
              </a:solidFill>
            </a:endParaRPr>
          </a:p>
          <a:p>
            <a:pPr lvl="2"/>
            <a:r>
              <a:rPr kumimoji="1" lang="en-US" altLang="zh-CN" sz="2400" dirty="0" err="1">
                <a:solidFill>
                  <a:srgbClr val="0070C0"/>
                </a:solidFill>
              </a:rPr>
              <a:t>Cocke</a:t>
            </a:r>
            <a:r>
              <a:rPr kumimoji="1" lang="en-US" altLang="zh-CN" sz="2400" dirty="0">
                <a:solidFill>
                  <a:srgbClr val="0070C0"/>
                </a:solidFill>
              </a:rPr>
              <a:t>-Younger-</a:t>
            </a:r>
            <a:r>
              <a:rPr kumimoji="1" lang="en-US" altLang="zh-CN" sz="2400" dirty="0" err="1">
                <a:solidFill>
                  <a:srgbClr val="0070C0"/>
                </a:solidFill>
              </a:rPr>
              <a:t>Kasami</a:t>
            </a:r>
            <a:r>
              <a:rPr kumimoji="1" lang="en-US" altLang="zh-CN" sz="2400" dirty="0">
                <a:solidFill>
                  <a:srgbClr val="0070C0"/>
                </a:solidFill>
              </a:rPr>
              <a:t>(CYK</a:t>
            </a:r>
            <a:r>
              <a:rPr kumimoji="1" lang="zh-CN" altLang="en-US" sz="2400" dirty="0">
                <a:solidFill>
                  <a:srgbClr val="0070C0"/>
                </a:solidFill>
              </a:rPr>
              <a:t>算法</a:t>
            </a:r>
            <a:r>
              <a:rPr kumimoji="1" lang="en-US" altLang="zh-CN" sz="2400" dirty="0">
                <a:solidFill>
                  <a:srgbClr val="0070C0"/>
                </a:solidFill>
              </a:rPr>
              <a:t>)</a:t>
            </a:r>
            <a:r>
              <a:rPr kumimoji="1" lang="zh-CN" altLang="en-US" sz="2400" dirty="0">
                <a:solidFill>
                  <a:srgbClr val="0070C0"/>
                </a:solidFill>
              </a:rPr>
              <a:t>，</a:t>
            </a:r>
            <a:r>
              <a:rPr kumimoji="1" lang="en-US" altLang="zh-CN" sz="2400" dirty="0" err="1">
                <a:solidFill>
                  <a:srgbClr val="0070C0"/>
                </a:solidFill>
              </a:rPr>
              <a:t>Earley</a:t>
            </a:r>
            <a:r>
              <a:rPr kumimoji="1" lang="zh-CN" altLang="en-US" sz="2400" dirty="0">
                <a:solidFill>
                  <a:srgbClr val="0070C0"/>
                </a:solidFill>
              </a:rPr>
              <a:t>算法</a:t>
            </a:r>
            <a:r>
              <a:rPr kumimoji="1" lang="en-US" altLang="zh-CN" sz="2400" dirty="0">
                <a:solidFill>
                  <a:srgbClr val="0070C0"/>
                </a:solidFill>
              </a:rPr>
              <a:t>:</a:t>
            </a:r>
            <a:r>
              <a:rPr kumimoji="1" lang="zh-CN" altLang="en-US" sz="2400" dirty="0">
                <a:solidFill>
                  <a:srgbClr val="0070C0"/>
                </a:solidFill>
              </a:rPr>
              <a:t> 应用于</a:t>
            </a:r>
            <a:r>
              <a:rPr kumimoji="1" lang="en-US" altLang="zh-CN" sz="2400" dirty="0">
                <a:solidFill>
                  <a:srgbClr val="0070C0"/>
                </a:solidFill>
              </a:rPr>
              <a:t>NLP</a:t>
            </a:r>
          </a:p>
          <a:p>
            <a:pPr lvl="1"/>
            <a:r>
              <a:rPr kumimoji="1" lang="zh-CN" altLang="en-US" sz="2400" dirty="0">
                <a:solidFill>
                  <a:srgbClr val="0070C0"/>
                </a:solidFill>
              </a:rPr>
              <a:t>效率很低，不适合用于编译器</a:t>
            </a:r>
            <a:endParaRPr kumimoji="1" lang="en-US" altLang="zh-CN" sz="2400" dirty="0">
              <a:solidFill>
                <a:srgbClr val="0070C0"/>
              </a:solidFill>
            </a:endParaRPr>
          </a:p>
          <a:p>
            <a:r>
              <a:rPr kumimoji="1" lang="zh-CN" altLang="en-US" sz="2800" dirty="0"/>
              <a:t>自顶向下语法分析器</a:t>
            </a:r>
            <a:r>
              <a:rPr kumimoji="1" lang="en-US" altLang="zh-CN" sz="2800" dirty="0"/>
              <a:t>(</a:t>
            </a:r>
            <a:r>
              <a:rPr kumimoji="1" lang="zh-CN" altLang="en-US" sz="2800" dirty="0"/>
              <a:t>通常用于</a:t>
            </a:r>
            <a:r>
              <a:rPr kumimoji="1" lang="en-US" altLang="zh-CN" sz="2800" dirty="0"/>
              <a:t>LL</a:t>
            </a:r>
            <a:r>
              <a:rPr kumimoji="1" lang="zh-CN" altLang="en-US" sz="2800" dirty="0"/>
              <a:t>文法</a:t>
            </a:r>
            <a:r>
              <a:rPr kumimoji="1" lang="en-US" altLang="zh-CN" sz="2800" dirty="0"/>
              <a:t>)</a:t>
            </a:r>
          </a:p>
          <a:p>
            <a:pPr lvl="1"/>
            <a:r>
              <a:rPr kumimoji="1" lang="zh-CN" altLang="en-US" sz="2400" dirty="0"/>
              <a:t>从语法分析树的</a:t>
            </a:r>
            <a:r>
              <a:rPr kumimoji="1" lang="zh-CN" altLang="en-US" sz="2400" dirty="0">
                <a:solidFill>
                  <a:srgbClr val="FF0000"/>
                </a:solidFill>
              </a:rPr>
              <a:t>根节点</a:t>
            </a:r>
            <a:r>
              <a:rPr kumimoji="1" lang="zh-CN" altLang="en-US" sz="2400" dirty="0"/>
              <a:t>开始构造语法分析树</a:t>
            </a:r>
            <a:endParaRPr kumimoji="1" lang="en-US" altLang="zh-CN" sz="2400" dirty="0"/>
          </a:p>
          <a:p>
            <a:r>
              <a:rPr kumimoji="1" lang="zh-CN" altLang="en-US" sz="2800" dirty="0"/>
              <a:t>自底向上语法分析器</a:t>
            </a:r>
            <a:r>
              <a:rPr kumimoji="1" lang="en-US" altLang="zh-CN" sz="2800" dirty="0"/>
              <a:t>(</a:t>
            </a:r>
            <a:r>
              <a:rPr kumimoji="1" lang="zh-CN" altLang="en-US" sz="2800" dirty="0"/>
              <a:t>通常用于</a:t>
            </a:r>
            <a:r>
              <a:rPr kumimoji="1" lang="en-US" altLang="zh-CN" sz="2800" dirty="0"/>
              <a:t>LR</a:t>
            </a:r>
            <a:r>
              <a:rPr kumimoji="1" lang="zh-CN" altLang="en-US" sz="2800" dirty="0"/>
              <a:t>文法</a:t>
            </a:r>
            <a:r>
              <a:rPr kumimoji="1" lang="en-US" altLang="zh-CN" sz="2800" dirty="0"/>
              <a:t>)</a:t>
            </a:r>
          </a:p>
          <a:p>
            <a:pPr lvl="1"/>
            <a:r>
              <a:rPr kumimoji="1" lang="zh-CN" altLang="en-US" sz="2400" dirty="0"/>
              <a:t>从语法分析树的</a:t>
            </a:r>
            <a:r>
              <a:rPr kumimoji="1" lang="zh-CN" altLang="en-US" sz="2400" dirty="0">
                <a:solidFill>
                  <a:srgbClr val="FF0000"/>
                </a:solidFill>
              </a:rPr>
              <a:t>叶子</a:t>
            </a:r>
            <a:r>
              <a:rPr kumimoji="1" lang="zh-CN" altLang="en-US" sz="2400" dirty="0"/>
              <a:t>开始构造语法分析树</a:t>
            </a:r>
            <a:endParaRPr kumimoji="1" lang="en-US" altLang="zh-CN" sz="2400" dirty="0"/>
          </a:p>
          <a:p>
            <a:r>
              <a:rPr kumimoji="1" lang="zh-CN" altLang="en-US" sz="2800" dirty="0"/>
              <a:t>后两种方法特点</a:t>
            </a:r>
            <a:endParaRPr kumimoji="1" lang="en-US" altLang="zh-CN" sz="2800" dirty="0"/>
          </a:p>
          <a:p>
            <a:pPr lvl="1"/>
            <a:r>
              <a:rPr kumimoji="1" lang="zh-CN" altLang="en-US" sz="2400" dirty="0"/>
              <a:t>都是</a:t>
            </a:r>
            <a:r>
              <a:rPr kumimoji="1" lang="zh-CN" altLang="en-US" sz="2400" dirty="0">
                <a:solidFill>
                  <a:srgbClr val="FF0000"/>
                </a:solidFill>
              </a:rPr>
              <a:t>从左到右</a:t>
            </a:r>
            <a:r>
              <a:rPr kumimoji="1" lang="zh-CN" altLang="en-US" sz="2400" dirty="0"/>
              <a:t>、逐个扫描</a:t>
            </a:r>
            <a:r>
              <a:rPr kumimoji="1" lang="zh-CN" altLang="en-US" sz="2400" dirty="0">
                <a:solidFill>
                  <a:srgbClr val="7030A0"/>
                </a:solidFill>
              </a:rPr>
              <a:t>词法单元</a:t>
            </a:r>
            <a:endParaRPr kumimoji="1" lang="en-US" altLang="zh-CN" sz="2400" dirty="0">
              <a:solidFill>
                <a:srgbClr val="7030A0"/>
              </a:solidFill>
            </a:endParaRPr>
          </a:p>
          <a:p>
            <a:pPr lvl="1"/>
            <a:r>
              <a:rPr kumimoji="1" lang="zh-CN" altLang="en-US" sz="2400" dirty="0"/>
              <a:t>只能处理</a:t>
            </a:r>
            <a:r>
              <a:rPr kumimoji="1" lang="zh-CN" altLang="en-US" sz="2400" dirty="0">
                <a:solidFill>
                  <a:srgbClr val="C00000"/>
                </a:solidFill>
              </a:rPr>
              <a:t>特定类型</a:t>
            </a:r>
            <a:r>
              <a:rPr kumimoji="1" lang="zh-CN" altLang="en-US" sz="2400" dirty="0"/>
              <a:t>的文法，但</a:t>
            </a:r>
            <a:r>
              <a:rPr kumimoji="1" lang="zh-CN" altLang="en-US" sz="2400" dirty="0">
                <a:solidFill>
                  <a:srgbClr val="C00000"/>
                </a:solidFill>
              </a:rPr>
              <a:t>足以</a:t>
            </a:r>
            <a:r>
              <a:rPr kumimoji="1" lang="zh-CN" altLang="en-US" sz="2400" dirty="0"/>
              <a:t>描述程序设计语言</a:t>
            </a:r>
          </a:p>
        </p:txBody>
      </p:sp>
      <p:sp>
        <p:nvSpPr>
          <p:cNvPr id="3" name="页脚占位符 2">
            <a:extLst>
              <a:ext uri="{FF2B5EF4-FFF2-40B4-BE49-F238E27FC236}">
                <a16:creationId xmlns:a16="http://schemas.microsoft.com/office/drawing/2014/main" id="{2991AF93-8454-B740-A647-A0562998344A}"/>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31D0AD79-A06C-A64C-A573-98668538D0DC}"/>
              </a:ext>
            </a:extLst>
          </p:cNvPr>
          <p:cNvSpPr>
            <a:spLocks noGrp="1"/>
          </p:cNvSpPr>
          <p:nvPr>
            <p:ph type="sldNum" sz="quarter" idx="12"/>
          </p:nvPr>
        </p:nvSpPr>
        <p:spPr/>
        <p:txBody>
          <a:bodyPr/>
          <a:lstStyle/>
          <a:p>
            <a:fld id="{91F816EA-24CC-2048-859A-C5EA9F275392}" type="slidenum">
              <a:rPr lang="en-US" smtClean="0"/>
              <a:pPr/>
              <a:t>4</a:t>
            </a:fld>
            <a:endParaRPr lang="en-US" dirty="0"/>
          </a:p>
        </p:txBody>
      </p:sp>
      <p:sp>
        <p:nvSpPr>
          <p:cNvPr id="5" name="标题 4">
            <a:extLst>
              <a:ext uri="{FF2B5EF4-FFF2-40B4-BE49-F238E27FC236}">
                <a16:creationId xmlns:a16="http://schemas.microsoft.com/office/drawing/2014/main" id="{7196473F-6E11-304D-89E4-DC1A6AF87328}"/>
              </a:ext>
            </a:extLst>
          </p:cNvPr>
          <p:cNvSpPr>
            <a:spLocks noGrp="1"/>
          </p:cNvSpPr>
          <p:nvPr>
            <p:ph type="title"/>
          </p:nvPr>
        </p:nvSpPr>
        <p:spPr/>
        <p:txBody>
          <a:bodyPr/>
          <a:lstStyle/>
          <a:p>
            <a:r>
              <a:rPr kumimoji="1" lang="zh-CN" altLang="en-US" dirty="0"/>
              <a:t>语法分析器的分类</a:t>
            </a:r>
          </a:p>
        </p:txBody>
      </p:sp>
    </p:spTree>
    <p:extLst>
      <p:ext uri="{BB962C8B-B14F-4D97-AF65-F5344CB8AC3E}">
        <p14:creationId xmlns:p14="http://schemas.microsoft.com/office/powerpoint/2010/main" val="356561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blinds(horizontal)">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blinds(horizontal)">
                                      <p:cBhvr>
                                        <p:cTn id="29" dur="500"/>
                                        <p:tgtEl>
                                          <p:spTgt spid="2">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blinds(horizontal)">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blinds(horizontal)">
                                      <p:cBhvr>
                                        <p:cTn id="37" dur="500"/>
                                        <p:tgtEl>
                                          <p:spTgt spid="2">
                                            <p:txEl>
                                              <p:pRg st="8" end="8"/>
                                            </p:txEl>
                                          </p:spTgt>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blinds(horizontal)">
                                      <p:cBhvr>
                                        <p:cTn id="40" dur="500"/>
                                        <p:tgtEl>
                                          <p:spTgt spid="2">
                                            <p:txEl>
                                              <p:pRg st="9" end="9"/>
                                            </p:txEl>
                                          </p:spTgt>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blinds(horizontal)">
                                      <p:cBhvr>
                                        <p:cTn id="4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1472425-11B8-1F4E-ABFC-2B1B8CBC2DD0}"/>
              </a:ext>
            </a:extLst>
          </p:cNvPr>
          <p:cNvSpPr>
            <a:spLocks noGrp="1"/>
          </p:cNvSpPr>
          <p:nvPr>
            <p:ph idx="1"/>
          </p:nvPr>
        </p:nvSpPr>
        <p:spPr/>
        <p:txBody>
          <a:bodyPr/>
          <a:lstStyle/>
          <a:p>
            <a:r>
              <a:rPr kumimoji="1" lang="zh-CN" altLang="en-US" dirty="0"/>
              <a:t>算法</a:t>
            </a:r>
            <a:r>
              <a:rPr kumimoji="1" lang="en-US" altLang="zh-CN" dirty="0"/>
              <a:t>(</a:t>
            </a:r>
            <a:r>
              <a:rPr kumimoji="1" lang="zh-CN" altLang="en-US" dirty="0"/>
              <a:t>迭代过程，找</a:t>
            </a:r>
            <a:r>
              <a:rPr kumimoji="1" lang="zh-CN" altLang="en-US" dirty="0">
                <a:solidFill>
                  <a:srgbClr val="FF0000"/>
                </a:solidFill>
              </a:rPr>
              <a:t>不动点</a:t>
            </a:r>
            <a:r>
              <a:rPr kumimoji="1" lang="en-US" altLang="zh-CN" dirty="0"/>
              <a:t>)</a:t>
            </a:r>
          </a:p>
          <a:p>
            <a:pPr lvl="1"/>
            <a:r>
              <a:rPr kumimoji="1" lang="zh-CN" altLang="en-US" dirty="0"/>
              <a:t>将输入结束标记</a:t>
            </a:r>
            <a:r>
              <a:rPr kumimoji="1" lang="en-US" altLang="zh-CN" dirty="0">
                <a:solidFill>
                  <a:srgbClr val="FF0000"/>
                </a:solidFill>
              </a:rPr>
              <a:t>$</a:t>
            </a:r>
            <a:r>
              <a:rPr kumimoji="1" lang="zh-CN" altLang="en-US" dirty="0"/>
              <a:t>加入开始符号的</a:t>
            </a:r>
            <a:r>
              <a:rPr kumimoji="1" lang="en-US" altLang="zh-CN" dirty="0"/>
              <a:t>FOLLOW(S)</a:t>
            </a:r>
          </a:p>
          <a:p>
            <a:pPr lvl="1"/>
            <a:r>
              <a:rPr kumimoji="1" lang="zh-CN" altLang="en-US" dirty="0"/>
              <a:t>按照如下两个规则不断</a:t>
            </a:r>
            <a:r>
              <a:rPr kumimoji="1" lang="zh-CN" altLang="en-US" dirty="0">
                <a:solidFill>
                  <a:srgbClr val="FF0000"/>
                </a:solidFill>
              </a:rPr>
              <a:t>迭代</a:t>
            </a:r>
            <a:r>
              <a:rPr kumimoji="1" lang="zh-CN" altLang="en-US" dirty="0"/>
              <a:t>，直到</a:t>
            </a:r>
            <a:r>
              <a:rPr kumimoji="1" lang="zh-CN" altLang="en-US" dirty="0">
                <a:solidFill>
                  <a:srgbClr val="FF0000"/>
                </a:solidFill>
              </a:rPr>
              <a:t>所有的</a:t>
            </a:r>
            <a:r>
              <a:rPr kumimoji="1" lang="en-US" altLang="zh-CN" dirty="0"/>
              <a:t>FOLLOW</a:t>
            </a:r>
            <a:r>
              <a:rPr kumimoji="1" lang="zh-CN" altLang="en-US" dirty="0"/>
              <a:t>集合都</a:t>
            </a:r>
            <a:r>
              <a:rPr kumimoji="1" lang="zh-CN" altLang="en-US" dirty="0">
                <a:solidFill>
                  <a:srgbClr val="FF0000"/>
                </a:solidFill>
              </a:rPr>
              <a:t>不再增长</a:t>
            </a:r>
            <a:r>
              <a:rPr kumimoji="1" lang="zh-CN" altLang="en-US" dirty="0"/>
              <a:t>为止</a:t>
            </a:r>
            <a:endParaRPr kumimoji="1" lang="en-US" altLang="zh-CN" dirty="0"/>
          </a:p>
          <a:p>
            <a:pPr lvl="2"/>
            <a:r>
              <a:rPr kumimoji="1" lang="zh-CN" altLang="en-US" dirty="0"/>
              <a:t>如果存在产生式</a:t>
            </a:r>
            <a:r>
              <a:rPr kumimoji="1" lang="en-US" altLang="zh-CN" dirty="0"/>
              <a:t>A→α</a:t>
            </a:r>
            <a:r>
              <a:rPr kumimoji="1" lang="en-US" altLang="zh-CN" dirty="0">
                <a:solidFill>
                  <a:srgbClr val="FF0000"/>
                </a:solidFill>
              </a:rPr>
              <a:t>B</a:t>
            </a:r>
            <a:r>
              <a:rPr kumimoji="1" lang="en-US" altLang="zh-CN" dirty="0">
                <a:solidFill>
                  <a:srgbClr val="00B050"/>
                </a:solidFill>
              </a:rPr>
              <a:t>β</a:t>
            </a:r>
            <a:r>
              <a:rPr kumimoji="1" lang="zh-CN" altLang="en-US" dirty="0"/>
              <a:t>，那么</a:t>
            </a:r>
            <a:r>
              <a:rPr kumimoji="1" lang="en-US" altLang="zh-CN" dirty="0"/>
              <a:t>FIRST(β)</a:t>
            </a:r>
            <a:r>
              <a:rPr kumimoji="1" lang="zh-CN" altLang="en-US" dirty="0"/>
              <a:t>中所有非</a:t>
            </a:r>
            <a:r>
              <a:rPr kumimoji="1" lang="en-US" altLang="zh-CN" dirty="0" err="1"/>
              <a:t>ε</a:t>
            </a:r>
            <a:r>
              <a:rPr kumimoji="1" lang="zh-CN" altLang="en-US" dirty="0"/>
              <a:t>的符号都要加入</a:t>
            </a:r>
            <a:r>
              <a:rPr kumimoji="1" lang="en-US" altLang="zh-CN" dirty="0"/>
              <a:t>FOLLOW(</a:t>
            </a:r>
            <a:r>
              <a:rPr kumimoji="1" lang="en-US" altLang="zh-CN" dirty="0">
                <a:solidFill>
                  <a:srgbClr val="FF0000"/>
                </a:solidFill>
              </a:rPr>
              <a:t>B</a:t>
            </a:r>
            <a:r>
              <a:rPr kumimoji="1" lang="en-US" altLang="zh-CN" dirty="0"/>
              <a:t>)</a:t>
            </a:r>
          </a:p>
          <a:p>
            <a:pPr lvl="2"/>
            <a:r>
              <a:rPr kumimoji="1" lang="zh-CN" altLang="en-US" dirty="0"/>
              <a:t>如果存在产生式</a:t>
            </a:r>
            <a:r>
              <a:rPr kumimoji="1" lang="en-US" altLang="zh-CN" dirty="0"/>
              <a:t>A→α</a:t>
            </a:r>
            <a:r>
              <a:rPr kumimoji="1" lang="en-US" altLang="zh-CN" dirty="0">
                <a:solidFill>
                  <a:srgbClr val="FF0000"/>
                </a:solidFill>
              </a:rPr>
              <a:t>B</a:t>
            </a:r>
            <a:r>
              <a:rPr kumimoji="1" lang="zh-CN" altLang="en-US" dirty="0"/>
              <a:t>，或者</a:t>
            </a:r>
            <a:r>
              <a:rPr kumimoji="1" lang="en-US" altLang="zh-CN" dirty="0"/>
              <a:t>A→α</a:t>
            </a:r>
            <a:r>
              <a:rPr kumimoji="1" lang="en-US" altLang="zh-CN" dirty="0">
                <a:solidFill>
                  <a:srgbClr val="FF0000"/>
                </a:solidFill>
              </a:rPr>
              <a:t>B</a:t>
            </a:r>
            <a:r>
              <a:rPr kumimoji="1" lang="en-US" altLang="zh-CN" dirty="0">
                <a:solidFill>
                  <a:srgbClr val="00B050"/>
                </a:solidFill>
              </a:rPr>
              <a:t>β</a:t>
            </a:r>
            <a:r>
              <a:rPr kumimoji="1" lang="zh-CN" altLang="en-US" dirty="0"/>
              <a:t>且</a:t>
            </a:r>
            <a:r>
              <a:rPr kumimoji="1" lang="en-US" altLang="zh-CN" dirty="0"/>
              <a:t>FIRST(β)</a:t>
            </a:r>
            <a:r>
              <a:rPr kumimoji="1" lang="zh-CN" altLang="en-US" dirty="0"/>
              <a:t>中含有</a:t>
            </a:r>
            <a:r>
              <a:rPr kumimoji="1" lang="en-US" altLang="zh-CN" dirty="0" err="1"/>
              <a:t>ε</a:t>
            </a:r>
            <a:r>
              <a:rPr kumimoji="1" lang="zh-CN" altLang="en-US" dirty="0"/>
              <a:t>，那么</a:t>
            </a:r>
            <a:r>
              <a:rPr kumimoji="1" lang="en-US" altLang="zh-CN" dirty="0">
                <a:solidFill>
                  <a:srgbClr val="FF0000"/>
                </a:solidFill>
              </a:rPr>
              <a:t>FOLLOW(A)</a:t>
            </a:r>
            <a:r>
              <a:rPr kumimoji="1" lang="zh-CN" altLang="en-US" dirty="0"/>
              <a:t>中所有符号都加入</a:t>
            </a:r>
            <a:r>
              <a:rPr kumimoji="1" lang="en-US" altLang="zh-CN" dirty="0">
                <a:solidFill>
                  <a:srgbClr val="FF0000"/>
                </a:solidFill>
              </a:rPr>
              <a:t>FOLLOW(B)</a:t>
            </a:r>
            <a:r>
              <a:rPr kumimoji="1" lang="zh-CN" altLang="en-US" dirty="0"/>
              <a:t>中</a:t>
            </a:r>
            <a:r>
              <a:rPr kumimoji="1" lang="en-US" altLang="zh-CN" dirty="0"/>
              <a:t>【</a:t>
            </a:r>
            <a:r>
              <a:rPr kumimoji="1" lang="zh-CN" altLang="en-US" dirty="0">
                <a:solidFill>
                  <a:srgbClr val="FF0000"/>
                </a:solidFill>
              </a:rPr>
              <a:t>注意方向</a:t>
            </a:r>
            <a:r>
              <a:rPr kumimoji="1" lang="en-US" altLang="zh-CN" dirty="0"/>
              <a:t>】</a:t>
            </a:r>
          </a:p>
        </p:txBody>
      </p:sp>
      <p:sp>
        <p:nvSpPr>
          <p:cNvPr id="3" name="页脚占位符 2">
            <a:extLst>
              <a:ext uri="{FF2B5EF4-FFF2-40B4-BE49-F238E27FC236}">
                <a16:creationId xmlns:a16="http://schemas.microsoft.com/office/drawing/2014/main" id="{60FAB5FD-D05A-1B48-A4D8-AC6839B93F5E}"/>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6680554B-E8A3-B645-8567-6F1C26A1B326}"/>
              </a:ext>
            </a:extLst>
          </p:cNvPr>
          <p:cNvSpPr>
            <a:spLocks noGrp="1"/>
          </p:cNvSpPr>
          <p:nvPr>
            <p:ph type="sldNum" sz="quarter" idx="12"/>
          </p:nvPr>
        </p:nvSpPr>
        <p:spPr/>
        <p:txBody>
          <a:bodyPr/>
          <a:lstStyle/>
          <a:p>
            <a:fld id="{91F816EA-24CC-2048-859A-C5EA9F275392}" type="slidenum">
              <a:rPr lang="en-US" smtClean="0"/>
              <a:pPr/>
              <a:t>40</a:t>
            </a:fld>
            <a:endParaRPr lang="en-US" dirty="0"/>
          </a:p>
        </p:txBody>
      </p:sp>
      <p:sp>
        <p:nvSpPr>
          <p:cNvPr id="5" name="标题 4">
            <a:extLst>
              <a:ext uri="{FF2B5EF4-FFF2-40B4-BE49-F238E27FC236}">
                <a16:creationId xmlns:a16="http://schemas.microsoft.com/office/drawing/2014/main" id="{CE7FB37D-9355-3541-AE66-609F75C23D77}"/>
              </a:ext>
            </a:extLst>
          </p:cNvPr>
          <p:cNvSpPr>
            <a:spLocks noGrp="1"/>
          </p:cNvSpPr>
          <p:nvPr>
            <p:ph type="title"/>
          </p:nvPr>
        </p:nvSpPr>
        <p:spPr/>
        <p:txBody>
          <a:bodyPr/>
          <a:lstStyle/>
          <a:p>
            <a:r>
              <a:rPr kumimoji="1" lang="en-US" altLang="zh-CN" dirty="0"/>
              <a:t>FOLLOW</a:t>
            </a:r>
            <a:r>
              <a:rPr kumimoji="1" lang="zh-CN" altLang="en-US" dirty="0"/>
              <a:t>的计算方法</a:t>
            </a:r>
          </a:p>
        </p:txBody>
      </p:sp>
    </p:spTree>
    <p:extLst>
      <p:ext uri="{BB962C8B-B14F-4D97-AF65-F5344CB8AC3E}">
        <p14:creationId xmlns:p14="http://schemas.microsoft.com/office/powerpoint/2010/main" val="1444665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60F72BD-49BA-D247-A00B-7CE91D19078F}"/>
              </a:ext>
            </a:extLst>
          </p:cNvPr>
          <p:cNvSpPr>
            <a:spLocks noGrp="1"/>
          </p:cNvSpPr>
          <p:nvPr>
            <p:ph idx="1"/>
          </p:nvPr>
        </p:nvSpPr>
        <p:spPr>
          <a:xfrm>
            <a:off x="406400" y="990600"/>
            <a:ext cx="11379200" cy="5410200"/>
          </a:xfrm>
        </p:spPr>
        <p:txBody>
          <a:bodyPr/>
          <a:lstStyle/>
          <a:p>
            <a:r>
              <a:rPr kumimoji="1" lang="zh-CN" altLang="en-US" dirty="0"/>
              <a:t>文法</a:t>
            </a:r>
            <a:r>
              <a:rPr kumimoji="1" lang="en-US" altLang="zh-CN" dirty="0"/>
              <a:t>G[E]</a:t>
            </a:r>
          </a:p>
          <a:p>
            <a:pPr lvl="1"/>
            <a:r>
              <a:rPr kumimoji="1" lang="en-US" altLang="zh-CN" dirty="0"/>
              <a:t>E→TE'</a:t>
            </a:r>
            <a:r>
              <a:rPr kumimoji="1" lang="zh-CN" altLang="en-US" dirty="0"/>
              <a:t> </a:t>
            </a:r>
            <a:r>
              <a:rPr kumimoji="1" lang="en-US" altLang="zh-CN" dirty="0"/>
              <a:t>		E' →+TE'</a:t>
            </a:r>
            <a:r>
              <a:rPr kumimoji="1" lang="zh-CN" altLang="en-US" dirty="0"/>
              <a:t> </a:t>
            </a:r>
            <a:r>
              <a:rPr kumimoji="1" lang="en-US" altLang="zh-CN" dirty="0"/>
              <a:t>|</a:t>
            </a:r>
            <a:r>
              <a:rPr kumimoji="1" lang="zh-CN" altLang="en-US" dirty="0"/>
              <a:t> </a:t>
            </a:r>
            <a:r>
              <a:rPr kumimoji="1" lang="en-US" altLang="zh-CN" dirty="0" err="1"/>
              <a:t>ε</a:t>
            </a:r>
            <a:endParaRPr kumimoji="1" lang="en-US" altLang="zh-CN" dirty="0"/>
          </a:p>
          <a:p>
            <a:pPr lvl="1"/>
            <a:r>
              <a:rPr kumimoji="1" lang="en-US" altLang="zh-CN" dirty="0"/>
              <a:t>T→FT'</a:t>
            </a:r>
            <a:r>
              <a:rPr kumimoji="1" lang="zh-CN" altLang="en-US" dirty="0"/>
              <a:t> </a:t>
            </a:r>
            <a:r>
              <a:rPr kumimoji="1" lang="en-US" altLang="zh-CN" dirty="0"/>
              <a:t>		</a:t>
            </a:r>
            <a:r>
              <a:rPr kumimoji="1" lang="zh-CN" altLang="en-US" dirty="0"/>
              <a:t> </a:t>
            </a:r>
            <a:r>
              <a:rPr kumimoji="1" lang="en-US" altLang="zh-CN" dirty="0"/>
              <a:t>	T' →</a:t>
            </a:r>
            <a:r>
              <a:rPr kumimoji="1" lang="zh-CN" altLang="en-US" dirty="0"/>
              <a:t>*</a:t>
            </a:r>
            <a:r>
              <a:rPr kumimoji="1" lang="en-US" altLang="zh-CN" dirty="0"/>
              <a:t>FT'</a:t>
            </a:r>
            <a:r>
              <a:rPr kumimoji="1" lang="zh-CN" altLang="en-US" dirty="0"/>
              <a:t> </a:t>
            </a:r>
            <a:r>
              <a:rPr kumimoji="1" lang="en-US" altLang="zh-CN" dirty="0"/>
              <a:t>|</a:t>
            </a:r>
            <a:r>
              <a:rPr kumimoji="1" lang="zh-CN" altLang="en-US" dirty="0"/>
              <a:t> </a:t>
            </a:r>
            <a:r>
              <a:rPr kumimoji="1" lang="en-US" altLang="zh-CN" dirty="0" err="1"/>
              <a:t>ε</a:t>
            </a:r>
            <a:r>
              <a:rPr kumimoji="1" lang="en-US" altLang="zh-CN" dirty="0"/>
              <a:t>		F→(E</a:t>
            </a:r>
            <a:r>
              <a:rPr kumimoji="1" lang="zh-CN" altLang="en-US" dirty="0"/>
              <a:t> </a:t>
            </a:r>
            <a:r>
              <a:rPr kumimoji="1" lang="en-US" altLang="zh-CN" dirty="0"/>
              <a:t>)</a:t>
            </a:r>
            <a:r>
              <a:rPr kumimoji="1" lang="zh-CN" altLang="en-US" dirty="0"/>
              <a:t> </a:t>
            </a:r>
            <a:r>
              <a:rPr kumimoji="1" lang="en-US" altLang="zh-CN" dirty="0"/>
              <a:t>|</a:t>
            </a:r>
            <a:r>
              <a:rPr kumimoji="1" lang="zh-CN" altLang="en-US" dirty="0"/>
              <a:t> </a:t>
            </a:r>
            <a:r>
              <a:rPr kumimoji="1" lang="en-US" altLang="zh-CN" dirty="0"/>
              <a:t>id</a:t>
            </a:r>
          </a:p>
          <a:p>
            <a:r>
              <a:rPr kumimoji="1" lang="en-US" altLang="zh-CN" dirty="0"/>
              <a:t>FIRST</a:t>
            </a:r>
            <a:r>
              <a:rPr kumimoji="1" lang="zh-CN" altLang="en-US" dirty="0"/>
              <a:t>集计算</a:t>
            </a:r>
            <a:endParaRPr kumimoji="1" lang="en-US" altLang="zh-CN" dirty="0"/>
          </a:p>
          <a:p>
            <a:pPr lvl="1"/>
            <a:r>
              <a:rPr kumimoji="1" lang="en-US" altLang="zh-CN" dirty="0"/>
              <a:t>FIRST(F)={			}</a:t>
            </a:r>
          </a:p>
          <a:p>
            <a:pPr lvl="1"/>
            <a:r>
              <a:rPr kumimoji="1" lang="en-US" altLang="zh-CN" dirty="0"/>
              <a:t>FIRST(T)={			}</a:t>
            </a:r>
          </a:p>
          <a:p>
            <a:pPr lvl="1"/>
            <a:r>
              <a:rPr kumimoji="1" lang="en-US" altLang="zh-CN" dirty="0"/>
              <a:t>FIRST(E)={			}</a:t>
            </a:r>
          </a:p>
          <a:p>
            <a:pPr lvl="1"/>
            <a:r>
              <a:rPr kumimoji="1" lang="en-US" altLang="zh-CN" dirty="0"/>
              <a:t>FIRST(E'</a:t>
            </a:r>
            <a:r>
              <a:rPr kumimoji="1" lang="zh-CN" altLang="en-US" dirty="0"/>
              <a:t> </a:t>
            </a:r>
            <a:r>
              <a:rPr kumimoji="1" lang="en-US" altLang="zh-CN" dirty="0"/>
              <a:t>)={			}		FIRST(T'</a:t>
            </a:r>
            <a:r>
              <a:rPr kumimoji="1" lang="zh-CN" altLang="en-US" dirty="0"/>
              <a:t> </a:t>
            </a:r>
            <a:r>
              <a:rPr kumimoji="1" lang="en-US" altLang="zh-CN" dirty="0"/>
              <a:t>)={	</a:t>
            </a:r>
            <a:r>
              <a:rPr kumimoji="1" lang="zh-CN" altLang="en-US" dirty="0"/>
              <a:t>  </a:t>
            </a:r>
            <a:r>
              <a:rPr kumimoji="1" lang="en-US" altLang="zh-CN" dirty="0"/>
              <a:t>}</a:t>
            </a:r>
          </a:p>
          <a:p>
            <a:r>
              <a:rPr kumimoji="1" lang="zh-CN" altLang="en-US" dirty="0"/>
              <a:t>由此可以推出各个产生式右部的</a:t>
            </a:r>
            <a:r>
              <a:rPr kumimoji="1" lang="en-US" altLang="zh-CN" dirty="0"/>
              <a:t>FIRST</a:t>
            </a:r>
            <a:r>
              <a:rPr kumimoji="1" lang="zh-CN" altLang="en-US" dirty="0"/>
              <a:t>集</a:t>
            </a:r>
            <a:endParaRPr kumimoji="1" lang="en-US" altLang="zh-CN" dirty="0"/>
          </a:p>
          <a:p>
            <a:pPr lvl="1"/>
            <a:r>
              <a:rPr kumimoji="1" lang="zh-CN" altLang="en-US" dirty="0"/>
              <a:t>如</a:t>
            </a:r>
            <a:r>
              <a:rPr kumimoji="1" lang="en-US" altLang="zh-CN" dirty="0"/>
              <a:t>:</a:t>
            </a:r>
            <a:r>
              <a:rPr kumimoji="1" lang="zh-CN" altLang="en-US" dirty="0"/>
              <a:t> </a:t>
            </a:r>
            <a:r>
              <a:rPr kumimoji="1" lang="en-US" altLang="zh-CN" dirty="0"/>
              <a:t>FIRST(TE'</a:t>
            </a:r>
            <a:r>
              <a:rPr kumimoji="1" lang="zh-CN" altLang="en-US" dirty="0"/>
              <a:t> </a:t>
            </a:r>
            <a:r>
              <a:rPr kumimoji="1" lang="en-US" altLang="zh-CN" dirty="0"/>
              <a:t>)={</a:t>
            </a:r>
            <a:r>
              <a:rPr kumimoji="1" lang="zh-CN" altLang="en-US" dirty="0"/>
              <a:t>        </a:t>
            </a:r>
            <a:r>
              <a:rPr kumimoji="1" lang="en-US" altLang="zh-CN" dirty="0"/>
              <a:t>}</a:t>
            </a:r>
            <a:endParaRPr kumimoji="1" lang="zh-CN" altLang="en-US" dirty="0"/>
          </a:p>
        </p:txBody>
      </p:sp>
      <p:sp>
        <p:nvSpPr>
          <p:cNvPr id="3" name="页脚占位符 2">
            <a:extLst>
              <a:ext uri="{FF2B5EF4-FFF2-40B4-BE49-F238E27FC236}">
                <a16:creationId xmlns:a16="http://schemas.microsoft.com/office/drawing/2014/main" id="{F3CBF312-D1E4-D14B-8F37-2825566963F4}"/>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C7BE0B45-7DE9-D740-AA90-F7C4912D7091}"/>
              </a:ext>
            </a:extLst>
          </p:cNvPr>
          <p:cNvSpPr>
            <a:spLocks noGrp="1"/>
          </p:cNvSpPr>
          <p:nvPr>
            <p:ph type="sldNum" sz="quarter" idx="12"/>
          </p:nvPr>
        </p:nvSpPr>
        <p:spPr/>
        <p:txBody>
          <a:bodyPr/>
          <a:lstStyle/>
          <a:p>
            <a:fld id="{91F816EA-24CC-2048-859A-C5EA9F275392}" type="slidenum">
              <a:rPr lang="en-US" smtClean="0"/>
              <a:pPr/>
              <a:t>41</a:t>
            </a:fld>
            <a:endParaRPr lang="en-US" dirty="0"/>
          </a:p>
        </p:txBody>
      </p:sp>
      <p:sp>
        <p:nvSpPr>
          <p:cNvPr id="5" name="标题 4">
            <a:extLst>
              <a:ext uri="{FF2B5EF4-FFF2-40B4-BE49-F238E27FC236}">
                <a16:creationId xmlns:a16="http://schemas.microsoft.com/office/drawing/2014/main" id="{1BEC9D03-53F9-4E40-A4E5-9C6F5CDFFD89}"/>
              </a:ext>
            </a:extLst>
          </p:cNvPr>
          <p:cNvSpPr>
            <a:spLocks noGrp="1"/>
          </p:cNvSpPr>
          <p:nvPr>
            <p:ph type="title"/>
          </p:nvPr>
        </p:nvSpPr>
        <p:spPr/>
        <p:txBody>
          <a:bodyPr/>
          <a:lstStyle/>
          <a:p>
            <a:r>
              <a:rPr kumimoji="1" lang="en-US" altLang="zh-CN" dirty="0"/>
              <a:t>FIRST/FOLLOW</a:t>
            </a:r>
            <a:r>
              <a:rPr kumimoji="1" lang="zh-CN" altLang="en-US" dirty="0"/>
              <a:t>的例子</a:t>
            </a:r>
          </a:p>
        </p:txBody>
      </p:sp>
    </p:spTree>
    <p:extLst>
      <p:ext uri="{BB962C8B-B14F-4D97-AF65-F5344CB8AC3E}">
        <p14:creationId xmlns:p14="http://schemas.microsoft.com/office/powerpoint/2010/main" val="3278670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543BB93-19A2-FD47-9844-B015A41D5AC4}"/>
              </a:ext>
            </a:extLst>
          </p:cNvPr>
          <p:cNvSpPr>
            <a:spLocks noGrp="1"/>
          </p:cNvSpPr>
          <p:nvPr>
            <p:ph idx="1"/>
          </p:nvPr>
        </p:nvSpPr>
        <p:spPr/>
        <p:txBody>
          <a:bodyPr/>
          <a:lstStyle/>
          <a:p>
            <a:r>
              <a:rPr kumimoji="1" lang="en-US" altLang="zh-CN" dirty="0"/>
              <a:t>FOLLOW</a:t>
            </a:r>
            <a:r>
              <a:rPr kumimoji="1" lang="zh-CN" altLang="en-US" dirty="0"/>
              <a:t>集的计算</a:t>
            </a:r>
            <a:endParaRPr kumimoji="1" lang="en-US" altLang="zh-CN" dirty="0"/>
          </a:p>
          <a:p>
            <a:pPr lvl="1"/>
            <a:r>
              <a:rPr kumimoji="1" lang="en" altLang="zh-CN" dirty="0"/>
              <a:t>FOLLOW(E) = </a:t>
            </a:r>
            <a:r>
              <a:rPr kumimoji="1" lang="zh-CN" altLang="en-US" dirty="0"/>
              <a:t> </a:t>
            </a:r>
            <a:r>
              <a:rPr kumimoji="1" lang="en-US" altLang="zh-CN" dirty="0"/>
              <a:t>{</a:t>
            </a:r>
            <a:r>
              <a:rPr kumimoji="1" lang="zh-CN" altLang="en-US" dirty="0"/>
              <a:t>            </a:t>
            </a:r>
            <a:r>
              <a:rPr kumimoji="1" lang="en-US" altLang="zh-CN" dirty="0"/>
              <a:t>		</a:t>
            </a:r>
            <a:r>
              <a:rPr kumimoji="1" lang="en" altLang="zh-CN" dirty="0"/>
              <a:t>} </a:t>
            </a:r>
            <a:endParaRPr kumimoji="1" lang="zh-CN" altLang="en-US" dirty="0"/>
          </a:p>
          <a:p>
            <a:pPr lvl="1"/>
            <a:r>
              <a:rPr kumimoji="1" lang="en" altLang="zh-CN" dirty="0"/>
              <a:t>FOLLOW(E') = { 		 	} </a:t>
            </a:r>
          </a:p>
          <a:p>
            <a:pPr lvl="1"/>
            <a:r>
              <a:rPr kumimoji="1" lang="en" altLang="zh-CN" dirty="0"/>
              <a:t>FOLLOW(T) = {		 	}</a:t>
            </a:r>
          </a:p>
          <a:p>
            <a:pPr lvl="1"/>
            <a:r>
              <a:rPr kumimoji="1" lang="en" altLang="zh-CN" dirty="0"/>
              <a:t>FOLLOW(T') = { 		</a:t>
            </a:r>
            <a:r>
              <a:rPr kumimoji="1" lang="zh-CN" altLang="en-US" dirty="0"/>
              <a:t> </a:t>
            </a:r>
            <a:r>
              <a:rPr kumimoji="1" lang="en-US" altLang="zh-CN" dirty="0"/>
              <a:t>	</a:t>
            </a:r>
            <a:r>
              <a:rPr kumimoji="1" lang="en" altLang="zh-CN" dirty="0"/>
              <a:t>}</a:t>
            </a:r>
          </a:p>
          <a:p>
            <a:pPr lvl="1"/>
            <a:r>
              <a:rPr kumimoji="1" lang="en" altLang="zh-CN" dirty="0"/>
              <a:t>FOLLOW(F) = { </a:t>
            </a:r>
            <a:r>
              <a:rPr kumimoji="1" lang="zh-CN" altLang="en-US" dirty="0"/>
              <a:t> </a:t>
            </a:r>
            <a:r>
              <a:rPr kumimoji="1" lang="en-US" altLang="zh-CN" dirty="0"/>
              <a:t>			</a:t>
            </a:r>
            <a:r>
              <a:rPr kumimoji="1" lang="en" altLang="zh-CN" dirty="0"/>
              <a:t>}</a:t>
            </a:r>
            <a:endParaRPr kumimoji="1" lang="en-US" altLang="zh-CN" dirty="0"/>
          </a:p>
          <a:p>
            <a:pPr lvl="1"/>
            <a:endParaRPr kumimoji="1" lang="zh-CN" altLang="en-US" dirty="0"/>
          </a:p>
        </p:txBody>
      </p:sp>
      <p:sp>
        <p:nvSpPr>
          <p:cNvPr id="3" name="页脚占位符 2">
            <a:extLst>
              <a:ext uri="{FF2B5EF4-FFF2-40B4-BE49-F238E27FC236}">
                <a16:creationId xmlns:a16="http://schemas.microsoft.com/office/drawing/2014/main" id="{A58BFC3A-EC8B-F94D-B66A-D8B06EF75459}"/>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E0752FB2-A9D6-5048-AFE8-484CDA886C8B}"/>
              </a:ext>
            </a:extLst>
          </p:cNvPr>
          <p:cNvSpPr>
            <a:spLocks noGrp="1"/>
          </p:cNvSpPr>
          <p:nvPr>
            <p:ph type="sldNum" sz="quarter" idx="12"/>
          </p:nvPr>
        </p:nvSpPr>
        <p:spPr/>
        <p:txBody>
          <a:bodyPr/>
          <a:lstStyle/>
          <a:p>
            <a:fld id="{91F816EA-24CC-2048-859A-C5EA9F275392}" type="slidenum">
              <a:rPr lang="en-US" smtClean="0"/>
              <a:pPr/>
              <a:t>42</a:t>
            </a:fld>
            <a:endParaRPr lang="en-US" dirty="0"/>
          </a:p>
        </p:txBody>
      </p:sp>
      <p:sp>
        <p:nvSpPr>
          <p:cNvPr id="5" name="标题 4">
            <a:extLst>
              <a:ext uri="{FF2B5EF4-FFF2-40B4-BE49-F238E27FC236}">
                <a16:creationId xmlns:a16="http://schemas.microsoft.com/office/drawing/2014/main" id="{A9357F99-73AE-2045-8424-D3C2D8E6BC7D}"/>
              </a:ext>
            </a:extLst>
          </p:cNvPr>
          <p:cNvSpPr>
            <a:spLocks noGrp="1"/>
          </p:cNvSpPr>
          <p:nvPr>
            <p:ph type="title"/>
          </p:nvPr>
        </p:nvSpPr>
        <p:spPr/>
        <p:txBody>
          <a:bodyPr/>
          <a:lstStyle/>
          <a:p>
            <a:r>
              <a:rPr kumimoji="1" lang="en-US" altLang="zh-CN" dirty="0"/>
              <a:t>FIRST/FOLLOW</a:t>
            </a:r>
            <a:r>
              <a:rPr kumimoji="1" lang="zh-CN" altLang="en-US" dirty="0"/>
              <a:t>的例子</a:t>
            </a:r>
            <a:r>
              <a:rPr kumimoji="1" lang="en-US" altLang="zh-CN" dirty="0"/>
              <a:t>(cont.)</a:t>
            </a:r>
            <a:endParaRPr kumimoji="1" lang="zh-CN" altLang="en-US" dirty="0"/>
          </a:p>
        </p:txBody>
      </p:sp>
      <p:sp>
        <p:nvSpPr>
          <p:cNvPr id="7" name="文本框 6">
            <a:extLst>
              <a:ext uri="{FF2B5EF4-FFF2-40B4-BE49-F238E27FC236}">
                <a16:creationId xmlns:a16="http://schemas.microsoft.com/office/drawing/2014/main" id="{38C861CB-4D34-344E-ACA8-AA81D394AFF7}"/>
              </a:ext>
            </a:extLst>
          </p:cNvPr>
          <p:cNvSpPr txBox="1"/>
          <p:nvPr/>
        </p:nvSpPr>
        <p:spPr>
          <a:xfrm>
            <a:off x="7417443" y="990600"/>
            <a:ext cx="3505200" cy="2677656"/>
          </a:xfrm>
          <a:prstGeom prst="rect">
            <a:avLst/>
          </a:prstGeom>
          <a:noFill/>
        </p:spPr>
        <p:txBody>
          <a:bodyPr wrap="square">
            <a:spAutoFit/>
          </a:bodyPr>
          <a:lstStyle/>
          <a:p>
            <a:r>
              <a:rPr kumimoji="1" lang="zh-CN" altLang="en-US" sz="2800" dirty="0">
                <a:latin typeface="Times New Roman" panose="02020603050405020304" pitchFamily="18" charset="0"/>
                <a:cs typeface="Times New Roman" panose="02020603050405020304" pitchFamily="18" charset="0"/>
              </a:rPr>
              <a:t>文法</a:t>
            </a:r>
            <a:r>
              <a:rPr kumimoji="1" lang="en-US" altLang="zh-CN" sz="2800" dirty="0">
                <a:latin typeface="Times New Roman" panose="02020603050405020304" pitchFamily="18" charset="0"/>
                <a:cs typeface="Times New Roman" panose="02020603050405020304" pitchFamily="18" charset="0"/>
              </a:rPr>
              <a:t>G[E]</a:t>
            </a:r>
          </a:p>
          <a:p>
            <a:pPr lvl="1"/>
            <a:r>
              <a:rPr kumimoji="1" lang="en-US" altLang="zh-CN" sz="2800" dirty="0">
                <a:latin typeface="Times New Roman" panose="02020603050405020304" pitchFamily="18" charset="0"/>
                <a:cs typeface="Times New Roman" panose="02020603050405020304" pitchFamily="18" charset="0"/>
              </a:rPr>
              <a:t>E→TE’</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	</a:t>
            </a:r>
          </a:p>
          <a:p>
            <a:pPr lvl="1"/>
            <a:r>
              <a:rPr kumimoji="1" lang="en-US" altLang="zh-CN" sz="2800" dirty="0">
                <a:latin typeface="Times New Roman" panose="02020603050405020304" pitchFamily="18" charset="0"/>
                <a:cs typeface="Times New Roman" panose="02020603050405020304" pitchFamily="18" charset="0"/>
              </a:rPr>
              <a:t>E' →+TE'</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err="1">
                <a:latin typeface="Times New Roman" panose="02020603050405020304" pitchFamily="18" charset="0"/>
                <a:cs typeface="Times New Roman" panose="02020603050405020304" pitchFamily="18" charset="0"/>
              </a:rPr>
              <a:t>ε</a:t>
            </a:r>
            <a:endParaRPr kumimoji="1" lang="en-US" altLang="zh-CN" sz="2800" dirty="0">
              <a:latin typeface="Times New Roman" panose="02020603050405020304" pitchFamily="18" charset="0"/>
              <a:cs typeface="Times New Roman" panose="02020603050405020304" pitchFamily="18" charset="0"/>
            </a:endParaRPr>
          </a:p>
          <a:p>
            <a:pPr lvl="1"/>
            <a:r>
              <a:rPr kumimoji="1" lang="en-US" altLang="zh-CN" sz="2800" dirty="0">
                <a:latin typeface="Times New Roman" panose="02020603050405020304" pitchFamily="18" charset="0"/>
                <a:cs typeface="Times New Roman" panose="02020603050405020304" pitchFamily="18" charset="0"/>
              </a:rPr>
              <a:t>T→FT ' 		</a:t>
            </a:r>
          </a:p>
          <a:p>
            <a:pPr lvl="1"/>
            <a:r>
              <a:rPr kumimoji="1" lang="en-US" altLang="zh-CN" sz="2800" dirty="0">
                <a:latin typeface="Times New Roman" panose="02020603050405020304" pitchFamily="18" charset="0"/>
                <a:cs typeface="Times New Roman" panose="02020603050405020304" pitchFamily="18" charset="0"/>
              </a:rPr>
              <a:t>T' →</a:t>
            </a:r>
            <a:r>
              <a:rPr kumimoji="1" lang="zh-CN" altLang="en-US" sz="2800" dirty="0">
                <a:latin typeface="Times New Roman" panose="02020603050405020304" pitchFamily="18" charset="0"/>
                <a:cs typeface="Times New Roman" panose="02020603050405020304" pitchFamily="18" charset="0"/>
              </a:rPr>
              <a:t>*</a:t>
            </a:r>
            <a:r>
              <a:rPr kumimoji="1" lang="en-US" altLang="zh-CN" sz="2800" dirty="0">
                <a:latin typeface="Times New Roman" panose="02020603050405020304" pitchFamily="18" charset="0"/>
                <a:cs typeface="Times New Roman" panose="02020603050405020304" pitchFamily="18" charset="0"/>
              </a:rPr>
              <a:t>FT'</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err="1">
                <a:latin typeface="Times New Roman" panose="02020603050405020304" pitchFamily="18" charset="0"/>
                <a:cs typeface="Times New Roman" panose="02020603050405020304" pitchFamily="18" charset="0"/>
              </a:rPr>
              <a:t>ε</a:t>
            </a:r>
            <a:endParaRPr kumimoji="1" lang="en-US" altLang="zh-CN" sz="2800" dirty="0">
              <a:latin typeface="Times New Roman" panose="02020603050405020304" pitchFamily="18" charset="0"/>
              <a:cs typeface="Times New Roman" panose="02020603050405020304" pitchFamily="18" charset="0"/>
            </a:endParaRPr>
          </a:p>
          <a:p>
            <a:pPr lvl="1"/>
            <a:r>
              <a:rPr kumimoji="1" lang="en-US" altLang="zh-CN" sz="2800" dirty="0">
                <a:latin typeface="Times New Roman" panose="02020603050405020304" pitchFamily="18" charset="0"/>
                <a:cs typeface="Times New Roman" panose="02020603050405020304" pitchFamily="18" charset="0"/>
              </a:rPr>
              <a:t>F→(E</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a:t>
            </a:r>
            <a:r>
              <a:rPr kumimoji="1" lang="zh-CN" altLang="en-US" sz="2800" dirty="0">
                <a:latin typeface="Times New Roman" panose="02020603050405020304" pitchFamily="18" charset="0"/>
                <a:cs typeface="Times New Roman" panose="02020603050405020304" pitchFamily="18" charset="0"/>
              </a:rPr>
              <a:t> </a:t>
            </a:r>
            <a:r>
              <a:rPr kumimoji="1" lang="en-US" altLang="zh-CN" sz="2800" dirty="0">
                <a:latin typeface="Times New Roman" panose="02020603050405020304" pitchFamily="18" charset="0"/>
                <a:cs typeface="Times New Roman" panose="02020603050405020304" pitchFamily="18" charset="0"/>
              </a:rPr>
              <a:t>id</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3952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F14090F-8E51-344C-9031-191D2F0F614B}"/>
              </a:ext>
            </a:extLst>
          </p:cNvPr>
          <p:cNvSpPr>
            <a:spLocks noGrp="1"/>
          </p:cNvSpPr>
          <p:nvPr>
            <p:ph idx="1"/>
          </p:nvPr>
        </p:nvSpPr>
        <p:spPr/>
        <p:txBody>
          <a:bodyPr/>
          <a:lstStyle/>
          <a:p>
            <a:r>
              <a:rPr kumimoji="1" lang="zh-CN" altLang="en-US" dirty="0"/>
              <a:t>定义</a:t>
            </a:r>
            <a:r>
              <a:rPr kumimoji="1" lang="en-US" altLang="zh-CN" dirty="0"/>
              <a:t>:</a:t>
            </a:r>
            <a:r>
              <a:rPr kumimoji="1" lang="zh-CN" altLang="en-US" dirty="0"/>
              <a:t> 对于文法的任意两个产生式</a:t>
            </a:r>
            <a:r>
              <a:rPr kumimoji="1" lang="en-US" altLang="zh-CN" dirty="0"/>
              <a:t>A→α|β</a:t>
            </a:r>
          </a:p>
          <a:p>
            <a:pPr lvl="1"/>
            <a:r>
              <a:rPr kumimoji="1" lang="zh-CN" altLang="en-US" dirty="0"/>
              <a:t>不存在终结符号</a:t>
            </a:r>
            <a:r>
              <a:rPr kumimoji="1" lang="en-US" altLang="zh-CN" dirty="0"/>
              <a:t>a</a:t>
            </a:r>
            <a:r>
              <a:rPr kumimoji="1" lang="zh-CN" altLang="en-US" dirty="0"/>
              <a:t>，使得</a:t>
            </a:r>
            <a:r>
              <a:rPr kumimoji="1" lang="en-US" altLang="zh-CN" dirty="0">
                <a:solidFill>
                  <a:srgbClr val="FF0000"/>
                </a:solidFill>
              </a:rPr>
              <a:t>α</a:t>
            </a:r>
            <a:r>
              <a:rPr kumimoji="1" lang="zh-CN" altLang="en-US" dirty="0">
                <a:solidFill>
                  <a:srgbClr val="FF0000"/>
                </a:solidFill>
              </a:rPr>
              <a:t>和</a:t>
            </a:r>
            <a:r>
              <a:rPr kumimoji="1" lang="en-US" altLang="zh-CN" dirty="0">
                <a:solidFill>
                  <a:srgbClr val="FF0000"/>
                </a:solidFill>
              </a:rPr>
              <a:t>β</a:t>
            </a:r>
            <a:r>
              <a:rPr kumimoji="1" lang="zh-CN" altLang="en-US" dirty="0">
                <a:solidFill>
                  <a:srgbClr val="FF0000"/>
                </a:solidFill>
              </a:rPr>
              <a:t>都能推导出</a:t>
            </a:r>
            <a:r>
              <a:rPr kumimoji="1" lang="zh-CN" altLang="en-US" dirty="0"/>
              <a:t>以</a:t>
            </a:r>
            <a:r>
              <a:rPr kumimoji="1" lang="en-US" altLang="zh-CN" dirty="0"/>
              <a:t>a</a:t>
            </a:r>
            <a:r>
              <a:rPr kumimoji="1" lang="zh-CN" altLang="en-US" dirty="0"/>
              <a:t>开头的串</a:t>
            </a:r>
            <a:endParaRPr kumimoji="1" lang="en-US" altLang="zh-CN" dirty="0"/>
          </a:p>
          <a:p>
            <a:pPr lvl="1"/>
            <a:r>
              <a:rPr kumimoji="1" lang="en-US" altLang="zh-CN" dirty="0"/>
              <a:t>α</a:t>
            </a:r>
            <a:r>
              <a:rPr kumimoji="1" lang="zh-CN" altLang="en-US" dirty="0"/>
              <a:t>和</a:t>
            </a:r>
            <a:r>
              <a:rPr kumimoji="1" lang="en-US" altLang="zh-CN" dirty="0"/>
              <a:t>β</a:t>
            </a:r>
            <a:r>
              <a:rPr kumimoji="1" lang="zh-CN" altLang="en-US" dirty="0">
                <a:solidFill>
                  <a:srgbClr val="FF0000"/>
                </a:solidFill>
              </a:rPr>
              <a:t>最多只能有一个</a:t>
            </a:r>
            <a:r>
              <a:rPr kumimoji="1" lang="zh-CN" altLang="en-US" dirty="0"/>
              <a:t>可推导出</a:t>
            </a:r>
            <a:r>
              <a:rPr kumimoji="1" lang="zh-CN" altLang="en-US" dirty="0">
                <a:solidFill>
                  <a:srgbClr val="FF0000"/>
                </a:solidFill>
              </a:rPr>
              <a:t>空串</a:t>
            </a:r>
            <a:endParaRPr kumimoji="1" lang="en-US" altLang="zh-CN" dirty="0">
              <a:solidFill>
                <a:srgbClr val="FF0000"/>
              </a:solidFill>
            </a:endParaRPr>
          </a:p>
          <a:p>
            <a:pPr lvl="1"/>
            <a:r>
              <a:rPr kumimoji="1" lang="zh-CN" altLang="en-US" dirty="0"/>
              <a:t>如果</a:t>
            </a:r>
            <a:r>
              <a:rPr kumimoji="1" lang="en-US" altLang="zh-CN" dirty="0">
                <a:solidFill>
                  <a:srgbClr val="FF0000"/>
                </a:solidFill>
              </a:rPr>
              <a:t>β</a:t>
            </a:r>
            <a:r>
              <a:rPr kumimoji="1" lang="zh-CN" altLang="en-US" dirty="0"/>
              <a:t>可以推导出空串，那么</a:t>
            </a:r>
            <a:r>
              <a:rPr kumimoji="1" lang="en-US" altLang="zh-CN" dirty="0">
                <a:solidFill>
                  <a:srgbClr val="FF0000"/>
                </a:solidFill>
              </a:rPr>
              <a:t>α</a:t>
            </a:r>
            <a:r>
              <a:rPr kumimoji="1" lang="zh-CN" altLang="en-US" dirty="0">
                <a:solidFill>
                  <a:srgbClr val="FF0000"/>
                </a:solidFill>
              </a:rPr>
              <a:t>不能推导</a:t>
            </a:r>
            <a:r>
              <a:rPr kumimoji="1" lang="zh-CN" altLang="en-US" dirty="0"/>
              <a:t>出以</a:t>
            </a:r>
            <a:r>
              <a:rPr kumimoji="1" lang="en-US" altLang="zh-CN" dirty="0">
                <a:solidFill>
                  <a:srgbClr val="FF0000"/>
                </a:solidFill>
              </a:rPr>
              <a:t>FOLLOW(A)</a:t>
            </a:r>
            <a:r>
              <a:rPr kumimoji="1" lang="zh-CN" altLang="en-US" dirty="0"/>
              <a:t>中任何终结符号开头的串</a:t>
            </a:r>
            <a:endParaRPr kumimoji="1" lang="en-US" altLang="zh-CN" dirty="0"/>
          </a:p>
          <a:p>
            <a:r>
              <a:rPr kumimoji="1" lang="zh-CN" altLang="en-US" dirty="0"/>
              <a:t>等价于如下表述</a:t>
            </a:r>
            <a:endParaRPr kumimoji="1" lang="en-US" altLang="zh-CN" dirty="0"/>
          </a:p>
          <a:p>
            <a:pPr lvl="1"/>
            <a:r>
              <a:rPr kumimoji="1" lang="en-US" altLang="zh-CN" dirty="0"/>
              <a:t>FIRST(α)∩FIRST(β)=∅</a:t>
            </a:r>
          </a:p>
          <a:p>
            <a:pPr lvl="1"/>
            <a:r>
              <a:rPr kumimoji="1" lang="zh-CN" altLang="en-US" dirty="0"/>
              <a:t>如果</a:t>
            </a:r>
            <a:r>
              <a:rPr kumimoji="1" lang="en-US" altLang="zh-CN" dirty="0" err="1"/>
              <a:t>ε∈FIRST</a:t>
            </a:r>
            <a:r>
              <a:rPr kumimoji="1" lang="en-US" altLang="zh-CN" dirty="0"/>
              <a:t>(β)</a:t>
            </a:r>
            <a:r>
              <a:rPr kumimoji="1" lang="zh-CN" altLang="en-US" dirty="0"/>
              <a:t>，那么</a:t>
            </a:r>
            <a:r>
              <a:rPr kumimoji="1" lang="en-US" altLang="zh-CN" dirty="0"/>
              <a:t>FIRST(</a:t>
            </a:r>
            <a:r>
              <a:rPr kumimoji="1" lang="en-US" altLang="zh-CN" dirty="0">
                <a:solidFill>
                  <a:srgbClr val="FF0000"/>
                </a:solidFill>
              </a:rPr>
              <a:t>α</a:t>
            </a:r>
            <a:r>
              <a:rPr kumimoji="1" lang="en-US" altLang="zh-CN" dirty="0"/>
              <a:t>)∩FOLLOW(</a:t>
            </a:r>
            <a:r>
              <a:rPr kumimoji="1" lang="en-US" altLang="zh-CN" dirty="0">
                <a:solidFill>
                  <a:srgbClr val="FF0000"/>
                </a:solidFill>
              </a:rPr>
              <a:t>A</a:t>
            </a:r>
            <a:r>
              <a:rPr kumimoji="1" lang="en-US" altLang="zh-CN" dirty="0"/>
              <a:t>)=∅</a:t>
            </a:r>
            <a:r>
              <a:rPr kumimoji="1" lang="zh-CN" altLang="en-US" dirty="0"/>
              <a:t>，反之亦然</a:t>
            </a:r>
          </a:p>
        </p:txBody>
      </p:sp>
      <p:sp>
        <p:nvSpPr>
          <p:cNvPr id="3" name="页脚占位符 2">
            <a:extLst>
              <a:ext uri="{FF2B5EF4-FFF2-40B4-BE49-F238E27FC236}">
                <a16:creationId xmlns:a16="http://schemas.microsoft.com/office/drawing/2014/main" id="{7D72FD10-4354-C644-9BE9-FB3DF83DC66C}"/>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6C422829-A2C6-FD46-89BE-F5855AE5EBEB}"/>
              </a:ext>
            </a:extLst>
          </p:cNvPr>
          <p:cNvSpPr>
            <a:spLocks noGrp="1"/>
          </p:cNvSpPr>
          <p:nvPr>
            <p:ph type="sldNum" sz="quarter" idx="12"/>
          </p:nvPr>
        </p:nvSpPr>
        <p:spPr/>
        <p:txBody>
          <a:bodyPr/>
          <a:lstStyle/>
          <a:p>
            <a:fld id="{91F816EA-24CC-2048-859A-C5EA9F275392}" type="slidenum">
              <a:rPr lang="en-US" smtClean="0"/>
              <a:pPr/>
              <a:t>43</a:t>
            </a:fld>
            <a:endParaRPr lang="en-US" dirty="0"/>
          </a:p>
        </p:txBody>
      </p:sp>
      <p:sp>
        <p:nvSpPr>
          <p:cNvPr id="5" name="标题 4">
            <a:extLst>
              <a:ext uri="{FF2B5EF4-FFF2-40B4-BE49-F238E27FC236}">
                <a16:creationId xmlns:a16="http://schemas.microsoft.com/office/drawing/2014/main" id="{B6489357-17E7-B046-81FB-2C459FFD0ADB}"/>
              </a:ext>
            </a:extLst>
          </p:cNvPr>
          <p:cNvSpPr>
            <a:spLocks noGrp="1"/>
          </p:cNvSpPr>
          <p:nvPr>
            <p:ph type="title"/>
          </p:nvPr>
        </p:nvSpPr>
        <p:spPr/>
        <p:txBody>
          <a:bodyPr/>
          <a:lstStyle/>
          <a:p>
            <a:r>
              <a:rPr kumimoji="1" lang="en-US" altLang="zh-CN" dirty="0"/>
              <a:t>LL(1)</a:t>
            </a:r>
            <a:r>
              <a:rPr kumimoji="1" lang="zh-CN" altLang="en-US" dirty="0"/>
              <a:t>文法</a:t>
            </a:r>
          </a:p>
        </p:txBody>
      </p:sp>
    </p:spTree>
    <p:extLst>
      <p:ext uri="{BB962C8B-B14F-4D97-AF65-F5344CB8AC3E}">
        <p14:creationId xmlns:p14="http://schemas.microsoft.com/office/powerpoint/2010/main" val="298068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blinds(horizontal)">
                                      <p:cBhvr>
                                        <p:cTn id="24" dur="500"/>
                                        <p:tgtEl>
                                          <p:spTgt spid="2">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blinds(horizontal)">
                                      <p:cBhvr>
                                        <p:cTn id="2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870D834-F404-9348-A1A7-E65DE36400F9}"/>
              </a:ext>
            </a:extLst>
          </p:cNvPr>
          <p:cNvSpPr>
            <a:spLocks noGrp="1"/>
          </p:cNvSpPr>
          <p:nvPr>
            <p:ph idx="1"/>
          </p:nvPr>
        </p:nvSpPr>
        <p:spPr/>
        <p:txBody>
          <a:bodyPr/>
          <a:lstStyle/>
          <a:p>
            <a:r>
              <a:rPr kumimoji="1" lang="zh-CN" altLang="en-US" dirty="0"/>
              <a:t>对于</a:t>
            </a:r>
            <a:r>
              <a:rPr kumimoji="1" lang="en-US" altLang="zh-CN" dirty="0"/>
              <a:t>LL(1)</a:t>
            </a:r>
            <a:r>
              <a:rPr kumimoji="1" lang="zh-CN" altLang="en-US" dirty="0"/>
              <a:t>文法，可以在自顶向下分析过程中，根据当前输入符号来确定使用的产生式</a:t>
            </a:r>
            <a:endParaRPr kumimoji="1" lang="en-US" altLang="zh-CN" dirty="0"/>
          </a:p>
          <a:p>
            <a:pPr lvl="1"/>
            <a:r>
              <a:rPr kumimoji="1" lang="zh-CN" altLang="en-US" dirty="0"/>
              <a:t>产生式</a:t>
            </a:r>
            <a:r>
              <a:rPr kumimoji="1" lang="en-US" altLang="zh-CN" dirty="0"/>
              <a:t>:</a:t>
            </a:r>
            <a:r>
              <a:rPr kumimoji="1" lang="zh-CN" altLang="en-US" dirty="0"/>
              <a:t>  </a:t>
            </a:r>
            <a:r>
              <a:rPr kumimoji="1" lang="en-US" altLang="zh-CN" i="1" dirty="0" err="1"/>
              <a:t>stmt</a:t>
            </a:r>
            <a:r>
              <a:rPr kumimoji="1" lang="en-US" altLang="zh-CN" dirty="0"/>
              <a:t>→</a:t>
            </a:r>
            <a:r>
              <a:rPr kumimoji="1" lang="zh-CN" altLang="en-US" dirty="0"/>
              <a:t> </a:t>
            </a:r>
            <a:r>
              <a:rPr kumimoji="1" lang="en-US" altLang="zh-CN" b="1" dirty="0"/>
              <a:t>if</a:t>
            </a:r>
            <a:r>
              <a:rPr kumimoji="1" lang="zh-CN" altLang="en-US" dirty="0"/>
              <a:t> </a:t>
            </a:r>
            <a:r>
              <a:rPr kumimoji="1" lang="en-US" altLang="zh-CN" dirty="0"/>
              <a:t>(</a:t>
            </a:r>
            <a:r>
              <a:rPr kumimoji="1" lang="en-US" altLang="zh-CN" b="1" dirty="0"/>
              <a:t>expr</a:t>
            </a:r>
            <a:r>
              <a:rPr kumimoji="1" lang="en-US" altLang="zh-CN" dirty="0"/>
              <a:t>)</a:t>
            </a:r>
            <a:r>
              <a:rPr kumimoji="1" lang="zh-CN" altLang="en-US" dirty="0"/>
              <a:t> </a:t>
            </a:r>
            <a:r>
              <a:rPr kumimoji="1" lang="en-US" altLang="zh-CN" i="1" dirty="0" err="1"/>
              <a:t>stmt</a:t>
            </a:r>
            <a:r>
              <a:rPr kumimoji="1" lang="zh-CN" altLang="en-US" dirty="0"/>
              <a:t> </a:t>
            </a:r>
            <a:r>
              <a:rPr kumimoji="1" lang="en-US" altLang="zh-CN" b="1" dirty="0"/>
              <a:t>else</a:t>
            </a:r>
            <a:r>
              <a:rPr kumimoji="1" lang="zh-CN" altLang="en-US" dirty="0"/>
              <a:t> </a:t>
            </a:r>
            <a:r>
              <a:rPr kumimoji="1" lang="en-US" altLang="zh-CN" i="1" dirty="0" err="1"/>
              <a:t>stmt</a:t>
            </a:r>
            <a:r>
              <a:rPr kumimoji="1" lang="zh-CN" altLang="en-US" dirty="0"/>
              <a:t>  </a:t>
            </a:r>
            <a:endParaRPr kumimoji="1" lang="en-US" altLang="zh-CN" dirty="0"/>
          </a:p>
          <a:p>
            <a:pPr marL="457200" lvl="1" indent="0">
              <a:buNone/>
            </a:pPr>
            <a:r>
              <a:rPr kumimoji="1" lang="en-US" altLang="zh-CN" dirty="0"/>
              <a:t>			</a:t>
            </a:r>
            <a:r>
              <a:rPr kumimoji="1" lang="zh-CN" altLang="en-US" dirty="0"/>
              <a:t>  </a:t>
            </a:r>
            <a:r>
              <a:rPr kumimoji="1" lang="en-US" altLang="zh-CN" dirty="0"/>
              <a:t>|</a:t>
            </a:r>
            <a:r>
              <a:rPr kumimoji="1" lang="zh-CN" altLang="en-US" dirty="0"/>
              <a:t> </a:t>
            </a:r>
            <a:r>
              <a:rPr kumimoji="1" lang="en-US" altLang="zh-CN" b="1" dirty="0"/>
              <a:t>while</a:t>
            </a:r>
            <a:r>
              <a:rPr kumimoji="1" lang="zh-CN" altLang="en-US" dirty="0"/>
              <a:t> </a:t>
            </a:r>
            <a:r>
              <a:rPr kumimoji="1" lang="en-US" altLang="zh-CN" dirty="0"/>
              <a:t>(</a:t>
            </a:r>
            <a:r>
              <a:rPr kumimoji="1" lang="en-US" altLang="zh-CN" i="1" dirty="0"/>
              <a:t>expr</a:t>
            </a:r>
            <a:r>
              <a:rPr kumimoji="1" lang="en-US" altLang="zh-CN" dirty="0"/>
              <a:t>)</a:t>
            </a:r>
            <a:r>
              <a:rPr kumimoji="1" lang="zh-CN" altLang="en-US" dirty="0"/>
              <a:t> </a:t>
            </a:r>
            <a:r>
              <a:rPr kumimoji="1" lang="en-US" altLang="zh-CN" i="1" dirty="0" err="1"/>
              <a:t>stmt</a:t>
            </a:r>
            <a:r>
              <a:rPr kumimoji="1" lang="zh-CN" altLang="en-US" dirty="0"/>
              <a:t>   </a:t>
            </a:r>
            <a:r>
              <a:rPr kumimoji="1" lang="en-US" altLang="zh-CN" dirty="0"/>
              <a:t>|</a:t>
            </a:r>
            <a:r>
              <a:rPr kumimoji="1" lang="zh-CN" altLang="en-US" dirty="0"/>
              <a:t>   </a:t>
            </a:r>
            <a:r>
              <a:rPr kumimoji="1" lang="en-US" altLang="zh-CN" dirty="0"/>
              <a:t>{</a:t>
            </a:r>
            <a:r>
              <a:rPr kumimoji="1" lang="en-US" altLang="zh-CN" i="1" dirty="0" err="1"/>
              <a:t>stmt_list</a:t>
            </a:r>
            <a:r>
              <a:rPr kumimoji="1" lang="en-US" altLang="zh-CN" dirty="0"/>
              <a:t>}</a:t>
            </a:r>
            <a:r>
              <a:rPr kumimoji="1" lang="zh-CN" altLang="en-US" dirty="0"/>
              <a:t> </a:t>
            </a:r>
            <a:r>
              <a:rPr kumimoji="1" lang="en-US" altLang="zh-CN" dirty="0"/>
              <a:t>|</a:t>
            </a:r>
            <a:r>
              <a:rPr kumimoji="1" lang="zh-CN" altLang="en-US" dirty="0"/>
              <a:t>  </a:t>
            </a:r>
            <a:r>
              <a:rPr kumimoji="1" lang="en-US" altLang="zh-CN" b="1" dirty="0"/>
              <a:t>a</a:t>
            </a:r>
          </a:p>
          <a:p>
            <a:pPr lvl="1"/>
            <a:r>
              <a:rPr kumimoji="1" lang="zh-CN" altLang="en-US" dirty="0"/>
              <a:t>输入</a:t>
            </a:r>
            <a:r>
              <a:rPr kumimoji="1" lang="en-US" altLang="zh-CN" dirty="0"/>
              <a:t>:</a:t>
            </a:r>
            <a:r>
              <a:rPr kumimoji="1" lang="zh-CN" altLang="en-US" dirty="0"/>
              <a:t> </a:t>
            </a:r>
            <a:r>
              <a:rPr kumimoji="1" lang="en-US" altLang="zh-CN" b="1" dirty="0"/>
              <a:t>if</a:t>
            </a:r>
            <a:r>
              <a:rPr kumimoji="1" lang="zh-CN" altLang="en-US" dirty="0"/>
              <a:t> </a:t>
            </a:r>
            <a:r>
              <a:rPr kumimoji="1" lang="en-US" altLang="zh-CN" dirty="0"/>
              <a:t>(expr)</a:t>
            </a:r>
            <a:r>
              <a:rPr kumimoji="1" lang="zh-CN" altLang="en-US" dirty="0"/>
              <a:t> </a:t>
            </a:r>
            <a:r>
              <a:rPr kumimoji="1" lang="en-US" altLang="zh-CN" b="1" dirty="0"/>
              <a:t>while</a:t>
            </a:r>
            <a:r>
              <a:rPr kumimoji="1" lang="zh-CN" altLang="en-US" dirty="0"/>
              <a:t> </a:t>
            </a:r>
            <a:r>
              <a:rPr kumimoji="1" lang="en-US" altLang="zh-CN" dirty="0"/>
              <a:t>(expr)</a:t>
            </a:r>
            <a:r>
              <a:rPr kumimoji="1" lang="zh-CN" altLang="en-US" dirty="0"/>
              <a:t> </a:t>
            </a:r>
            <a:r>
              <a:rPr kumimoji="1" lang="en-US" altLang="zh-CN" b="1" dirty="0"/>
              <a:t>a</a:t>
            </a:r>
            <a:r>
              <a:rPr kumimoji="1" lang="zh-CN" altLang="en-US" dirty="0"/>
              <a:t> </a:t>
            </a:r>
            <a:r>
              <a:rPr kumimoji="1" lang="en-US" altLang="zh-CN" b="1" dirty="0"/>
              <a:t>else</a:t>
            </a:r>
            <a:r>
              <a:rPr kumimoji="1" lang="zh-CN" altLang="en-US" b="1" dirty="0"/>
              <a:t> </a:t>
            </a:r>
            <a:r>
              <a:rPr kumimoji="1" lang="en-US" altLang="zh-CN" b="1" dirty="0"/>
              <a:t>a</a:t>
            </a:r>
          </a:p>
          <a:p>
            <a:pPr lvl="2"/>
            <a:r>
              <a:rPr kumimoji="1" lang="zh-CN" altLang="en-US" dirty="0"/>
              <a:t>首先选择产生式</a:t>
            </a:r>
            <a:r>
              <a:rPr kumimoji="1" lang="en-US" altLang="zh-CN" i="1" dirty="0" err="1"/>
              <a:t>stmt</a:t>
            </a:r>
            <a:r>
              <a:rPr kumimoji="1" lang="en-US" altLang="zh-CN" dirty="0"/>
              <a:t>→</a:t>
            </a:r>
            <a:r>
              <a:rPr kumimoji="1" lang="zh-CN" altLang="en-US" dirty="0"/>
              <a:t> </a:t>
            </a:r>
            <a:r>
              <a:rPr kumimoji="1" lang="en-US" altLang="zh-CN" b="1" dirty="0"/>
              <a:t>if</a:t>
            </a:r>
            <a:r>
              <a:rPr kumimoji="1" lang="zh-CN" altLang="en-US" dirty="0"/>
              <a:t> </a:t>
            </a:r>
            <a:r>
              <a:rPr kumimoji="1" lang="en-US" altLang="zh-CN" dirty="0"/>
              <a:t>(</a:t>
            </a:r>
            <a:r>
              <a:rPr kumimoji="1" lang="en-US" altLang="zh-CN" b="1" dirty="0"/>
              <a:t>expr</a:t>
            </a:r>
            <a:r>
              <a:rPr kumimoji="1" lang="en-US" altLang="zh-CN" dirty="0"/>
              <a:t>)</a:t>
            </a:r>
            <a:r>
              <a:rPr kumimoji="1" lang="zh-CN" altLang="en-US" dirty="0"/>
              <a:t> </a:t>
            </a:r>
            <a:r>
              <a:rPr kumimoji="1" lang="en-US" altLang="zh-CN" i="1" dirty="0" err="1"/>
              <a:t>stmt</a:t>
            </a:r>
            <a:r>
              <a:rPr kumimoji="1" lang="zh-CN" altLang="en-US" dirty="0"/>
              <a:t> </a:t>
            </a:r>
            <a:r>
              <a:rPr kumimoji="1" lang="en-US" altLang="zh-CN" b="1" dirty="0"/>
              <a:t>else</a:t>
            </a:r>
            <a:r>
              <a:rPr kumimoji="1" lang="zh-CN" altLang="en-US" dirty="0"/>
              <a:t> </a:t>
            </a:r>
            <a:r>
              <a:rPr kumimoji="1" lang="en-US" altLang="zh-CN" i="1" dirty="0" err="1"/>
              <a:t>stmt</a:t>
            </a:r>
            <a:r>
              <a:rPr kumimoji="1" lang="zh-CN" altLang="en-US" dirty="0"/>
              <a:t>得到句型</a:t>
            </a:r>
            <a:r>
              <a:rPr kumimoji="1" lang="en" altLang="zh-CN" dirty="0"/>
              <a:t>if (exp) </a:t>
            </a:r>
            <a:r>
              <a:rPr kumimoji="1" lang="en" altLang="zh-CN" dirty="0" err="1"/>
              <a:t>stmt</a:t>
            </a:r>
            <a:r>
              <a:rPr kumimoji="1" lang="en" altLang="zh-CN" dirty="0"/>
              <a:t> else </a:t>
            </a:r>
            <a:r>
              <a:rPr kumimoji="1" lang="en" altLang="zh-CN" dirty="0" err="1"/>
              <a:t>stmt</a:t>
            </a:r>
            <a:endParaRPr kumimoji="1" lang="en" altLang="zh-CN" dirty="0"/>
          </a:p>
          <a:p>
            <a:pPr lvl="2"/>
            <a:r>
              <a:rPr kumimoji="1" lang="zh-CN" altLang="en-US" dirty="0"/>
              <a:t>然后把句型中的第一个</a:t>
            </a:r>
            <a:r>
              <a:rPr kumimoji="1" lang="en" altLang="zh-CN" i="1" dirty="0" err="1"/>
              <a:t>stmt</a:t>
            </a:r>
            <a:r>
              <a:rPr kumimoji="1" lang="zh-CN" altLang="en-US" dirty="0"/>
              <a:t>展开，选择产生式</a:t>
            </a:r>
            <a:r>
              <a:rPr kumimoji="1" lang="en" altLang="zh-CN" dirty="0" err="1"/>
              <a:t>stmt</a:t>
            </a:r>
            <a:r>
              <a:rPr kumimoji="1" lang="en" altLang="zh-CN" dirty="0"/>
              <a:t> →</a:t>
            </a:r>
            <a:r>
              <a:rPr kumimoji="1" lang="en-US" altLang="zh-CN" b="1" dirty="0"/>
              <a:t> while</a:t>
            </a:r>
            <a:r>
              <a:rPr kumimoji="1" lang="zh-CN" altLang="en-US" dirty="0"/>
              <a:t> </a:t>
            </a:r>
            <a:r>
              <a:rPr kumimoji="1" lang="en-US" altLang="zh-CN" dirty="0"/>
              <a:t>(</a:t>
            </a:r>
            <a:r>
              <a:rPr kumimoji="1" lang="en-US" altLang="zh-CN" i="1" dirty="0"/>
              <a:t>expr</a:t>
            </a:r>
            <a:r>
              <a:rPr kumimoji="1" lang="en-US" altLang="zh-CN" dirty="0"/>
              <a:t>)</a:t>
            </a:r>
            <a:r>
              <a:rPr kumimoji="1" lang="zh-CN" altLang="en-US" dirty="0"/>
              <a:t> </a:t>
            </a:r>
            <a:r>
              <a:rPr kumimoji="1" lang="en-US" altLang="zh-CN" i="1" dirty="0" err="1"/>
              <a:t>stmt</a:t>
            </a:r>
            <a:r>
              <a:rPr kumimoji="1" lang="zh-CN" altLang="en-US" dirty="0"/>
              <a:t> </a:t>
            </a:r>
            <a:r>
              <a:rPr kumimoji="1" lang="zh-CN" altLang="en" dirty="0"/>
              <a:t>，</a:t>
            </a:r>
            <a:r>
              <a:rPr kumimoji="1" lang="zh-CN" altLang="en-US" dirty="0"/>
              <a:t>得到句型</a:t>
            </a:r>
            <a:r>
              <a:rPr kumimoji="1" lang="en" altLang="zh-CN" dirty="0"/>
              <a:t>if (exp) while (exp) </a:t>
            </a:r>
            <a:r>
              <a:rPr kumimoji="1" lang="en" altLang="zh-CN" dirty="0" err="1"/>
              <a:t>stmt</a:t>
            </a:r>
            <a:r>
              <a:rPr kumimoji="1" lang="en" altLang="zh-CN" dirty="0"/>
              <a:t> else </a:t>
            </a:r>
            <a:r>
              <a:rPr kumimoji="1" lang="en" altLang="zh-CN" dirty="0" err="1"/>
              <a:t>stmt</a:t>
            </a:r>
            <a:endParaRPr kumimoji="1" lang="en" altLang="zh-CN" dirty="0"/>
          </a:p>
          <a:p>
            <a:pPr lvl="2"/>
            <a:r>
              <a:rPr kumimoji="1" lang="zh-CN" altLang="en-US" dirty="0"/>
              <a:t>再展开下个</a:t>
            </a:r>
            <a:r>
              <a:rPr kumimoji="1" lang="en" altLang="zh-CN" dirty="0" err="1"/>
              <a:t>stmt</a:t>
            </a:r>
            <a:r>
              <a:rPr kumimoji="1" lang="zh-CN" altLang="en" dirty="0"/>
              <a:t>，</a:t>
            </a:r>
            <a:r>
              <a:rPr kumimoji="1" lang="zh-CN" altLang="en-US" dirty="0"/>
              <a:t>得到</a:t>
            </a:r>
            <a:r>
              <a:rPr kumimoji="1" lang="en" altLang="zh-CN" dirty="0"/>
              <a:t>if (exp) while (exp) a else </a:t>
            </a:r>
            <a:r>
              <a:rPr kumimoji="1" lang="en" altLang="zh-CN" dirty="0" err="1"/>
              <a:t>stmt</a:t>
            </a:r>
            <a:r>
              <a:rPr kumimoji="1" lang="en" altLang="zh-CN" dirty="0"/>
              <a:t> …</a:t>
            </a:r>
            <a:endParaRPr kumimoji="1" lang="zh-CN" altLang="en-US" dirty="0"/>
          </a:p>
        </p:txBody>
      </p:sp>
      <p:sp>
        <p:nvSpPr>
          <p:cNvPr id="3" name="页脚占位符 2">
            <a:extLst>
              <a:ext uri="{FF2B5EF4-FFF2-40B4-BE49-F238E27FC236}">
                <a16:creationId xmlns:a16="http://schemas.microsoft.com/office/drawing/2014/main" id="{E32E1A08-7591-6F45-9DDD-05FD71E90633}"/>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8C504D73-20AA-264A-82C4-DB5B589A013A}"/>
              </a:ext>
            </a:extLst>
          </p:cNvPr>
          <p:cNvSpPr>
            <a:spLocks noGrp="1"/>
          </p:cNvSpPr>
          <p:nvPr>
            <p:ph type="sldNum" sz="quarter" idx="12"/>
          </p:nvPr>
        </p:nvSpPr>
        <p:spPr/>
        <p:txBody>
          <a:bodyPr/>
          <a:lstStyle/>
          <a:p>
            <a:fld id="{91F816EA-24CC-2048-859A-C5EA9F275392}" type="slidenum">
              <a:rPr lang="en-US" smtClean="0"/>
              <a:pPr/>
              <a:t>44</a:t>
            </a:fld>
            <a:endParaRPr lang="en-US" dirty="0"/>
          </a:p>
        </p:txBody>
      </p:sp>
      <p:sp>
        <p:nvSpPr>
          <p:cNvPr id="5" name="标题 4">
            <a:extLst>
              <a:ext uri="{FF2B5EF4-FFF2-40B4-BE49-F238E27FC236}">
                <a16:creationId xmlns:a16="http://schemas.microsoft.com/office/drawing/2014/main" id="{E4DADB5C-8E4D-8A42-B6B1-F49FA7A0D7E8}"/>
              </a:ext>
            </a:extLst>
          </p:cNvPr>
          <p:cNvSpPr>
            <a:spLocks noGrp="1"/>
          </p:cNvSpPr>
          <p:nvPr>
            <p:ph type="title"/>
          </p:nvPr>
        </p:nvSpPr>
        <p:spPr/>
        <p:txBody>
          <a:bodyPr/>
          <a:lstStyle/>
          <a:p>
            <a:r>
              <a:rPr kumimoji="1" lang="en-US" altLang="zh-CN" dirty="0"/>
              <a:t>LL(1)</a:t>
            </a:r>
            <a:r>
              <a:rPr kumimoji="1" lang="zh-CN" altLang="en-US" dirty="0"/>
              <a:t>文法</a:t>
            </a:r>
            <a:r>
              <a:rPr kumimoji="1" lang="en-US" altLang="zh-CN" dirty="0"/>
              <a:t>(continue)</a:t>
            </a:r>
            <a:endParaRPr kumimoji="1" lang="zh-CN" altLang="en-US" dirty="0"/>
          </a:p>
        </p:txBody>
      </p:sp>
    </p:spTree>
    <p:extLst>
      <p:ext uri="{BB962C8B-B14F-4D97-AF65-F5344CB8AC3E}">
        <p14:creationId xmlns:p14="http://schemas.microsoft.com/office/powerpoint/2010/main" val="12376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2F506C5-C416-EF49-8ACE-18281E06A712}"/>
              </a:ext>
            </a:extLst>
          </p:cNvPr>
          <p:cNvSpPr>
            <a:spLocks noGrp="1"/>
          </p:cNvSpPr>
          <p:nvPr>
            <p:ph idx="1"/>
          </p:nvPr>
        </p:nvSpPr>
        <p:spPr/>
        <p:txBody>
          <a:bodyPr/>
          <a:lstStyle/>
          <a:p>
            <a:r>
              <a:rPr kumimoji="1" lang="zh-CN" altLang="en-US" dirty="0"/>
              <a:t>输入</a:t>
            </a:r>
            <a:r>
              <a:rPr kumimoji="1" lang="en-US" altLang="zh-CN" dirty="0"/>
              <a:t>:</a:t>
            </a:r>
            <a:r>
              <a:rPr kumimoji="1" lang="zh-CN" altLang="en-US" dirty="0"/>
              <a:t>  文法</a:t>
            </a:r>
            <a:r>
              <a:rPr kumimoji="1" lang="en-US" altLang="zh-CN" dirty="0"/>
              <a:t>G</a:t>
            </a:r>
          </a:p>
          <a:p>
            <a:r>
              <a:rPr kumimoji="1" lang="zh-CN" altLang="en-US" dirty="0"/>
              <a:t>输出</a:t>
            </a:r>
            <a:r>
              <a:rPr kumimoji="1" lang="en-US" altLang="zh-CN" dirty="0"/>
              <a:t>:</a:t>
            </a:r>
            <a:r>
              <a:rPr kumimoji="1" lang="zh-CN" altLang="en-US" dirty="0"/>
              <a:t>  预测分析表</a:t>
            </a:r>
            <a:endParaRPr kumimoji="1" lang="en-US" altLang="zh-CN" dirty="0"/>
          </a:p>
          <a:p>
            <a:r>
              <a:rPr kumimoji="1" lang="zh-CN" altLang="en-US" dirty="0"/>
              <a:t>方法</a:t>
            </a:r>
            <a:r>
              <a:rPr kumimoji="1" lang="en-US" altLang="zh-CN" dirty="0"/>
              <a:t>:</a:t>
            </a:r>
          </a:p>
          <a:p>
            <a:pPr lvl="1"/>
            <a:r>
              <a:rPr kumimoji="1" lang="zh-CN" altLang="en-US" dirty="0"/>
              <a:t>对于文法</a:t>
            </a:r>
            <a:r>
              <a:rPr kumimoji="1" lang="en-US" altLang="zh-CN" dirty="0"/>
              <a:t>G</a:t>
            </a:r>
            <a:r>
              <a:rPr kumimoji="1" lang="zh-CN" altLang="en-US" dirty="0"/>
              <a:t>的每一条产生式</a:t>
            </a:r>
            <a:r>
              <a:rPr kumimoji="1" lang="en-US" altLang="zh-CN" dirty="0"/>
              <a:t>A→α</a:t>
            </a:r>
          </a:p>
          <a:p>
            <a:pPr lvl="2"/>
            <a:r>
              <a:rPr kumimoji="1" lang="zh-CN" altLang="en-US" dirty="0"/>
              <a:t>对于</a:t>
            </a:r>
            <a:r>
              <a:rPr kumimoji="1" lang="en-US" altLang="zh-CN" dirty="0"/>
              <a:t>FIRST(α)</a:t>
            </a:r>
            <a:r>
              <a:rPr kumimoji="1" lang="zh-CN" altLang="en-US" dirty="0"/>
              <a:t>中的每个</a:t>
            </a:r>
            <a:r>
              <a:rPr kumimoji="1" lang="zh-CN" altLang="en-US" dirty="0">
                <a:solidFill>
                  <a:srgbClr val="FF0000"/>
                </a:solidFill>
              </a:rPr>
              <a:t>终结符号</a:t>
            </a:r>
            <a:r>
              <a:rPr kumimoji="1" lang="en-US" altLang="zh-CN" dirty="0">
                <a:solidFill>
                  <a:srgbClr val="FF0000"/>
                </a:solidFill>
              </a:rPr>
              <a:t>a</a:t>
            </a:r>
            <a:r>
              <a:rPr kumimoji="1" lang="zh-CN" altLang="en-US" dirty="0"/>
              <a:t>，将</a:t>
            </a:r>
            <a:r>
              <a:rPr kumimoji="1" lang="en-US" altLang="zh-CN" dirty="0"/>
              <a:t>A→α</a:t>
            </a:r>
            <a:r>
              <a:rPr kumimoji="1" lang="zh-CN" altLang="en-US" dirty="0"/>
              <a:t>加入到</a:t>
            </a:r>
            <a:r>
              <a:rPr kumimoji="1" lang="en-US" altLang="zh-CN" dirty="0">
                <a:solidFill>
                  <a:srgbClr val="FF0000"/>
                </a:solidFill>
              </a:rPr>
              <a:t>M[A,</a:t>
            </a:r>
            <a:r>
              <a:rPr kumimoji="1" lang="zh-CN" altLang="en-US" dirty="0">
                <a:solidFill>
                  <a:srgbClr val="FF0000"/>
                </a:solidFill>
              </a:rPr>
              <a:t> </a:t>
            </a:r>
            <a:r>
              <a:rPr kumimoji="1" lang="en-US" altLang="zh-CN" dirty="0">
                <a:solidFill>
                  <a:srgbClr val="FF0000"/>
                </a:solidFill>
              </a:rPr>
              <a:t>a]</a:t>
            </a:r>
            <a:r>
              <a:rPr kumimoji="1" lang="zh-CN" altLang="en-US" dirty="0"/>
              <a:t>中</a:t>
            </a:r>
            <a:endParaRPr kumimoji="1" lang="en-US" altLang="zh-CN" dirty="0"/>
          </a:p>
          <a:p>
            <a:pPr lvl="2"/>
            <a:r>
              <a:rPr kumimoji="1" lang="zh-CN" altLang="en-US" dirty="0"/>
              <a:t>如果</a:t>
            </a:r>
            <a:r>
              <a:rPr kumimoji="1" lang="en-US" altLang="zh-CN" dirty="0" err="1">
                <a:solidFill>
                  <a:srgbClr val="FF0000"/>
                </a:solidFill>
              </a:rPr>
              <a:t>ε</a:t>
            </a:r>
            <a:r>
              <a:rPr kumimoji="1" lang="zh-CN" altLang="en-US" dirty="0"/>
              <a:t>在</a:t>
            </a:r>
            <a:r>
              <a:rPr kumimoji="1" lang="en-US" altLang="zh-CN" dirty="0"/>
              <a:t>FIRST(α)</a:t>
            </a:r>
            <a:r>
              <a:rPr kumimoji="1" lang="zh-CN" altLang="en-US" dirty="0"/>
              <a:t>中，那么对于</a:t>
            </a:r>
            <a:r>
              <a:rPr kumimoji="1" lang="en-US" altLang="zh-CN" dirty="0">
                <a:solidFill>
                  <a:srgbClr val="FF0000"/>
                </a:solidFill>
              </a:rPr>
              <a:t>FOLLOW(A)</a:t>
            </a:r>
            <a:r>
              <a:rPr kumimoji="1" lang="zh-CN" altLang="en-US" dirty="0"/>
              <a:t>中的每个符号</a:t>
            </a:r>
            <a:r>
              <a:rPr kumimoji="1" lang="en-US" altLang="zh-CN" dirty="0"/>
              <a:t>b</a:t>
            </a:r>
            <a:r>
              <a:rPr kumimoji="1" lang="zh-CN" altLang="en-US" dirty="0"/>
              <a:t>，将</a:t>
            </a:r>
            <a:r>
              <a:rPr kumimoji="1" lang="en-US" altLang="zh-CN" dirty="0"/>
              <a:t>A→α</a:t>
            </a:r>
            <a:r>
              <a:rPr kumimoji="1" lang="zh-CN" altLang="en-US" dirty="0"/>
              <a:t>加入到</a:t>
            </a:r>
            <a:r>
              <a:rPr kumimoji="1" lang="en-US" altLang="zh-CN" dirty="0">
                <a:solidFill>
                  <a:srgbClr val="FF0000"/>
                </a:solidFill>
              </a:rPr>
              <a:t>M[A,</a:t>
            </a:r>
            <a:r>
              <a:rPr kumimoji="1" lang="zh-CN" altLang="en-US" dirty="0">
                <a:solidFill>
                  <a:srgbClr val="FF0000"/>
                </a:solidFill>
              </a:rPr>
              <a:t> </a:t>
            </a:r>
            <a:r>
              <a:rPr kumimoji="1" lang="en-US" altLang="zh-CN" dirty="0">
                <a:solidFill>
                  <a:srgbClr val="FF0000"/>
                </a:solidFill>
              </a:rPr>
              <a:t>b]</a:t>
            </a:r>
            <a:r>
              <a:rPr kumimoji="1" lang="zh-CN" altLang="en-US" dirty="0"/>
              <a:t>中</a:t>
            </a:r>
            <a:endParaRPr kumimoji="1" lang="en-US" altLang="zh-CN" dirty="0"/>
          </a:p>
          <a:p>
            <a:pPr lvl="1"/>
            <a:r>
              <a:rPr kumimoji="1" lang="zh-CN" altLang="en-US" dirty="0"/>
              <a:t>最后，表中空白的位置都为错误</a:t>
            </a:r>
            <a:r>
              <a:rPr kumimoji="1" lang="en-US" altLang="zh-CN" dirty="0">
                <a:solidFill>
                  <a:srgbClr val="FF0000"/>
                </a:solidFill>
              </a:rPr>
              <a:t>error</a:t>
            </a:r>
            <a:endParaRPr kumimoji="1" lang="zh-CN" altLang="en-US" dirty="0">
              <a:solidFill>
                <a:srgbClr val="FF0000"/>
              </a:solidFill>
            </a:endParaRPr>
          </a:p>
        </p:txBody>
      </p:sp>
      <p:sp>
        <p:nvSpPr>
          <p:cNvPr id="3" name="页脚占位符 2">
            <a:extLst>
              <a:ext uri="{FF2B5EF4-FFF2-40B4-BE49-F238E27FC236}">
                <a16:creationId xmlns:a16="http://schemas.microsoft.com/office/drawing/2014/main" id="{54E7A9B9-F3A2-7843-9E1A-CF9210B928CB}"/>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5CF204A3-5388-0C42-A909-DB6100ED483C}"/>
              </a:ext>
            </a:extLst>
          </p:cNvPr>
          <p:cNvSpPr>
            <a:spLocks noGrp="1"/>
          </p:cNvSpPr>
          <p:nvPr>
            <p:ph type="sldNum" sz="quarter" idx="12"/>
          </p:nvPr>
        </p:nvSpPr>
        <p:spPr/>
        <p:txBody>
          <a:bodyPr/>
          <a:lstStyle/>
          <a:p>
            <a:fld id="{91F816EA-24CC-2048-859A-C5EA9F275392}" type="slidenum">
              <a:rPr lang="en-US" smtClean="0"/>
              <a:pPr/>
              <a:t>45</a:t>
            </a:fld>
            <a:endParaRPr lang="en-US" dirty="0"/>
          </a:p>
        </p:txBody>
      </p:sp>
      <p:sp>
        <p:nvSpPr>
          <p:cNvPr id="5" name="标题 4">
            <a:extLst>
              <a:ext uri="{FF2B5EF4-FFF2-40B4-BE49-F238E27FC236}">
                <a16:creationId xmlns:a16="http://schemas.microsoft.com/office/drawing/2014/main" id="{97B77CB0-8D42-3E47-8D86-EA857D0AA8AC}"/>
              </a:ext>
            </a:extLst>
          </p:cNvPr>
          <p:cNvSpPr>
            <a:spLocks noGrp="1"/>
          </p:cNvSpPr>
          <p:nvPr>
            <p:ph type="title"/>
          </p:nvPr>
        </p:nvSpPr>
        <p:spPr/>
        <p:txBody>
          <a:bodyPr/>
          <a:lstStyle/>
          <a:p>
            <a:r>
              <a:rPr kumimoji="1" lang="zh-CN" altLang="en-US" dirty="0"/>
              <a:t>预测分析表的构造</a:t>
            </a:r>
          </a:p>
        </p:txBody>
      </p:sp>
    </p:spTree>
    <p:extLst>
      <p:ext uri="{BB962C8B-B14F-4D97-AF65-F5344CB8AC3E}">
        <p14:creationId xmlns:p14="http://schemas.microsoft.com/office/powerpoint/2010/main" val="2162897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6E9AE04-A53C-2140-9B0F-DCB025AD5C7D}"/>
              </a:ext>
            </a:extLst>
          </p:cNvPr>
          <p:cNvSpPr>
            <a:spLocks noGrp="1"/>
          </p:cNvSpPr>
          <p:nvPr>
            <p:ph idx="1"/>
          </p:nvPr>
        </p:nvSpPr>
        <p:spPr>
          <a:xfrm>
            <a:off x="406400" y="762000"/>
            <a:ext cx="11379200" cy="4978400"/>
          </a:xfrm>
        </p:spPr>
        <p:txBody>
          <a:bodyPr/>
          <a:lstStyle/>
          <a:p>
            <a:r>
              <a:rPr kumimoji="1" lang="zh-CN" altLang="en-US" sz="2800" dirty="0"/>
              <a:t>文法</a:t>
            </a:r>
            <a:r>
              <a:rPr kumimoji="1" lang="en-US" altLang="zh-CN" sz="2800" dirty="0"/>
              <a:t>G[E]:</a:t>
            </a:r>
          </a:p>
          <a:p>
            <a:pPr lvl="1"/>
            <a:r>
              <a:rPr kumimoji="1" lang="en-US" altLang="zh-CN" sz="2400" dirty="0"/>
              <a:t>E→TE'</a:t>
            </a:r>
            <a:r>
              <a:rPr kumimoji="1" lang="zh-CN" altLang="en-US" sz="2400" dirty="0"/>
              <a:t> </a:t>
            </a:r>
            <a:r>
              <a:rPr kumimoji="1" lang="en-US" altLang="zh-CN" sz="2400" dirty="0"/>
              <a:t>		E' →+TE'</a:t>
            </a:r>
            <a:r>
              <a:rPr kumimoji="1" lang="zh-CN" altLang="en-US" sz="2400" dirty="0"/>
              <a:t> </a:t>
            </a:r>
            <a:r>
              <a:rPr kumimoji="1" lang="en-US" altLang="zh-CN" sz="2400" dirty="0"/>
              <a:t>|</a:t>
            </a:r>
            <a:r>
              <a:rPr kumimoji="1" lang="zh-CN" altLang="en-US" sz="2400" dirty="0"/>
              <a:t> </a:t>
            </a:r>
            <a:r>
              <a:rPr kumimoji="1" lang="en-US" altLang="zh-CN" sz="2400" dirty="0" err="1"/>
              <a:t>ε</a:t>
            </a:r>
            <a:endParaRPr kumimoji="1" lang="en-US" altLang="zh-CN" sz="2400" dirty="0"/>
          </a:p>
          <a:p>
            <a:pPr lvl="1"/>
            <a:r>
              <a:rPr kumimoji="1" lang="en-US" altLang="zh-CN" sz="2400" dirty="0"/>
              <a:t>T→FT'</a:t>
            </a:r>
            <a:r>
              <a:rPr kumimoji="1" lang="zh-CN" altLang="en-US" sz="2400" dirty="0"/>
              <a:t> </a:t>
            </a:r>
            <a:r>
              <a:rPr kumimoji="1" lang="en-US" altLang="zh-CN" sz="2400" dirty="0"/>
              <a:t>		T' →</a:t>
            </a:r>
            <a:r>
              <a:rPr kumimoji="1" lang="zh-CN" altLang="en-US" sz="2400" dirty="0"/>
              <a:t>*</a:t>
            </a:r>
            <a:r>
              <a:rPr kumimoji="1" lang="en-US" altLang="zh-CN" sz="2400" dirty="0"/>
              <a:t>FT'</a:t>
            </a:r>
            <a:r>
              <a:rPr kumimoji="1" lang="zh-CN" altLang="en-US" sz="2400" dirty="0"/>
              <a:t> </a:t>
            </a:r>
            <a:r>
              <a:rPr kumimoji="1" lang="en-US" altLang="zh-CN" sz="2400" dirty="0"/>
              <a:t>|</a:t>
            </a:r>
            <a:r>
              <a:rPr kumimoji="1" lang="zh-CN" altLang="en-US" sz="2400" dirty="0"/>
              <a:t> </a:t>
            </a:r>
            <a:r>
              <a:rPr kumimoji="1" lang="en-US" altLang="zh-CN" sz="2400" dirty="0" err="1"/>
              <a:t>ε</a:t>
            </a:r>
            <a:r>
              <a:rPr kumimoji="1" lang="en-US" altLang="zh-CN" sz="2400" dirty="0"/>
              <a:t>		F→(E</a:t>
            </a:r>
            <a:r>
              <a:rPr kumimoji="1" lang="zh-CN" altLang="en-US" sz="2400" dirty="0"/>
              <a:t> </a:t>
            </a:r>
            <a:r>
              <a:rPr kumimoji="1" lang="en-US" altLang="zh-CN" sz="2400" dirty="0"/>
              <a:t>)</a:t>
            </a:r>
            <a:r>
              <a:rPr kumimoji="1" lang="zh-CN" altLang="en-US" sz="2400" dirty="0"/>
              <a:t> </a:t>
            </a:r>
            <a:r>
              <a:rPr kumimoji="1" lang="en-US" altLang="zh-CN" sz="2400" dirty="0"/>
              <a:t>|</a:t>
            </a:r>
            <a:r>
              <a:rPr kumimoji="1" lang="zh-CN" altLang="en-US" sz="2400" dirty="0"/>
              <a:t> </a:t>
            </a:r>
            <a:r>
              <a:rPr kumimoji="1" lang="en-US" altLang="zh-CN" sz="2400" dirty="0"/>
              <a:t>id</a:t>
            </a:r>
            <a:r>
              <a:rPr kumimoji="1" lang="zh-CN" altLang="en-US" sz="2400" dirty="0"/>
              <a:t> </a:t>
            </a:r>
            <a:endParaRPr kumimoji="1" lang="en-US" altLang="zh-CN" sz="2400" dirty="0"/>
          </a:p>
          <a:p>
            <a:r>
              <a:rPr kumimoji="1" lang="en-US" altLang="zh-CN" sz="2800" dirty="0"/>
              <a:t>FIRST</a:t>
            </a:r>
            <a:r>
              <a:rPr kumimoji="1" lang="zh-CN" altLang="en-US" sz="2800" dirty="0"/>
              <a:t>集</a:t>
            </a:r>
            <a:endParaRPr kumimoji="1" lang="en-US" altLang="zh-CN" sz="2800" dirty="0"/>
          </a:p>
          <a:p>
            <a:pPr lvl="1"/>
            <a:r>
              <a:rPr kumimoji="1" lang="en-US" altLang="zh-CN" sz="2400" dirty="0"/>
              <a:t>E, T, F: </a:t>
            </a:r>
            <a:r>
              <a:rPr kumimoji="1" lang="en-US" altLang="zh-CN" sz="2400" dirty="0">
                <a:solidFill>
                  <a:srgbClr val="FF0000"/>
                </a:solidFill>
              </a:rPr>
              <a:t>{ (, id } </a:t>
            </a:r>
            <a:r>
              <a:rPr kumimoji="1" lang="zh-CN" altLang="en-US" sz="2400" dirty="0">
                <a:solidFill>
                  <a:srgbClr val="FF0000"/>
                </a:solidFill>
              </a:rPr>
              <a:t> </a:t>
            </a:r>
            <a:r>
              <a:rPr kumimoji="1" lang="zh-CN" altLang="en-US" sz="2400" dirty="0"/>
              <a:t>    </a:t>
            </a:r>
            <a:r>
              <a:rPr kumimoji="1" lang="en-US" altLang="zh-CN" sz="2400" dirty="0"/>
              <a:t>	</a:t>
            </a:r>
          </a:p>
          <a:p>
            <a:pPr lvl="1"/>
            <a:r>
              <a:rPr kumimoji="1" lang="en-US" altLang="zh-CN" sz="2400" dirty="0"/>
              <a:t>E': </a:t>
            </a:r>
            <a:r>
              <a:rPr kumimoji="1" lang="en-US" altLang="zh-CN" sz="2400" dirty="0">
                <a:solidFill>
                  <a:srgbClr val="FF0000"/>
                </a:solidFill>
              </a:rPr>
              <a:t>{ +, </a:t>
            </a:r>
            <a:r>
              <a:rPr kumimoji="1" lang="el-GR" altLang="zh-CN" sz="2400" dirty="0">
                <a:solidFill>
                  <a:srgbClr val="FF0000"/>
                </a:solidFill>
              </a:rPr>
              <a:t>ε } </a:t>
            </a:r>
            <a:endParaRPr kumimoji="1" lang="en-US" altLang="zh-CN" sz="2400" dirty="0">
              <a:solidFill>
                <a:srgbClr val="FF0000"/>
              </a:solidFill>
            </a:endParaRPr>
          </a:p>
          <a:p>
            <a:pPr lvl="1"/>
            <a:r>
              <a:rPr kumimoji="1" lang="en-US" altLang="zh-CN" sz="2400" dirty="0"/>
              <a:t>T': </a:t>
            </a:r>
            <a:r>
              <a:rPr kumimoji="1" lang="en-US" altLang="zh-CN" sz="2400" dirty="0">
                <a:solidFill>
                  <a:srgbClr val="FF0000"/>
                </a:solidFill>
              </a:rPr>
              <a:t>{ *, </a:t>
            </a:r>
            <a:r>
              <a:rPr kumimoji="1" lang="el-GR" altLang="zh-CN" sz="2400" dirty="0">
                <a:solidFill>
                  <a:srgbClr val="FF0000"/>
                </a:solidFill>
              </a:rPr>
              <a:t>ε }</a:t>
            </a:r>
            <a:endParaRPr kumimoji="1" lang="en-US" altLang="zh-CN" sz="2400" dirty="0">
              <a:solidFill>
                <a:srgbClr val="FF0000"/>
              </a:solidFill>
            </a:endParaRPr>
          </a:p>
          <a:p>
            <a:r>
              <a:rPr kumimoji="1" lang="en-US" altLang="zh-CN" sz="2800" dirty="0"/>
              <a:t>FOLLOW</a:t>
            </a:r>
            <a:r>
              <a:rPr kumimoji="1" lang="zh-CN" altLang="en-US" sz="2800" dirty="0"/>
              <a:t>集</a:t>
            </a:r>
            <a:endParaRPr kumimoji="1" lang="en-US" altLang="zh-CN" sz="2800" dirty="0"/>
          </a:p>
          <a:p>
            <a:pPr lvl="1"/>
            <a:r>
              <a:rPr kumimoji="1" lang="en" altLang="zh-CN" sz="2400" dirty="0"/>
              <a:t>E, E': {</a:t>
            </a:r>
            <a:r>
              <a:rPr kumimoji="1" lang="en" altLang="zh-CN" sz="2400" dirty="0">
                <a:solidFill>
                  <a:srgbClr val="FF0000"/>
                </a:solidFill>
              </a:rPr>
              <a:t> $, )</a:t>
            </a:r>
            <a:r>
              <a:rPr kumimoji="1" lang="en" altLang="zh-CN" sz="2400" dirty="0"/>
              <a:t> } </a:t>
            </a:r>
          </a:p>
          <a:p>
            <a:pPr lvl="1"/>
            <a:r>
              <a:rPr kumimoji="1" lang="en" altLang="zh-CN" sz="2400" dirty="0"/>
              <a:t>T, T': { </a:t>
            </a:r>
            <a:r>
              <a:rPr kumimoji="1" lang="en" altLang="zh-CN" sz="2400" dirty="0">
                <a:solidFill>
                  <a:srgbClr val="FF0000"/>
                </a:solidFill>
              </a:rPr>
              <a:t>+, $, ) </a:t>
            </a:r>
            <a:r>
              <a:rPr kumimoji="1" lang="en" altLang="zh-CN" sz="2400" dirty="0"/>
              <a:t>}</a:t>
            </a:r>
          </a:p>
          <a:p>
            <a:pPr lvl="1"/>
            <a:r>
              <a:rPr kumimoji="1" lang="en" altLang="zh-CN" sz="2400" dirty="0"/>
              <a:t>F: { </a:t>
            </a:r>
            <a:r>
              <a:rPr kumimoji="1" lang="en" altLang="zh-CN" sz="2400" dirty="0">
                <a:solidFill>
                  <a:srgbClr val="FF0000"/>
                </a:solidFill>
              </a:rPr>
              <a:t>*, +, $, ) </a:t>
            </a:r>
            <a:r>
              <a:rPr kumimoji="1" lang="en" altLang="zh-CN" sz="2400" dirty="0"/>
              <a:t>}</a:t>
            </a:r>
            <a:endParaRPr kumimoji="1" lang="zh-CN" altLang="en-US" sz="2400" dirty="0"/>
          </a:p>
        </p:txBody>
      </p:sp>
      <p:sp>
        <p:nvSpPr>
          <p:cNvPr id="3" name="页脚占位符 2">
            <a:extLst>
              <a:ext uri="{FF2B5EF4-FFF2-40B4-BE49-F238E27FC236}">
                <a16:creationId xmlns:a16="http://schemas.microsoft.com/office/drawing/2014/main" id="{6DFBD2A8-A246-2445-814A-A7F20EF2F2A4}"/>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0384F8EA-E265-FC4C-8905-93058DE7E3CD}"/>
              </a:ext>
            </a:extLst>
          </p:cNvPr>
          <p:cNvSpPr>
            <a:spLocks noGrp="1"/>
          </p:cNvSpPr>
          <p:nvPr>
            <p:ph type="sldNum" sz="quarter" idx="12"/>
          </p:nvPr>
        </p:nvSpPr>
        <p:spPr/>
        <p:txBody>
          <a:bodyPr/>
          <a:lstStyle/>
          <a:p>
            <a:fld id="{91F816EA-24CC-2048-859A-C5EA9F275392}" type="slidenum">
              <a:rPr lang="en-US" smtClean="0"/>
              <a:pPr/>
              <a:t>46</a:t>
            </a:fld>
            <a:endParaRPr lang="en-US" dirty="0"/>
          </a:p>
        </p:txBody>
      </p:sp>
      <p:sp>
        <p:nvSpPr>
          <p:cNvPr id="5" name="标题 4">
            <a:extLst>
              <a:ext uri="{FF2B5EF4-FFF2-40B4-BE49-F238E27FC236}">
                <a16:creationId xmlns:a16="http://schemas.microsoft.com/office/drawing/2014/main" id="{74971957-B91B-8740-BF8B-7D7DF592D842}"/>
              </a:ext>
            </a:extLst>
          </p:cNvPr>
          <p:cNvSpPr>
            <a:spLocks noGrp="1"/>
          </p:cNvSpPr>
          <p:nvPr>
            <p:ph type="title"/>
          </p:nvPr>
        </p:nvSpPr>
        <p:spPr/>
        <p:txBody>
          <a:bodyPr/>
          <a:lstStyle/>
          <a:p>
            <a:r>
              <a:rPr kumimoji="1" lang="zh-CN" altLang="en-US" dirty="0"/>
              <a:t>预测分析表的例子</a:t>
            </a:r>
          </a:p>
        </p:txBody>
      </p:sp>
      <p:pic>
        <p:nvPicPr>
          <p:cNvPr id="11266" name="Picture 2">
            <a:extLst>
              <a:ext uri="{FF2B5EF4-FFF2-40B4-BE49-F238E27FC236}">
                <a16:creationId xmlns:a16="http://schemas.microsoft.com/office/drawing/2014/main" id="{3D275CB8-85BE-3B45-A33F-A21B91C8F7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8669" y="3048000"/>
            <a:ext cx="9035402" cy="2971800"/>
          </a:xfrm>
          <a:prstGeom prst="rect">
            <a:avLst/>
          </a:prstGeom>
          <a:solidFill>
            <a:schemeClr val="bg1"/>
          </a:solidFill>
        </p:spPr>
      </p:pic>
    </p:spTree>
    <p:extLst>
      <p:ext uri="{BB962C8B-B14F-4D97-AF65-F5344CB8AC3E}">
        <p14:creationId xmlns:p14="http://schemas.microsoft.com/office/powerpoint/2010/main" val="1827508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6DE25B3-E20E-D246-9B11-181D033EA5DC}"/>
              </a:ext>
            </a:extLst>
          </p:cNvPr>
          <p:cNvSpPr>
            <a:spLocks noGrp="1"/>
          </p:cNvSpPr>
          <p:nvPr>
            <p:ph idx="1"/>
          </p:nvPr>
        </p:nvSpPr>
        <p:spPr>
          <a:xfrm>
            <a:off x="406400" y="990600"/>
            <a:ext cx="11379200" cy="5410200"/>
          </a:xfrm>
        </p:spPr>
        <p:txBody>
          <a:bodyPr/>
          <a:lstStyle/>
          <a:p>
            <a:r>
              <a:rPr kumimoji="1" lang="zh-CN" altLang="en-US" dirty="0"/>
              <a:t>文法</a:t>
            </a:r>
            <a:r>
              <a:rPr kumimoji="1" lang="en-US" altLang="zh-CN" dirty="0"/>
              <a:t>G[S]:</a:t>
            </a:r>
            <a:r>
              <a:rPr kumimoji="1" lang="zh-CN" altLang="en-US" dirty="0"/>
              <a:t> </a:t>
            </a:r>
            <a:r>
              <a:rPr kumimoji="1" lang="en" altLang="zh-CN" dirty="0"/>
              <a:t>S → </a:t>
            </a:r>
            <a:r>
              <a:rPr kumimoji="1" lang="en" altLang="zh-CN" b="1" dirty="0" err="1"/>
              <a:t>i</a:t>
            </a:r>
            <a:r>
              <a:rPr kumimoji="1" lang="en" altLang="zh-CN" dirty="0"/>
              <a:t> E </a:t>
            </a:r>
            <a:r>
              <a:rPr kumimoji="1" lang="en" altLang="zh-CN" b="1" dirty="0"/>
              <a:t>t </a:t>
            </a:r>
            <a:r>
              <a:rPr kumimoji="1" lang="en" altLang="zh-CN" dirty="0"/>
              <a:t>S S' | </a:t>
            </a:r>
            <a:r>
              <a:rPr kumimoji="1" lang="en" altLang="zh-CN" b="1" dirty="0"/>
              <a:t>a</a:t>
            </a:r>
            <a:r>
              <a:rPr kumimoji="1" lang="en" altLang="zh-CN" dirty="0"/>
              <a:t> 		S' → </a:t>
            </a:r>
            <a:r>
              <a:rPr kumimoji="1" lang="en" altLang="zh-CN" b="1" dirty="0"/>
              <a:t>e</a:t>
            </a:r>
            <a:r>
              <a:rPr kumimoji="1" lang="en" altLang="zh-CN" dirty="0"/>
              <a:t> S | </a:t>
            </a:r>
            <a:r>
              <a:rPr kumimoji="1" lang="el-GR" altLang="zh-CN" b="1" dirty="0"/>
              <a:t>ε</a:t>
            </a:r>
            <a:r>
              <a:rPr kumimoji="1" lang="el-GR" altLang="zh-CN" dirty="0"/>
              <a:t> </a:t>
            </a:r>
            <a:r>
              <a:rPr kumimoji="1" lang="en-US" altLang="zh-CN" dirty="0"/>
              <a:t>	</a:t>
            </a:r>
            <a:r>
              <a:rPr kumimoji="1" lang="en" altLang="zh-CN" dirty="0"/>
              <a:t>E → </a:t>
            </a:r>
            <a:r>
              <a:rPr kumimoji="1" lang="en" altLang="zh-CN" b="1" dirty="0"/>
              <a:t>b</a:t>
            </a:r>
          </a:p>
          <a:p>
            <a:pPr lvl="1"/>
            <a:r>
              <a:rPr kumimoji="1" lang="en" altLang="zh-CN" dirty="0"/>
              <a:t>FIRST(</a:t>
            </a:r>
            <a:r>
              <a:rPr kumimoji="1" lang="en" altLang="zh-CN" dirty="0" err="1"/>
              <a:t>eS</a:t>
            </a:r>
            <a:r>
              <a:rPr kumimoji="1" lang="en" altLang="zh-CN" dirty="0"/>
              <a:t>) = { </a:t>
            </a:r>
            <a:r>
              <a:rPr kumimoji="1" lang="en" altLang="zh-CN" dirty="0">
                <a:solidFill>
                  <a:srgbClr val="FF0000"/>
                </a:solidFill>
              </a:rPr>
              <a:t>e</a:t>
            </a:r>
            <a:r>
              <a:rPr kumimoji="1" lang="en" altLang="zh-CN" dirty="0"/>
              <a:t> }</a:t>
            </a:r>
            <a:r>
              <a:rPr kumimoji="1" lang="zh-CN" altLang="en" dirty="0"/>
              <a:t>，</a:t>
            </a:r>
            <a:r>
              <a:rPr kumimoji="1" lang="zh-CN" altLang="en-US" dirty="0"/>
              <a:t>使得</a:t>
            </a:r>
            <a:r>
              <a:rPr kumimoji="1" lang="en" altLang="zh-CN" dirty="0"/>
              <a:t>S' → </a:t>
            </a:r>
            <a:r>
              <a:rPr kumimoji="1" lang="en" altLang="zh-CN" dirty="0" err="1"/>
              <a:t>eS</a:t>
            </a:r>
            <a:r>
              <a:rPr kumimoji="1" lang="zh-CN" altLang="en-US" dirty="0"/>
              <a:t>在</a:t>
            </a:r>
            <a:r>
              <a:rPr kumimoji="1" lang="en" altLang="zh-CN" dirty="0"/>
              <a:t>M[S', e]</a:t>
            </a:r>
            <a:r>
              <a:rPr kumimoji="1" lang="zh-CN" altLang="en-US" dirty="0"/>
              <a:t>中</a:t>
            </a:r>
          </a:p>
          <a:p>
            <a:pPr lvl="1"/>
            <a:r>
              <a:rPr kumimoji="1" lang="en" altLang="zh-CN" dirty="0"/>
              <a:t>FOLLOW(S') = { $, </a:t>
            </a:r>
            <a:r>
              <a:rPr kumimoji="1" lang="en" altLang="zh-CN" dirty="0">
                <a:solidFill>
                  <a:srgbClr val="FF0000"/>
                </a:solidFill>
              </a:rPr>
              <a:t>e</a:t>
            </a:r>
            <a:r>
              <a:rPr kumimoji="1" lang="en" altLang="zh-CN" dirty="0"/>
              <a:t> }</a:t>
            </a:r>
            <a:r>
              <a:rPr kumimoji="1" lang="zh-CN" altLang="en" dirty="0"/>
              <a:t>，</a:t>
            </a:r>
            <a:r>
              <a:rPr kumimoji="1" lang="zh-CN" altLang="en-US" dirty="0"/>
              <a:t>使得</a:t>
            </a:r>
            <a:r>
              <a:rPr kumimoji="1" lang="en" altLang="zh-CN" dirty="0"/>
              <a:t>S' → </a:t>
            </a:r>
            <a:r>
              <a:rPr kumimoji="1" lang="el-GR" altLang="zh-CN" dirty="0"/>
              <a:t>ε</a:t>
            </a:r>
            <a:r>
              <a:rPr kumimoji="1" lang="zh-CN" altLang="en-US" dirty="0"/>
              <a:t>也在</a:t>
            </a:r>
            <a:r>
              <a:rPr kumimoji="1" lang="en" altLang="zh-CN" dirty="0"/>
              <a:t>M[S', e]</a:t>
            </a:r>
            <a:r>
              <a:rPr kumimoji="1" lang="zh-CN" altLang="en-US" dirty="0"/>
              <a:t>中</a:t>
            </a:r>
            <a:endParaRPr kumimoji="1" lang="en-US" altLang="zh-CN" dirty="0"/>
          </a:p>
          <a:p>
            <a:endParaRPr kumimoji="1" lang="en-US" altLang="zh-CN" dirty="0"/>
          </a:p>
          <a:p>
            <a:endParaRPr kumimoji="1" lang="en-US" altLang="zh-CN" dirty="0"/>
          </a:p>
          <a:p>
            <a:endParaRPr kumimoji="1" lang="en-US" altLang="zh-CN" dirty="0"/>
          </a:p>
          <a:p>
            <a:pPr marL="0" indent="0">
              <a:buNone/>
            </a:pPr>
            <a:endParaRPr kumimoji="1" lang="en-US" altLang="zh-CN" dirty="0"/>
          </a:p>
          <a:p>
            <a:pPr marL="0" indent="0">
              <a:buNone/>
            </a:pPr>
            <a:endParaRPr kumimoji="1" lang="en-US" altLang="zh-CN" dirty="0"/>
          </a:p>
          <a:p>
            <a:r>
              <a:rPr kumimoji="1" lang="en-US" altLang="zh-CN" dirty="0"/>
              <a:t>LL(1)</a:t>
            </a:r>
            <a:r>
              <a:rPr kumimoji="1" lang="zh-CN" altLang="en-US" dirty="0"/>
              <a:t>文法肯定不是二义性的，这个例子的文法是一个二义的</a:t>
            </a:r>
          </a:p>
        </p:txBody>
      </p:sp>
      <p:sp>
        <p:nvSpPr>
          <p:cNvPr id="3" name="页脚占位符 2">
            <a:extLst>
              <a:ext uri="{FF2B5EF4-FFF2-40B4-BE49-F238E27FC236}">
                <a16:creationId xmlns:a16="http://schemas.microsoft.com/office/drawing/2014/main" id="{38414F8E-CD97-6342-887C-F76AAF3D26E8}"/>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823643AA-1ED1-1A42-B19F-6C63DC0DBC17}"/>
              </a:ext>
            </a:extLst>
          </p:cNvPr>
          <p:cNvSpPr>
            <a:spLocks noGrp="1"/>
          </p:cNvSpPr>
          <p:nvPr>
            <p:ph type="sldNum" sz="quarter" idx="12"/>
          </p:nvPr>
        </p:nvSpPr>
        <p:spPr/>
        <p:txBody>
          <a:bodyPr/>
          <a:lstStyle/>
          <a:p>
            <a:fld id="{91F816EA-24CC-2048-859A-C5EA9F275392}" type="slidenum">
              <a:rPr lang="en-US" smtClean="0"/>
              <a:pPr/>
              <a:t>47</a:t>
            </a:fld>
            <a:endParaRPr lang="en-US" dirty="0"/>
          </a:p>
        </p:txBody>
      </p:sp>
      <p:sp>
        <p:nvSpPr>
          <p:cNvPr id="5" name="标题 4">
            <a:extLst>
              <a:ext uri="{FF2B5EF4-FFF2-40B4-BE49-F238E27FC236}">
                <a16:creationId xmlns:a16="http://schemas.microsoft.com/office/drawing/2014/main" id="{C7000F38-DD09-664C-A16C-53D1FAE58627}"/>
              </a:ext>
            </a:extLst>
          </p:cNvPr>
          <p:cNvSpPr>
            <a:spLocks noGrp="1"/>
          </p:cNvSpPr>
          <p:nvPr>
            <p:ph type="title"/>
          </p:nvPr>
        </p:nvSpPr>
        <p:spPr/>
        <p:txBody>
          <a:bodyPr/>
          <a:lstStyle/>
          <a:p>
            <a:r>
              <a:rPr kumimoji="1" lang="zh-CN" altLang="en-US" dirty="0"/>
              <a:t>预测分析表中的冲突</a:t>
            </a:r>
          </a:p>
        </p:txBody>
      </p:sp>
      <p:pic>
        <p:nvPicPr>
          <p:cNvPr id="12290" name="Picture 2">
            <a:extLst>
              <a:ext uri="{FF2B5EF4-FFF2-40B4-BE49-F238E27FC236}">
                <a16:creationId xmlns:a16="http://schemas.microsoft.com/office/drawing/2014/main" id="{7938D0EF-A821-8245-8551-15C3291755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667000"/>
            <a:ext cx="8909333"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1535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58609C0-525A-5F40-9B06-4618259A3FD7}"/>
              </a:ext>
            </a:extLst>
          </p:cNvPr>
          <p:cNvSpPr>
            <a:spLocks noGrp="1"/>
          </p:cNvSpPr>
          <p:nvPr>
            <p:ph idx="1"/>
          </p:nvPr>
        </p:nvSpPr>
        <p:spPr/>
        <p:txBody>
          <a:bodyPr/>
          <a:lstStyle/>
          <a:p>
            <a:r>
              <a:rPr kumimoji="1" lang="zh-CN" altLang="en-US" dirty="0"/>
              <a:t>递归下降语法分析程序由一组过程组成</a:t>
            </a:r>
            <a:endParaRPr kumimoji="1" lang="en-US" altLang="zh-CN" dirty="0"/>
          </a:p>
          <a:p>
            <a:r>
              <a:rPr kumimoji="1" lang="zh-CN" altLang="en-US" dirty="0"/>
              <a:t>每个非终结符号对应一个过程，该过程负责扫描该非终结符号对应的结构</a:t>
            </a:r>
            <a:endParaRPr kumimoji="1" lang="en-US" altLang="zh-CN" dirty="0"/>
          </a:p>
          <a:p>
            <a:r>
              <a:rPr kumimoji="1" lang="zh-CN" altLang="en-US" dirty="0"/>
              <a:t>可以使用当前</a:t>
            </a:r>
            <a:r>
              <a:rPr kumimoji="1" lang="zh-CN" altLang="en-US" dirty="0">
                <a:solidFill>
                  <a:srgbClr val="FF0000"/>
                </a:solidFill>
              </a:rPr>
              <a:t>输入符号</a:t>
            </a:r>
            <a:r>
              <a:rPr kumimoji="1" lang="zh-CN" altLang="en-US" dirty="0"/>
              <a:t>来</a:t>
            </a:r>
            <a:r>
              <a:rPr kumimoji="1" lang="zh-CN" altLang="en-US" dirty="0">
                <a:solidFill>
                  <a:srgbClr val="FF0000"/>
                </a:solidFill>
              </a:rPr>
              <a:t>唯一</a:t>
            </a:r>
            <a:r>
              <a:rPr kumimoji="1" lang="zh-CN" altLang="en-US" dirty="0"/>
              <a:t>地选择产生式</a:t>
            </a:r>
          </a:p>
        </p:txBody>
      </p:sp>
      <p:sp>
        <p:nvSpPr>
          <p:cNvPr id="3" name="页脚占位符 2">
            <a:extLst>
              <a:ext uri="{FF2B5EF4-FFF2-40B4-BE49-F238E27FC236}">
                <a16:creationId xmlns:a16="http://schemas.microsoft.com/office/drawing/2014/main" id="{85784E94-1A66-8246-ABA7-18E0770D702A}"/>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D6B54D3B-2C76-9A48-8143-0172129E3C94}"/>
              </a:ext>
            </a:extLst>
          </p:cNvPr>
          <p:cNvSpPr>
            <a:spLocks noGrp="1"/>
          </p:cNvSpPr>
          <p:nvPr>
            <p:ph type="sldNum" sz="quarter" idx="12"/>
          </p:nvPr>
        </p:nvSpPr>
        <p:spPr/>
        <p:txBody>
          <a:bodyPr/>
          <a:lstStyle/>
          <a:p>
            <a:fld id="{91F816EA-24CC-2048-859A-C5EA9F275392}" type="slidenum">
              <a:rPr lang="en-US" smtClean="0"/>
              <a:pPr/>
              <a:t>48</a:t>
            </a:fld>
            <a:endParaRPr lang="en-US" dirty="0"/>
          </a:p>
        </p:txBody>
      </p:sp>
      <p:sp>
        <p:nvSpPr>
          <p:cNvPr id="5" name="标题 4">
            <a:extLst>
              <a:ext uri="{FF2B5EF4-FFF2-40B4-BE49-F238E27FC236}">
                <a16:creationId xmlns:a16="http://schemas.microsoft.com/office/drawing/2014/main" id="{A7FA5754-0DFE-0549-A2AE-819C07A35F22}"/>
              </a:ext>
            </a:extLst>
          </p:cNvPr>
          <p:cNvSpPr>
            <a:spLocks noGrp="1"/>
          </p:cNvSpPr>
          <p:nvPr>
            <p:ph type="title"/>
          </p:nvPr>
        </p:nvSpPr>
        <p:spPr/>
        <p:txBody>
          <a:bodyPr/>
          <a:lstStyle/>
          <a:p>
            <a:r>
              <a:rPr kumimoji="1" lang="en-US" altLang="zh-CN" dirty="0"/>
              <a:t>LL(1)</a:t>
            </a:r>
            <a:r>
              <a:rPr kumimoji="1" lang="zh-CN" altLang="en-US" dirty="0"/>
              <a:t>文法的递归下降分析</a:t>
            </a:r>
          </a:p>
        </p:txBody>
      </p:sp>
      <p:pic>
        <p:nvPicPr>
          <p:cNvPr id="13314" name="Picture 2">
            <a:extLst>
              <a:ext uri="{FF2B5EF4-FFF2-40B4-BE49-F238E27FC236}">
                <a16:creationId xmlns:a16="http://schemas.microsoft.com/office/drawing/2014/main" id="{B093A872-46BD-E849-8C07-405685320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345372"/>
            <a:ext cx="5314950" cy="3043804"/>
          </a:xfrm>
          <a:prstGeom prst="rect">
            <a:avLst/>
          </a:prstGeom>
          <a:noFill/>
          <a:extLst>
            <a:ext uri="{909E8E84-426E-40DD-AFC4-6F175D3DCCD1}">
              <a14:hiddenFill xmlns:a14="http://schemas.microsoft.com/office/drawing/2010/main">
                <a:solidFill>
                  <a:srgbClr val="FFFFFF"/>
                </a:solidFill>
              </a14:hiddenFill>
            </a:ext>
          </a:extLst>
        </p:spPr>
      </p:pic>
      <p:sp>
        <p:nvSpPr>
          <p:cNvPr id="6" name="左箭头 5">
            <a:extLst>
              <a:ext uri="{FF2B5EF4-FFF2-40B4-BE49-F238E27FC236}">
                <a16:creationId xmlns:a16="http://schemas.microsoft.com/office/drawing/2014/main" id="{217639AF-4FC4-EE4F-A5CF-46A1DC620862}"/>
              </a:ext>
            </a:extLst>
          </p:cNvPr>
          <p:cNvSpPr/>
          <p:nvPr/>
        </p:nvSpPr>
        <p:spPr bwMode="auto">
          <a:xfrm>
            <a:off x="5848350" y="3657600"/>
            <a:ext cx="2000250" cy="533400"/>
          </a:xfrm>
          <a:prstGeom prst="leftArrow">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rgbClr val="FF0000"/>
              </a:solidFill>
              <a:effectLst/>
              <a:latin typeface="Lucida Sans" pitchFamily="-65" charset="0"/>
            </a:endParaRPr>
          </a:p>
        </p:txBody>
      </p:sp>
      <p:sp>
        <p:nvSpPr>
          <p:cNvPr id="9" name="文本框 8">
            <a:extLst>
              <a:ext uri="{FF2B5EF4-FFF2-40B4-BE49-F238E27FC236}">
                <a16:creationId xmlns:a16="http://schemas.microsoft.com/office/drawing/2014/main" id="{A3CBF77E-3462-844A-B2B3-56BCBE300877}"/>
              </a:ext>
            </a:extLst>
          </p:cNvPr>
          <p:cNvSpPr txBox="1"/>
          <p:nvPr/>
        </p:nvSpPr>
        <p:spPr>
          <a:xfrm>
            <a:off x="8001000" y="3645976"/>
            <a:ext cx="3276600" cy="1200329"/>
          </a:xfrm>
          <a:prstGeom prst="rect">
            <a:avLst/>
          </a:prstGeom>
          <a:noFill/>
          <a:ln w="28575">
            <a:solidFill>
              <a:srgbClr val="00B050"/>
            </a:solidFill>
          </a:ln>
        </p:spPr>
        <p:txBody>
          <a:bodyPr wrap="square">
            <a:spAutoFit/>
          </a:bodyPr>
          <a:lstStyle/>
          <a:p>
            <a:r>
              <a:rPr lang="zh-CN" altLang="en-US" dirty="0">
                <a:latin typeface="Times New Roman" panose="02020603050405020304" pitchFamily="18" charset="0"/>
                <a:ea typeface="STXinwei" panose="02010800040101010101" pitchFamily="2" charset="-122"/>
                <a:cs typeface="Times New Roman" panose="02020603050405020304" pitchFamily="18" charset="0"/>
              </a:rPr>
              <a:t>如果当前输入符号为 </a:t>
            </a:r>
            <a:r>
              <a:rPr lang="zh-CN" altLang="en-US" b="1" dirty="0">
                <a:solidFill>
                  <a:srgbClr val="FF0000"/>
                </a:solidFill>
                <a:latin typeface="Times New Roman" panose="02020603050405020304" pitchFamily="18" charset="0"/>
                <a:ea typeface="STXinwei" panose="02010800040101010101" pitchFamily="2" charset="-122"/>
                <a:cs typeface="Times New Roman" panose="02020603050405020304" pitchFamily="18" charset="0"/>
              </a:rPr>
              <a:t>a</a:t>
            </a:r>
            <a:r>
              <a:rPr lang="zh-CN" altLang="en-US" dirty="0">
                <a:latin typeface="Times New Roman" panose="02020603050405020304" pitchFamily="18" charset="0"/>
                <a:ea typeface="STXinwei" panose="02010800040101010101" pitchFamily="2" charset="-122"/>
                <a:cs typeface="Times New Roman" panose="02020603050405020304" pitchFamily="18" charset="0"/>
              </a:rPr>
              <a:t>，那么选择</a:t>
            </a:r>
            <a:r>
              <a:rPr lang="zh-CN" altLang="en-US" dirty="0">
                <a:solidFill>
                  <a:srgbClr val="FF0000"/>
                </a:solidFill>
                <a:latin typeface="Times New Roman" panose="02020603050405020304" pitchFamily="18" charset="0"/>
                <a:ea typeface="STXinwei" panose="02010800040101010101" pitchFamily="2" charset="-122"/>
                <a:cs typeface="Times New Roman" panose="02020603050405020304" pitchFamily="18" charset="0"/>
              </a:rPr>
              <a:t>M[A, a] </a:t>
            </a:r>
            <a:r>
              <a:rPr lang="zh-CN" altLang="en-US" dirty="0">
                <a:latin typeface="Times New Roman" panose="02020603050405020304" pitchFamily="18" charset="0"/>
                <a:ea typeface="STXinwei" panose="02010800040101010101" pitchFamily="2" charset="-122"/>
                <a:cs typeface="Times New Roman" panose="02020603050405020304" pitchFamily="18" charset="0"/>
              </a:rPr>
              <a:t>中的产生式</a:t>
            </a:r>
          </a:p>
        </p:txBody>
      </p:sp>
      <p:sp>
        <p:nvSpPr>
          <p:cNvPr id="8" name="矩形 7">
            <a:extLst>
              <a:ext uri="{FF2B5EF4-FFF2-40B4-BE49-F238E27FC236}">
                <a16:creationId xmlns:a16="http://schemas.microsoft.com/office/drawing/2014/main" id="{9714E6CF-70A5-DB43-854A-6D0B33C8D809}"/>
              </a:ext>
            </a:extLst>
          </p:cNvPr>
          <p:cNvSpPr/>
          <p:nvPr/>
        </p:nvSpPr>
        <p:spPr bwMode="auto">
          <a:xfrm>
            <a:off x="1676400" y="3810000"/>
            <a:ext cx="4038600" cy="304800"/>
          </a:xfrm>
          <a:prstGeom prst="rect">
            <a:avLst/>
          </a:prstGeom>
          <a:noFill/>
          <a:ln w="381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794905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31C89A7-A1BC-6443-82B3-DE6E581F78D8}"/>
              </a:ext>
            </a:extLst>
          </p:cNvPr>
          <p:cNvSpPr>
            <a:spLocks noGrp="1"/>
          </p:cNvSpPr>
          <p:nvPr>
            <p:ph idx="1"/>
          </p:nvPr>
        </p:nvSpPr>
        <p:spPr/>
        <p:txBody>
          <a:bodyPr/>
          <a:lstStyle/>
          <a:p>
            <a:r>
              <a:rPr kumimoji="1" lang="zh-CN" altLang="en-US" sz="3600" dirty="0"/>
              <a:t>在自顶向下分析的过程中，我们总是</a:t>
            </a:r>
            <a:endParaRPr kumimoji="1" lang="en-US" altLang="zh-CN" sz="3600" dirty="0"/>
          </a:p>
          <a:p>
            <a:pPr lvl="1"/>
            <a:r>
              <a:rPr kumimoji="1" lang="zh-CN" altLang="en-US" sz="3200" dirty="0"/>
              <a:t>匹配掉句型中左边的所有终结符号</a:t>
            </a:r>
          </a:p>
          <a:p>
            <a:pPr lvl="1"/>
            <a:r>
              <a:rPr kumimoji="1" lang="zh-CN" altLang="en-US" sz="3200" dirty="0"/>
              <a:t>对于最左边的非终结符号，选择适当的产生式展开</a:t>
            </a:r>
          </a:p>
          <a:p>
            <a:pPr lvl="1"/>
            <a:r>
              <a:rPr kumimoji="1" lang="zh-CN" altLang="en-US" sz="3200" dirty="0"/>
              <a:t>匹配成功的终结符号不会再被考虑，因此只需要记住句型的余下部分，以及尚未匹配的输入终结符号串</a:t>
            </a:r>
          </a:p>
          <a:p>
            <a:pPr lvl="1"/>
            <a:r>
              <a:rPr kumimoji="1" lang="zh-CN" altLang="en-US" sz="3200" dirty="0"/>
              <a:t>由于展开的动作总是发生在</a:t>
            </a:r>
            <a:r>
              <a:rPr kumimoji="1" lang="zh-CN" altLang="en-US" sz="3200" dirty="0">
                <a:solidFill>
                  <a:srgbClr val="FF0000"/>
                </a:solidFill>
              </a:rPr>
              <a:t>余下部分</a:t>
            </a:r>
            <a:r>
              <a:rPr kumimoji="1" lang="zh-CN" altLang="en-US" sz="3200" dirty="0"/>
              <a:t>的</a:t>
            </a:r>
            <a:r>
              <a:rPr kumimoji="1" lang="zh-CN" altLang="en-US" sz="3200" dirty="0">
                <a:solidFill>
                  <a:srgbClr val="FF0000"/>
                </a:solidFill>
              </a:rPr>
              <a:t>左端</a:t>
            </a:r>
            <a:r>
              <a:rPr kumimoji="1" lang="zh-CN" altLang="en-US" sz="3200" dirty="0"/>
              <a:t>，我们可以用</a:t>
            </a:r>
            <a:r>
              <a:rPr kumimoji="1" lang="zh-CN" altLang="en-US" sz="3200" dirty="0">
                <a:solidFill>
                  <a:srgbClr val="FF0000"/>
                </a:solidFill>
              </a:rPr>
              <a:t>栈</a:t>
            </a:r>
            <a:r>
              <a:rPr kumimoji="1" lang="zh-CN" altLang="en-US" sz="3200" dirty="0"/>
              <a:t>来存放这些符号</a:t>
            </a:r>
          </a:p>
        </p:txBody>
      </p:sp>
      <p:sp>
        <p:nvSpPr>
          <p:cNvPr id="3" name="页脚占位符 2">
            <a:extLst>
              <a:ext uri="{FF2B5EF4-FFF2-40B4-BE49-F238E27FC236}">
                <a16:creationId xmlns:a16="http://schemas.microsoft.com/office/drawing/2014/main" id="{47F34094-ABD6-F544-8D69-12CBAA01B8B1}"/>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35F3C483-DF53-014A-BAB4-A44F57151FA9}"/>
              </a:ext>
            </a:extLst>
          </p:cNvPr>
          <p:cNvSpPr>
            <a:spLocks noGrp="1"/>
          </p:cNvSpPr>
          <p:nvPr>
            <p:ph type="sldNum" sz="quarter" idx="12"/>
          </p:nvPr>
        </p:nvSpPr>
        <p:spPr/>
        <p:txBody>
          <a:bodyPr/>
          <a:lstStyle/>
          <a:p>
            <a:fld id="{91F816EA-24CC-2048-859A-C5EA9F275392}" type="slidenum">
              <a:rPr lang="en-US" smtClean="0"/>
              <a:pPr/>
              <a:t>49</a:t>
            </a:fld>
            <a:endParaRPr lang="en-US" dirty="0"/>
          </a:p>
        </p:txBody>
      </p:sp>
      <p:sp>
        <p:nvSpPr>
          <p:cNvPr id="5" name="标题 4">
            <a:extLst>
              <a:ext uri="{FF2B5EF4-FFF2-40B4-BE49-F238E27FC236}">
                <a16:creationId xmlns:a16="http://schemas.microsoft.com/office/drawing/2014/main" id="{B0476CB5-7FFE-F549-BA53-142E63456A62}"/>
              </a:ext>
            </a:extLst>
          </p:cNvPr>
          <p:cNvSpPr>
            <a:spLocks noGrp="1"/>
          </p:cNvSpPr>
          <p:nvPr>
            <p:ph type="title"/>
          </p:nvPr>
        </p:nvSpPr>
        <p:spPr/>
        <p:txBody>
          <a:bodyPr/>
          <a:lstStyle/>
          <a:p>
            <a:r>
              <a:rPr kumimoji="1" lang="zh-CN" altLang="en-US" dirty="0"/>
              <a:t>非递归的预测分析</a:t>
            </a:r>
          </a:p>
        </p:txBody>
      </p:sp>
      <p:sp>
        <p:nvSpPr>
          <p:cNvPr id="6" name="文本框 5">
            <a:extLst>
              <a:ext uri="{FF2B5EF4-FFF2-40B4-BE49-F238E27FC236}">
                <a16:creationId xmlns:a16="http://schemas.microsoft.com/office/drawing/2014/main" id="{DE879B38-8082-4248-8D4F-DE5F2280B5CC}"/>
              </a:ext>
            </a:extLst>
          </p:cNvPr>
          <p:cNvSpPr txBox="1"/>
          <p:nvPr/>
        </p:nvSpPr>
        <p:spPr>
          <a:xfrm>
            <a:off x="6294465" y="5261114"/>
            <a:ext cx="3262432" cy="707886"/>
          </a:xfrm>
          <a:prstGeom prst="rect">
            <a:avLst/>
          </a:prstGeom>
          <a:noFill/>
        </p:spPr>
        <p:txBody>
          <a:bodyPr wrap="none" rtlCol="0">
            <a:spAutoFit/>
          </a:bodyPr>
          <a:lstStyle/>
          <a:p>
            <a:r>
              <a:rPr kumimoji="1" lang="zh-CN" altLang="en-US" sz="4000" dirty="0">
                <a:solidFill>
                  <a:srgbClr val="FF0000"/>
                </a:solidFill>
                <a:highlight>
                  <a:srgbClr val="FFFF00"/>
                </a:highlight>
                <a:latin typeface="+mn-lt"/>
              </a:rPr>
              <a:t>下推自动机！</a:t>
            </a:r>
          </a:p>
        </p:txBody>
      </p:sp>
    </p:spTree>
    <p:extLst>
      <p:ext uri="{BB962C8B-B14F-4D97-AF65-F5344CB8AC3E}">
        <p14:creationId xmlns:p14="http://schemas.microsoft.com/office/powerpoint/2010/main" val="3141264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3F1D678-0BE0-464E-B90A-50C363BF402A}"/>
              </a:ext>
            </a:extLst>
          </p:cNvPr>
          <p:cNvSpPr>
            <a:spLocks noGrp="1"/>
          </p:cNvSpPr>
          <p:nvPr>
            <p:ph idx="1"/>
          </p:nvPr>
        </p:nvSpPr>
        <p:spPr/>
        <p:txBody>
          <a:bodyPr/>
          <a:lstStyle/>
          <a:p>
            <a:r>
              <a:rPr kumimoji="1" lang="zh-CN" altLang="en-US" dirty="0"/>
              <a:t>程序设计语言构造的描述可以用上下文无关文法</a:t>
            </a:r>
            <a:r>
              <a:rPr kumimoji="1" lang="en-US" altLang="zh-CN" dirty="0"/>
              <a:t>(CFG)</a:t>
            </a:r>
            <a:r>
              <a:rPr kumimoji="1" lang="zh-CN" altLang="en-US" dirty="0"/>
              <a:t>或</a:t>
            </a:r>
            <a:r>
              <a:rPr kumimoji="1" lang="en-US" altLang="zh-CN" dirty="0"/>
              <a:t>BNF</a:t>
            </a:r>
            <a:r>
              <a:rPr kumimoji="1" lang="zh-CN" altLang="en-US" dirty="0"/>
              <a:t>表示法来描述</a:t>
            </a:r>
            <a:endParaRPr kumimoji="1" lang="en-US" altLang="zh-CN" dirty="0"/>
          </a:p>
          <a:p>
            <a:pPr lvl="1"/>
            <a:r>
              <a:rPr kumimoji="1" lang="zh-CN" altLang="en-US" dirty="0"/>
              <a:t>文法可以给出精确、易懂的语法规则</a:t>
            </a:r>
            <a:endParaRPr kumimoji="1" lang="en-US" altLang="zh-CN" dirty="0"/>
          </a:p>
          <a:p>
            <a:pPr lvl="1"/>
            <a:r>
              <a:rPr kumimoji="1" lang="zh-CN" altLang="en-US" dirty="0"/>
              <a:t>可以自动构造出某些类型的文法的语法分析器</a:t>
            </a:r>
            <a:endParaRPr kumimoji="1" lang="en-US" altLang="zh-CN" dirty="0"/>
          </a:p>
          <a:p>
            <a:pPr lvl="1"/>
            <a:r>
              <a:rPr kumimoji="1" lang="zh-CN" altLang="en-US" dirty="0"/>
              <a:t>文法指出了语言的结构，有助于进一步的语义处理和代码生成</a:t>
            </a:r>
            <a:endParaRPr kumimoji="1" lang="en-US" altLang="zh-CN" dirty="0"/>
          </a:p>
          <a:p>
            <a:pPr lvl="1"/>
            <a:r>
              <a:rPr kumimoji="1" lang="zh-CN" altLang="en-US" dirty="0"/>
              <a:t>支持语言的演化和迭代</a:t>
            </a:r>
          </a:p>
        </p:txBody>
      </p:sp>
      <p:sp>
        <p:nvSpPr>
          <p:cNvPr id="3" name="页脚占位符 2">
            <a:extLst>
              <a:ext uri="{FF2B5EF4-FFF2-40B4-BE49-F238E27FC236}">
                <a16:creationId xmlns:a16="http://schemas.microsoft.com/office/drawing/2014/main" id="{BF16A6DE-6CEE-6047-BBDC-E4623891E275}"/>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12786C82-732A-B040-ACC3-3D0DD6F8014A}"/>
              </a:ext>
            </a:extLst>
          </p:cNvPr>
          <p:cNvSpPr>
            <a:spLocks noGrp="1"/>
          </p:cNvSpPr>
          <p:nvPr>
            <p:ph type="sldNum" sz="quarter" idx="12"/>
          </p:nvPr>
        </p:nvSpPr>
        <p:spPr/>
        <p:txBody>
          <a:bodyPr/>
          <a:lstStyle/>
          <a:p>
            <a:fld id="{91F816EA-24CC-2048-859A-C5EA9F275392}" type="slidenum">
              <a:rPr lang="en-US" smtClean="0"/>
              <a:pPr/>
              <a:t>5</a:t>
            </a:fld>
            <a:endParaRPr lang="en-US" dirty="0"/>
          </a:p>
        </p:txBody>
      </p:sp>
      <p:sp>
        <p:nvSpPr>
          <p:cNvPr id="5" name="标题 4">
            <a:extLst>
              <a:ext uri="{FF2B5EF4-FFF2-40B4-BE49-F238E27FC236}">
                <a16:creationId xmlns:a16="http://schemas.microsoft.com/office/drawing/2014/main" id="{E3F96847-9D53-1740-8E51-74DA2306704F}"/>
              </a:ext>
            </a:extLst>
          </p:cNvPr>
          <p:cNvSpPr>
            <a:spLocks noGrp="1"/>
          </p:cNvSpPr>
          <p:nvPr>
            <p:ph type="title"/>
          </p:nvPr>
        </p:nvSpPr>
        <p:spPr/>
        <p:txBody>
          <a:bodyPr/>
          <a:lstStyle/>
          <a:p>
            <a:r>
              <a:rPr kumimoji="1" lang="zh-CN" altLang="en-US" dirty="0"/>
              <a:t>程序设计语言构造的描述</a:t>
            </a:r>
          </a:p>
        </p:txBody>
      </p:sp>
    </p:spTree>
    <p:extLst>
      <p:ext uri="{BB962C8B-B14F-4D97-AF65-F5344CB8AC3E}">
        <p14:creationId xmlns:p14="http://schemas.microsoft.com/office/powerpoint/2010/main" val="28274481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01A480B-0793-7342-BC04-66C2F7777D87}"/>
              </a:ext>
            </a:extLst>
          </p:cNvPr>
          <p:cNvSpPr>
            <a:spLocks noGrp="1"/>
          </p:cNvSpPr>
          <p:nvPr>
            <p:ph idx="1"/>
          </p:nvPr>
        </p:nvSpPr>
        <p:spPr/>
        <p:txBody>
          <a:bodyPr/>
          <a:lstStyle/>
          <a:p>
            <a:r>
              <a:rPr kumimoji="1" lang="zh-CN" altLang="en-US" sz="3600" dirty="0"/>
              <a:t>分析时的处理过程</a:t>
            </a:r>
          </a:p>
          <a:p>
            <a:pPr lvl="1"/>
            <a:r>
              <a:rPr kumimoji="1" lang="zh-CN" altLang="en-US" sz="3200" dirty="0">
                <a:solidFill>
                  <a:srgbClr val="FF0000"/>
                </a:solidFill>
              </a:rPr>
              <a:t>初始化</a:t>
            </a:r>
            <a:r>
              <a:rPr kumimoji="1" lang="zh-CN" altLang="en-US" sz="3200" dirty="0"/>
              <a:t>时，栈中仅包含</a:t>
            </a:r>
            <a:r>
              <a:rPr kumimoji="1" lang="zh-CN" altLang="en-US" sz="3200" dirty="0">
                <a:solidFill>
                  <a:srgbClr val="FF0000"/>
                </a:solidFill>
              </a:rPr>
              <a:t>开始符号</a:t>
            </a:r>
            <a:r>
              <a:rPr kumimoji="1" lang="en" altLang="zh-CN" sz="3200" dirty="0">
                <a:solidFill>
                  <a:srgbClr val="FF0000"/>
                </a:solidFill>
              </a:rPr>
              <a:t>S (</a:t>
            </a:r>
            <a:r>
              <a:rPr kumimoji="1" lang="zh-CN" altLang="en-US" sz="3200" dirty="0">
                <a:solidFill>
                  <a:srgbClr val="FF0000"/>
                </a:solidFill>
              </a:rPr>
              <a:t>和</a:t>
            </a:r>
            <a:r>
              <a:rPr kumimoji="1" lang="en-US" altLang="zh-CN" sz="3200" dirty="0">
                <a:solidFill>
                  <a:srgbClr val="FF0000"/>
                </a:solidFill>
              </a:rPr>
              <a:t>$)</a:t>
            </a:r>
          </a:p>
          <a:p>
            <a:pPr lvl="1"/>
            <a:r>
              <a:rPr kumimoji="1" lang="zh-CN" altLang="en-US" sz="3200" dirty="0"/>
              <a:t>如果栈顶元素是</a:t>
            </a:r>
            <a:r>
              <a:rPr kumimoji="1" lang="zh-CN" altLang="en-US" sz="3200" dirty="0">
                <a:solidFill>
                  <a:srgbClr val="FF0000"/>
                </a:solidFill>
              </a:rPr>
              <a:t>终结符号</a:t>
            </a:r>
            <a:r>
              <a:rPr kumimoji="1" lang="zh-CN" altLang="en-US" sz="3200" dirty="0"/>
              <a:t>，那么进行</a:t>
            </a:r>
            <a:r>
              <a:rPr kumimoji="1" lang="zh-CN" altLang="en-US" sz="3200" dirty="0">
                <a:solidFill>
                  <a:srgbClr val="FF0000"/>
                </a:solidFill>
              </a:rPr>
              <a:t>匹配</a:t>
            </a:r>
          </a:p>
          <a:p>
            <a:pPr lvl="1"/>
            <a:r>
              <a:rPr kumimoji="1" lang="zh-CN" altLang="en-US" sz="3200" dirty="0"/>
              <a:t>如果栈顶元素</a:t>
            </a:r>
            <a:r>
              <a:rPr kumimoji="1" lang="zh-CN" altLang="en-US" sz="3200" dirty="0">
                <a:solidFill>
                  <a:srgbClr val="FF0000"/>
                </a:solidFill>
              </a:rPr>
              <a:t>是非终结符号</a:t>
            </a:r>
          </a:p>
          <a:p>
            <a:pPr lvl="2"/>
            <a:r>
              <a:rPr kumimoji="1" lang="zh-CN" altLang="en-US" sz="3200" dirty="0"/>
              <a:t>使用</a:t>
            </a:r>
            <a:r>
              <a:rPr kumimoji="1" lang="zh-CN" altLang="en-US" sz="3200" dirty="0">
                <a:solidFill>
                  <a:srgbClr val="FF0000"/>
                </a:solidFill>
              </a:rPr>
              <a:t>预测分析表</a:t>
            </a:r>
            <a:r>
              <a:rPr kumimoji="1" lang="zh-CN" altLang="en-US" sz="3200" dirty="0"/>
              <a:t>来选择适当的产生式</a:t>
            </a:r>
            <a:endParaRPr kumimoji="1" lang="en-US" altLang="zh-CN" sz="3200" dirty="0"/>
          </a:p>
          <a:p>
            <a:pPr lvl="3"/>
            <a:r>
              <a:rPr kumimoji="1" lang="en-US" altLang="zh-CN" sz="2800" dirty="0"/>
              <a:t>M[A,</a:t>
            </a:r>
            <a:r>
              <a:rPr kumimoji="1" lang="zh-CN" altLang="en-US" sz="2800" dirty="0"/>
              <a:t> </a:t>
            </a:r>
            <a:r>
              <a:rPr kumimoji="1" lang="en-US" altLang="zh-CN" sz="2800" dirty="0"/>
              <a:t>a]</a:t>
            </a:r>
            <a:r>
              <a:rPr kumimoji="1" lang="zh-CN" altLang="en-US" sz="2800" dirty="0"/>
              <a:t>，栈顶元素</a:t>
            </a:r>
            <a:r>
              <a:rPr kumimoji="1" lang="en-US" altLang="zh-CN" sz="2800" dirty="0">
                <a:solidFill>
                  <a:srgbClr val="FF0000"/>
                </a:solidFill>
              </a:rPr>
              <a:t>A</a:t>
            </a:r>
            <a:r>
              <a:rPr kumimoji="1" lang="zh-CN" altLang="en-US" sz="2800" dirty="0"/>
              <a:t>，当前输入符号</a:t>
            </a:r>
            <a:r>
              <a:rPr kumimoji="1" lang="en-US" altLang="zh-CN" sz="2800" dirty="0">
                <a:solidFill>
                  <a:srgbClr val="FF0000"/>
                </a:solidFill>
              </a:rPr>
              <a:t>a</a:t>
            </a:r>
            <a:endParaRPr kumimoji="1" lang="zh-CN" altLang="en-US" sz="2800" dirty="0">
              <a:solidFill>
                <a:srgbClr val="FF0000"/>
              </a:solidFill>
            </a:endParaRPr>
          </a:p>
          <a:p>
            <a:pPr lvl="2"/>
            <a:r>
              <a:rPr kumimoji="1" lang="zh-CN" altLang="en-US" sz="3200" dirty="0"/>
              <a:t>在</a:t>
            </a:r>
            <a:r>
              <a:rPr kumimoji="1" lang="zh-CN" altLang="en-US" sz="3200" dirty="0">
                <a:solidFill>
                  <a:srgbClr val="FF0000"/>
                </a:solidFill>
              </a:rPr>
              <a:t>栈顶</a:t>
            </a:r>
            <a:r>
              <a:rPr kumimoji="1" lang="zh-CN" altLang="en-US" sz="3200" dirty="0"/>
              <a:t>用产生式</a:t>
            </a:r>
            <a:r>
              <a:rPr kumimoji="1" lang="zh-CN" altLang="en-US" sz="3200" dirty="0">
                <a:solidFill>
                  <a:srgbClr val="FF0000"/>
                </a:solidFill>
              </a:rPr>
              <a:t>右部</a:t>
            </a:r>
            <a:r>
              <a:rPr kumimoji="1" lang="zh-CN" altLang="en-US" sz="3200" dirty="0"/>
              <a:t>替换产生式</a:t>
            </a:r>
            <a:r>
              <a:rPr kumimoji="1" lang="zh-CN" altLang="en-US" sz="3200" dirty="0">
                <a:solidFill>
                  <a:srgbClr val="FF0000"/>
                </a:solidFill>
              </a:rPr>
              <a:t>左部</a:t>
            </a:r>
            <a:r>
              <a:rPr kumimoji="1" lang="en-US" altLang="zh-CN" sz="3200" dirty="0"/>
              <a:t>——</a:t>
            </a:r>
            <a:r>
              <a:rPr kumimoji="1" lang="zh-CN" altLang="en-US" sz="3200" dirty="0"/>
              <a:t>推导</a:t>
            </a:r>
          </a:p>
          <a:p>
            <a:r>
              <a:rPr kumimoji="1" lang="zh-CN" altLang="en-US" sz="3600" dirty="0"/>
              <a:t>对所有文法的预测分析都可以用</a:t>
            </a:r>
            <a:r>
              <a:rPr kumimoji="1" lang="zh-CN" altLang="en-US" sz="3600" dirty="0">
                <a:solidFill>
                  <a:srgbClr val="FF0000"/>
                </a:solidFill>
              </a:rPr>
              <a:t>同样的</a:t>
            </a:r>
            <a:r>
              <a:rPr kumimoji="1" lang="zh-CN" altLang="en-US" sz="3600" b="1" dirty="0">
                <a:solidFill>
                  <a:srgbClr val="7030A0"/>
                </a:solidFill>
              </a:rPr>
              <a:t>驱动程序</a:t>
            </a:r>
          </a:p>
        </p:txBody>
      </p:sp>
      <p:sp>
        <p:nvSpPr>
          <p:cNvPr id="3" name="页脚占位符 2">
            <a:extLst>
              <a:ext uri="{FF2B5EF4-FFF2-40B4-BE49-F238E27FC236}">
                <a16:creationId xmlns:a16="http://schemas.microsoft.com/office/drawing/2014/main" id="{0BC2D186-2828-A14B-A9E5-09A409D4E2FA}"/>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FCE81325-146A-234D-8818-5865FB620CA3}"/>
              </a:ext>
            </a:extLst>
          </p:cNvPr>
          <p:cNvSpPr>
            <a:spLocks noGrp="1"/>
          </p:cNvSpPr>
          <p:nvPr>
            <p:ph type="sldNum" sz="quarter" idx="12"/>
          </p:nvPr>
        </p:nvSpPr>
        <p:spPr/>
        <p:txBody>
          <a:bodyPr/>
          <a:lstStyle/>
          <a:p>
            <a:fld id="{91F816EA-24CC-2048-859A-C5EA9F275392}" type="slidenum">
              <a:rPr lang="en-US" smtClean="0"/>
              <a:pPr/>
              <a:t>50</a:t>
            </a:fld>
            <a:endParaRPr lang="en-US" dirty="0"/>
          </a:p>
        </p:txBody>
      </p:sp>
      <p:sp>
        <p:nvSpPr>
          <p:cNvPr id="5" name="标题 4">
            <a:extLst>
              <a:ext uri="{FF2B5EF4-FFF2-40B4-BE49-F238E27FC236}">
                <a16:creationId xmlns:a16="http://schemas.microsoft.com/office/drawing/2014/main" id="{4F097DE4-FBAE-0240-BC14-25F416289B87}"/>
              </a:ext>
            </a:extLst>
          </p:cNvPr>
          <p:cNvSpPr>
            <a:spLocks noGrp="1"/>
          </p:cNvSpPr>
          <p:nvPr>
            <p:ph type="title"/>
          </p:nvPr>
        </p:nvSpPr>
        <p:spPr/>
        <p:txBody>
          <a:bodyPr/>
          <a:lstStyle/>
          <a:p>
            <a:r>
              <a:rPr kumimoji="1" lang="zh-CN" altLang="en-US" dirty="0"/>
              <a:t>非递归的预测分析</a:t>
            </a:r>
            <a:r>
              <a:rPr kumimoji="1" lang="en-US" altLang="zh-CN" dirty="0"/>
              <a:t>(</a:t>
            </a:r>
            <a:r>
              <a:rPr kumimoji="1" lang="zh-CN" altLang="en-US" dirty="0"/>
              <a:t>续</a:t>
            </a:r>
            <a:r>
              <a:rPr kumimoji="1" lang="en-US" altLang="zh-CN" dirty="0"/>
              <a:t>)</a:t>
            </a:r>
            <a:endParaRPr kumimoji="1" lang="zh-CN" altLang="en-US" dirty="0"/>
          </a:p>
        </p:txBody>
      </p:sp>
    </p:spTree>
    <p:extLst>
      <p:ext uri="{BB962C8B-B14F-4D97-AF65-F5344CB8AC3E}">
        <p14:creationId xmlns:p14="http://schemas.microsoft.com/office/powerpoint/2010/main" val="29487636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F0305FD-B93B-3D41-A3EC-4FEFFF3F74F2}"/>
              </a:ext>
            </a:extLst>
          </p:cNvPr>
          <p:cNvSpPr>
            <a:spLocks noGrp="1"/>
          </p:cNvSpPr>
          <p:nvPr>
            <p:ph idx="1"/>
          </p:nvPr>
        </p:nvSpPr>
        <p:spPr>
          <a:xfrm>
            <a:off x="406400" y="990600"/>
            <a:ext cx="5003800" cy="4978400"/>
          </a:xfrm>
        </p:spPr>
        <p:txBody>
          <a:bodyPr/>
          <a:lstStyle/>
          <a:p>
            <a:r>
              <a:rPr kumimoji="1" lang="zh-CN" altLang="en-US" dirty="0"/>
              <a:t>栈中符号序列为</a:t>
            </a:r>
            <a:r>
              <a:rPr kumimoji="1" lang="el-GR" altLang="zh-CN" dirty="0"/>
              <a:t>α</a:t>
            </a:r>
            <a:r>
              <a:rPr kumimoji="1" lang="zh-CN" altLang="el-GR" dirty="0"/>
              <a:t>，</a:t>
            </a:r>
            <a:r>
              <a:rPr kumimoji="1" lang="en" altLang="zh-CN" dirty="0"/>
              <a:t>w</a:t>
            </a:r>
            <a:r>
              <a:rPr kumimoji="1" lang="zh-CN" altLang="en-US" dirty="0"/>
              <a:t>是已读入的输入，</a:t>
            </a:r>
            <a:r>
              <a:rPr kumimoji="1" lang="en" altLang="zh-CN" dirty="0"/>
              <a:t>w'</a:t>
            </a:r>
            <a:r>
              <a:rPr kumimoji="1" lang="zh-CN" altLang="en-US" dirty="0"/>
              <a:t>是余下的输入，那么</a:t>
            </a:r>
          </a:p>
          <a:p>
            <a:pPr lvl="1"/>
            <a:r>
              <a:rPr kumimoji="1" lang="en" altLang="zh-CN" dirty="0"/>
              <a:t>S</a:t>
            </a:r>
            <a:r>
              <a:rPr kumimoji="1" lang="zh-CN" altLang="en-US" dirty="0"/>
              <a:t>推导出</a:t>
            </a:r>
            <a:r>
              <a:rPr kumimoji="1" lang="en" altLang="zh-CN" dirty="0"/>
              <a:t>w</a:t>
            </a:r>
            <a:r>
              <a:rPr kumimoji="1" lang="el-GR" altLang="zh-CN" dirty="0"/>
              <a:t>α</a:t>
            </a:r>
          </a:p>
          <a:p>
            <a:pPr lvl="1"/>
            <a:r>
              <a:rPr kumimoji="1" lang="zh-CN" altLang="en-US" dirty="0"/>
              <a:t>试图从</a:t>
            </a:r>
            <a:r>
              <a:rPr kumimoji="1" lang="el-GR" altLang="zh-CN" dirty="0"/>
              <a:t>α</a:t>
            </a:r>
            <a:r>
              <a:rPr kumimoji="1" lang="zh-CN" altLang="en-US" dirty="0"/>
              <a:t>推导出余下的输入</a:t>
            </a:r>
            <a:r>
              <a:rPr kumimoji="1" lang="en" altLang="zh-CN" dirty="0"/>
              <a:t>w'</a:t>
            </a:r>
          </a:p>
          <a:p>
            <a:r>
              <a:rPr kumimoji="1" lang="zh-CN" altLang="en-US" dirty="0"/>
              <a:t>预测分析程序使用</a:t>
            </a:r>
            <a:r>
              <a:rPr kumimoji="1" lang="en" altLang="zh-CN" dirty="0"/>
              <a:t>M[X, a]</a:t>
            </a:r>
            <a:r>
              <a:rPr kumimoji="1" lang="zh-CN" altLang="en-US" dirty="0"/>
              <a:t>来扩展</a:t>
            </a:r>
            <a:r>
              <a:rPr kumimoji="1" lang="en" altLang="zh-CN" dirty="0"/>
              <a:t>X</a:t>
            </a:r>
            <a:r>
              <a:rPr kumimoji="1" lang="zh-CN" altLang="en" dirty="0"/>
              <a:t>，</a:t>
            </a:r>
            <a:r>
              <a:rPr kumimoji="1" lang="zh-CN" altLang="en-US" dirty="0"/>
              <a:t>将产生式的右部按</a:t>
            </a:r>
            <a:r>
              <a:rPr kumimoji="1" lang="zh-CN" altLang="en-US" dirty="0">
                <a:solidFill>
                  <a:srgbClr val="FF0000"/>
                </a:solidFill>
              </a:rPr>
              <a:t>倒序</a:t>
            </a:r>
            <a:r>
              <a:rPr kumimoji="1" lang="zh-CN" altLang="en-US" dirty="0"/>
              <a:t> 压入栈中</a:t>
            </a:r>
          </a:p>
        </p:txBody>
      </p:sp>
      <p:sp>
        <p:nvSpPr>
          <p:cNvPr id="3" name="页脚占位符 2">
            <a:extLst>
              <a:ext uri="{FF2B5EF4-FFF2-40B4-BE49-F238E27FC236}">
                <a16:creationId xmlns:a16="http://schemas.microsoft.com/office/drawing/2014/main" id="{423BD56B-3BF8-FA4E-889A-61FFA9E91F32}"/>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2C4D0994-6662-9F46-A58E-29926B1F9861}"/>
              </a:ext>
            </a:extLst>
          </p:cNvPr>
          <p:cNvSpPr>
            <a:spLocks noGrp="1"/>
          </p:cNvSpPr>
          <p:nvPr>
            <p:ph type="sldNum" sz="quarter" idx="12"/>
          </p:nvPr>
        </p:nvSpPr>
        <p:spPr/>
        <p:txBody>
          <a:bodyPr/>
          <a:lstStyle/>
          <a:p>
            <a:fld id="{91F816EA-24CC-2048-859A-C5EA9F275392}" type="slidenum">
              <a:rPr lang="en-US" smtClean="0"/>
              <a:pPr/>
              <a:t>51</a:t>
            </a:fld>
            <a:endParaRPr lang="en-US" dirty="0"/>
          </a:p>
        </p:txBody>
      </p:sp>
      <p:sp>
        <p:nvSpPr>
          <p:cNvPr id="5" name="标题 4">
            <a:extLst>
              <a:ext uri="{FF2B5EF4-FFF2-40B4-BE49-F238E27FC236}">
                <a16:creationId xmlns:a16="http://schemas.microsoft.com/office/drawing/2014/main" id="{E5F4461E-E542-704A-91FC-7FC170E8A654}"/>
              </a:ext>
            </a:extLst>
          </p:cNvPr>
          <p:cNvSpPr>
            <a:spLocks noGrp="1"/>
          </p:cNvSpPr>
          <p:nvPr>
            <p:ph type="title"/>
          </p:nvPr>
        </p:nvSpPr>
        <p:spPr/>
        <p:txBody>
          <a:bodyPr/>
          <a:lstStyle/>
          <a:p>
            <a:r>
              <a:rPr kumimoji="1" lang="zh-CN" altLang="en-US" dirty="0"/>
              <a:t>分析表驱动的预测分析器</a:t>
            </a:r>
          </a:p>
        </p:txBody>
      </p:sp>
      <p:pic>
        <p:nvPicPr>
          <p:cNvPr id="14338" name="Picture 2">
            <a:extLst>
              <a:ext uri="{FF2B5EF4-FFF2-40B4-BE49-F238E27FC236}">
                <a16:creationId xmlns:a16="http://schemas.microsoft.com/office/drawing/2014/main" id="{EEB6F743-ED22-A141-97AB-A66583223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902" y="1944452"/>
            <a:ext cx="6397228" cy="424044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02FEA2C5-C22E-BD42-94DF-00A0A98DFC4A}"/>
              </a:ext>
            </a:extLst>
          </p:cNvPr>
          <p:cNvSpPr txBox="1"/>
          <p:nvPr/>
        </p:nvSpPr>
        <p:spPr>
          <a:xfrm>
            <a:off x="8658667" y="1397984"/>
            <a:ext cx="423514" cy="523220"/>
          </a:xfrm>
          <a:prstGeom prst="rect">
            <a:avLst/>
          </a:prstGeom>
          <a:noFill/>
          <a:ln>
            <a:solidFill>
              <a:srgbClr val="00B050"/>
            </a:solidFill>
          </a:ln>
        </p:spPr>
        <p:txBody>
          <a:bodyPr wrap="none" rtlCol="0">
            <a:spAutoFit/>
          </a:bodyPr>
          <a:lstStyle/>
          <a:p>
            <a:r>
              <a:rPr kumimoji="1" lang="en-US" altLang="zh-CN" sz="2800" i="1" dirty="0">
                <a:latin typeface="Times New Roman" panose="02020603050405020304" pitchFamily="18" charset="0"/>
                <a:cs typeface="Times New Roman" panose="02020603050405020304" pitchFamily="18" charset="0"/>
              </a:rPr>
              <a:t>w</a:t>
            </a:r>
            <a:endParaRPr kumimoji="1" lang="zh-CN" altLang="en-US" sz="2800" i="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CE7EFC4E-A686-8E4B-A852-C16E821DFC56}"/>
              </a:ext>
            </a:extLst>
          </p:cNvPr>
          <p:cNvSpPr txBox="1"/>
          <p:nvPr/>
        </p:nvSpPr>
        <p:spPr>
          <a:xfrm>
            <a:off x="9257906" y="1398476"/>
            <a:ext cx="505267" cy="523220"/>
          </a:xfrm>
          <a:prstGeom prst="rect">
            <a:avLst/>
          </a:prstGeom>
          <a:noFill/>
          <a:ln>
            <a:solidFill>
              <a:srgbClr val="CC0000"/>
            </a:solidFill>
          </a:ln>
        </p:spPr>
        <p:txBody>
          <a:bodyPr wrap="none" rtlCol="0">
            <a:spAutoFit/>
          </a:bodyPr>
          <a:lstStyle/>
          <a:p>
            <a:r>
              <a:rPr kumimoji="1" lang="en-US" altLang="zh-CN" sz="2800" i="1" dirty="0">
                <a:solidFill>
                  <a:srgbClr val="FF0000"/>
                </a:solidFill>
                <a:latin typeface="Times New Roman" panose="02020603050405020304" pitchFamily="18" charset="0"/>
                <a:cs typeface="Times New Roman" panose="02020603050405020304" pitchFamily="18" charset="0"/>
              </a:rPr>
              <a:t>w</a:t>
            </a:r>
            <a:r>
              <a:rPr kumimoji="1" lang="en" altLang="zh-CN" sz="2800" dirty="0">
                <a:solidFill>
                  <a:srgbClr val="FF0000"/>
                </a:solidFill>
              </a:rPr>
              <a:t>'</a:t>
            </a:r>
            <a:endParaRPr kumimoji="1" lang="zh-CN" altLang="en-US" sz="2800" i="1" dirty="0">
              <a:solidFill>
                <a:srgbClr val="FF0000"/>
              </a:solidFill>
              <a:latin typeface="Times New Roman" panose="02020603050405020304" pitchFamily="18" charset="0"/>
              <a:cs typeface="Times New Roman" panose="02020603050405020304" pitchFamily="18" charset="0"/>
            </a:endParaRPr>
          </a:p>
        </p:txBody>
      </p:sp>
      <p:cxnSp>
        <p:nvCxnSpPr>
          <p:cNvPr id="9" name="直线连接符 8">
            <a:extLst>
              <a:ext uri="{FF2B5EF4-FFF2-40B4-BE49-F238E27FC236}">
                <a16:creationId xmlns:a16="http://schemas.microsoft.com/office/drawing/2014/main" id="{8176DFBC-D228-8449-BB67-518B72AA9567}"/>
              </a:ext>
            </a:extLst>
          </p:cNvPr>
          <p:cNvCxnSpPr>
            <a:cxnSpLocks/>
          </p:cNvCxnSpPr>
          <p:nvPr/>
        </p:nvCxnSpPr>
        <p:spPr bwMode="auto">
          <a:xfrm>
            <a:off x="9170043" y="1397984"/>
            <a:ext cx="0" cy="523712"/>
          </a:xfrm>
          <a:prstGeom prst="line">
            <a:avLst/>
          </a:prstGeom>
          <a:gradFill rotWithShape="0">
            <a:gsLst>
              <a:gs pos="0">
                <a:srgbClr val="A50021"/>
              </a:gs>
              <a:gs pos="100000">
                <a:schemeClr val="tx1"/>
              </a:gs>
            </a:gsLst>
            <a:lin ang="0" scaled="1"/>
          </a:gradFill>
          <a:ln w="57150" cap="flat" cmpd="sng" algn="ctr">
            <a:solidFill>
              <a:srgbClr val="CC0000"/>
            </a:solidFill>
            <a:prstDash val="solid"/>
            <a:miter lim="800000"/>
            <a:headEnd type="none" w="med" len="med"/>
            <a:tailEnd type="none" w="med" len="med"/>
          </a:ln>
          <a:effectLst/>
        </p:spPr>
      </p:cxnSp>
      <p:sp>
        <p:nvSpPr>
          <p:cNvPr id="12" name="文本框 11">
            <a:extLst>
              <a:ext uri="{FF2B5EF4-FFF2-40B4-BE49-F238E27FC236}">
                <a16:creationId xmlns:a16="http://schemas.microsoft.com/office/drawing/2014/main" id="{3984832B-0023-8B49-AA41-0F498DE9A51D}"/>
              </a:ext>
            </a:extLst>
          </p:cNvPr>
          <p:cNvSpPr txBox="1"/>
          <p:nvPr/>
        </p:nvSpPr>
        <p:spPr>
          <a:xfrm>
            <a:off x="5884243" y="2590800"/>
            <a:ext cx="423514" cy="523220"/>
          </a:xfrm>
          <a:prstGeom prst="rect">
            <a:avLst/>
          </a:prstGeom>
          <a:noFill/>
          <a:ln>
            <a:solidFill>
              <a:srgbClr val="00B050"/>
            </a:solidFill>
          </a:ln>
        </p:spPr>
        <p:txBody>
          <a:bodyPr wrap="none" rtlCol="0">
            <a:spAutoFit/>
          </a:bodyPr>
          <a:lstStyle/>
          <a:p>
            <a:r>
              <a:rPr kumimoji="1" lang="en-US" altLang="zh-CN" sz="2800" i="1" dirty="0">
                <a:latin typeface="Times New Roman" panose="02020603050405020304" pitchFamily="18" charset="0"/>
                <a:cs typeface="Times New Roman" panose="02020603050405020304" pitchFamily="18" charset="0"/>
              </a:rPr>
              <a:t>w</a:t>
            </a:r>
            <a:endParaRPr kumimoji="1" lang="zh-CN" altLang="en-US" sz="2800" i="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FD166E5C-4ECF-1E41-AB6D-C2D468EAE551}"/>
              </a:ext>
            </a:extLst>
          </p:cNvPr>
          <p:cNvSpPr txBox="1"/>
          <p:nvPr/>
        </p:nvSpPr>
        <p:spPr>
          <a:xfrm>
            <a:off x="5884243" y="4191000"/>
            <a:ext cx="373820" cy="523220"/>
          </a:xfrm>
          <a:prstGeom prst="rect">
            <a:avLst/>
          </a:prstGeom>
          <a:noFill/>
          <a:ln>
            <a:solidFill>
              <a:srgbClr val="00B050"/>
            </a:solidFill>
          </a:ln>
        </p:spPr>
        <p:txBody>
          <a:bodyPr wrap="none" rtlCol="0">
            <a:spAutoFit/>
          </a:bodyPr>
          <a:lstStyle/>
          <a:p>
            <a:r>
              <a:rPr kumimoji="1" lang="en-US" altLang="zh-CN" sz="2800" i="1" dirty="0">
                <a:solidFill>
                  <a:srgbClr val="FF0000"/>
                </a:solidFill>
                <a:latin typeface="Times New Roman" panose="02020603050405020304" pitchFamily="18" charset="0"/>
                <a:cs typeface="Times New Roman" panose="02020603050405020304" pitchFamily="18" charset="0"/>
              </a:rPr>
              <a:t>α</a:t>
            </a:r>
            <a:endParaRPr kumimoji="1" lang="zh-CN" altLang="en-US" sz="2800" i="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9855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294CA27-65F9-1940-B8B9-C9265C62EE82}"/>
              </a:ext>
            </a:extLst>
          </p:cNvPr>
          <p:cNvSpPr>
            <a:spLocks noGrp="1"/>
          </p:cNvSpPr>
          <p:nvPr>
            <p:ph idx="1"/>
          </p:nvPr>
        </p:nvSpPr>
        <p:spPr>
          <a:xfrm>
            <a:off x="406400" y="838200"/>
            <a:ext cx="11379200" cy="5562600"/>
          </a:xfrm>
        </p:spPr>
        <p:txBody>
          <a:bodyPr/>
          <a:lstStyle/>
          <a:p>
            <a:r>
              <a:rPr kumimoji="1" lang="zh-CN" altLang="en-US" sz="2400" dirty="0"/>
              <a:t>输入</a:t>
            </a:r>
            <a:r>
              <a:rPr kumimoji="1" lang="en-US" altLang="zh-CN" sz="2400" dirty="0"/>
              <a:t>:</a:t>
            </a:r>
            <a:r>
              <a:rPr kumimoji="1" lang="zh-CN" altLang="en-US" sz="2400" dirty="0"/>
              <a:t> 串</a:t>
            </a:r>
            <a:r>
              <a:rPr kumimoji="1" lang="en-US" altLang="zh-CN" sz="2400" dirty="0"/>
              <a:t>w</a:t>
            </a:r>
            <a:r>
              <a:rPr kumimoji="1" lang="zh-CN" altLang="en-US" sz="2400" dirty="0"/>
              <a:t>，预测分析表</a:t>
            </a:r>
            <a:r>
              <a:rPr kumimoji="1" lang="en-US" altLang="zh-CN" sz="2400" dirty="0"/>
              <a:t>M</a:t>
            </a:r>
          </a:p>
          <a:p>
            <a:r>
              <a:rPr kumimoji="1" lang="zh-CN" altLang="en-US" sz="2400" dirty="0"/>
              <a:t>输出</a:t>
            </a:r>
            <a:r>
              <a:rPr kumimoji="1" lang="en-US" altLang="zh-CN" sz="2400" dirty="0"/>
              <a:t>:</a:t>
            </a:r>
            <a:r>
              <a:rPr kumimoji="1" lang="zh-CN" altLang="en-US" sz="2400" dirty="0"/>
              <a:t> 如果</a:t>
            </a:r>
            <a:r>
              <a:rPr kumimoji="1" lang="en-US" altLang="zh-CN" sz="2400" dirty="0"/>
              <a:t>w</a:t>
            </a:r>
            <a:r>
              <a:rPr kumimoji="1" lang="zh-CN" altLang="en-US" sz="2400" dirty="0"/>
              <a:t>是句子，输出</a:t>
            </a:r>
            <a:r>
              <a:rPr kumimoji="1" lang="en-US" altLang="zh-CN" sz="2400" dirty="0"/>
              <a:t>w</a:t>
            </a:r>
            <a:r>
              <a:rPr kumimoji="1" lang="zh-CN" altLang="en-US" sz="2400" dirty="0"/>
              <a:t>的</a:t>
            </a:r>
            <a:r>
              <a:rPr kumimoji="1" lang="zh-CN" altLang="en-US" sz="2400" dirty="0">
                <a:solidFill>
                  <a:srgbClr val="FF0000"/>
                </a:solidFill>
              </a:rPr>
              <a:t>最左推导序列</a:t>
            </a:r>
            <a:r>
              <a:rPr kumimoji="1" lang="zh-CN" altLang="en-US" sz="2400" dirty="0"/>
              <a:t>；否则报错</a:t>
            </a:r>
            <a:endParaRPr kumimoji="1" lang="en-US" altLang="zh-CN" sz="2400" dirty="0"/>
          </a:p>
          <a:p>
            <a:pPr lvl="1"/>
            <a:r>
              <a:rPr kumimoji="1" lang="en-US" altLang="zh-CN" sz="2400" dirty="0"/>
              <a:t>(1)</a:t>
            </a:r>
            <a:r>
              <a:rPr kumimoji="1" lang="zh-CN" altLang="en-US" sz="2400" dirty="0"/>
              <a:t>初始化</a:t>
            </a:r>
            <a:r>
              <a:rPr kumimoji="1" lang="en-US" altLang="zh-CN" sz="2400" dirty="0"/>
              <a:t>:</a:t>
            </a:r>
            <a:r>
              <a:rPr kumimoji="1" lang="zh-CN" altLang="en-US" sz="2400" dirty="0"/>
              <a:t> 输入缓冲区内容为</a:t>
            </a:r>
            <a:r>
              <a:rPr kumimoji="1" lang="en-US" altLang="zh-CN" sz="2400" dirty="0">
                <a:solidFill>
                  <a:srgbClr val="FF0000"/>
                </a:solidFill>
              </a:rPr>
              <a:t>w$</a:t>
            </a:r>
            <a:r>
              <a:rPr kumimoji="1" lang="zh-CN" altLang="en-US" sz="2400" dirty="0"/>
              <a:t>，栈中为</a:t>
            </a:r>
            <a:r>
              <a:rPr kumimoji="1" lang="en-US" altLang="zh-CN" sz="2400" dirty="0">
                <a:solidFill>
                  <a:srgbClr val="FF0000"/>
                </a:solidFill>
              </a:rPr>
              <a:t>S$</a:t>
            </a:r>
            <a:r>
              <a:rPr kumimoji="1" lang="zh-CN" altLang="en-US" sz="2400" dirty="0"/>
              <a:t>，</a:t>
            </a:r>
            <a:r>
              <a:rPr kumimoji="1" lang="en-US" altLang="zh-CN" sz="2400" dirty="0" err="1"/>
              <a:t>ip</a:t>
            </a:r>
            <a:r>
              <a:rPr kumimoji="1" lang="zh-CN" altLang="en-US" sz="2400" dirty="0"/>
              <a:t>指向</a:t>
            </a:r>
            <a:r>
              <a:rPr kumimoji="1" lang="en-US" altLang="zh-CN" sz="2400" dirty="0"/>
              <a:t>w</a:t>
            </a:r>
            <a:r>
              <a:rPr kumimoji="1" lang="zh-CN" altLang="en-US" sz="2400" dirty="0"/>
              <a:t>的第一个符号</a:t>
            </a:r>
            <a:endParaRPr kumimoji="1" lang="en-US" altLang="zh-CN" sz="2400" dirty="0"/>
          </a:p>
          <a:p>
            <a:pPr lvl="1"/>
            <a:r>
              <a:rPr kumimoji="1" lang="en-US" altLang="zh-CN" sz="2400" dirty="0"/>
              <a:t>(2)</a:t>
            </a:r>
            <a:r>
              <a:rPr kumimoji="1" lang="zh-CN" altLang="en-US" sz="2400" dirty="0"/>
              <a:t>令</a:t>
            </a:r>
            <a:r>
              <a:rPr kumimoji="1" lang="en-US" altLang="zh-CN" sz="2400" dirty="0"/>
              <a:t>X=</a:t>
            </a:r>
            <a:r>
              <a:rPr kumimoji="1" lang="zh-CN" altLang="en-US" sz="2400" dirty="0"/>
              <a:t>栈顶符号，</a:t>
            </a:r>
            <a:r>
              <a:rPr kumimoji="1" lang="en-US" altLang="zh-CN" sz="2400" dirty="0" err="1"/>
              <a:t>ip</a:t>
            </a:r>
            <a:r>
              <a:rPr kumimoji="1" lang="zh-CN" altLang="en-US" sz="2400" dirty="0"/>
              <a:t>指向的输入符号</a:t>
            </a:r>
            <a:r>
              <a:rPr kumimoji="1" lang="en-US" altLang="zh-CN" sz="2400" dirty="0"/>
              <a:t>a</a:t>
            </a:r>
          </a:p>
          <a:p>
            <a:pPr marL="1143000" lvl="3" indent="0">
              <a:buNone/>
            </a:pPr>
            <a:r>
              <a:rPr kumimoji="1" lang="en-US" altLang="zh-CN" dirty="0"/>
              <a:t>if</a:t>
            </a:r>
            <a:r>
              <a:rPr kumimoji="1" lang="zh-CN" altLang="en-US" dirty="0"/>
              <a:t> </a:t>
            </a:r>
            <a:r>
              <a:rPr kumimoji="1" lang="en-US" altLang="zh-CN" dirty="0"/>
              <a:t>(X==a)</a:t>
            </a:r>
            <a:r>
              <a:rPr kumimoji="1" lang="zh-CN" altLang="en-US" dirty="0"/>
              <a:t> </a:t>
            </a:r>
            <a:r>
              <a:rPr kumimoji="1" lang="en-US" altLang="zh-CN" dirty="0"/>
              <a:t>X</a:t>
            </a:r>
            <a:r>
              <a:rPr kumimoji="1" lang="zh-CN" altLang="en-US" dirty="0"/>
              <a:t>出栈，</a:t>
            </a:r>
            <a:r>
              <a:rPr kumimoji="1" lang="en-US" altLang="zh-CN" dirty="0" err="1"/>
              <a:t>ip</a:t>
            </a:r>
            <a:r>
              <a:rPr kumimoji="1" lang="zh-CN" altLang="en-US" dirty="0"/>
              <a:t>向前移动</a:t>
            </a:r>
            <a:r>
              <a:rPr kumimoji="1" lang="en-US" altLang="zh-CN" dirty="0"/>
              <a:t>;</a:t>
            </a:r>
            <a:r>
              <a:rPr kumimoji="1" lang="zh-CN" altLang="en-US" dirty="0"/>
              <a:t>     </a:t>
            </a:r>
            <a:r>
              <a:rPr kumimoji="1" lang="en-US" altLang="zh-CN" dirty="0"/>
              <a:t>//</a:t>
            </a:r>
            <a:r>
              <a:rPr kumimoji="1" lang="zh-CN" altLang="en-US" dirty="0"/>
              <a:t>与终结符号</a:t>
            </a:r>
            <a:r>
              <a:rPr kumimoji="1" lang="zh-CN" altLang="en-US" dirty="0">
                <a:solidFill>
                  <a:srgbClr val="FF0000"/>
                </a:solidFill>
              </a:rPr>
              <a:t>匹配</a:t>
            </a:r>
            <a:r>
              <a:rPr kumimoji="1" lang="zh-CN" altLang="en-US" dirty="0"/>
              <a:t>成功</a:t>
            </a:r>
            <a:endParaRPr kumimoji="1" lang="en-US" altLang="zh-CN" dirty="0"/>
          </a:p>
          <a:p>
            <a:pPr marL="1143000" lvl="3" indent="0">
              <a:buNone/>
            </a:pPr>
            <a:r>
              <a:rPr kumimoji="1" lang="en-US" altLang="zh-CN" dirty="0"/>
              <a:t>else</a:t>
            </a:r>
            <a:r>
              <a:rPr kumimoji="1" lang="zh-CN" altLang="en-US" dirty="0"/>
              <a:t> </a:t>
            </a:r>
            <a:r>
              <a:rPr kumimoji="1" lang="en-US" altLang="zh-CN" dirty="0"/>
              <a:t>if</a:t>
            </a:r>
            <a:r>
              <a:rPr kumimoji="1" lang="zh-CN" altLang="en-US" dirty="0"/>
              <a:t> </a:t>
            </a:r>
            <a:r>
              <a:rPr kumimoji="1" lang="en-US" altLang="zh-CN" dirty="0"/>
              <a:t>(X</a:t>
            </a:r>
            <a:r>
              <a:rPr kumimoji="1" lang="zh-CN" altLang="en-US" dirty="0"/>
              <a:t>是终结符号</a:t>
            </a:r>
            <a:r>
              <a:rPr kumimoji="1" lang="en-US" altLang="zh-CN" dirty="0"/>
              <a:t>)</a:t>
            </a:r>
            <a:r>
              <a:rPr kumimoji="1" lang="zh-CN" altLang="en-US" dirty="0"/>
              <a:t> </a:t>
            </a:r>
            <a:r>
              <a:rPr kumimoji="1" lang="en-US" altLang="zh-CN" dirty="0"/>
              <a:t>error(</a:t>
            </a:r>
            <a:r>
              <a:rPr kumimoji="1" lang="zh-CN" altLang="en-US" dirty="0"/>
              <a:t> </a:t>
            </a:r>
            <a:r>
              <a:rPr kumimoji="1" lang="en-US" altLang="zh-CN" dirty="0"/>
              <a:t>);</a:t>
            </a:r>
            <a:r>
              <a:rPr kumimoji="1" lang="zh-CN" altLang="en-US" dirty="0"/>
              <a:t>      </a:t>
            </a:r>
            <a:r>
              <a:rPr kumimoji="1" lang="en-US" altLang="zh-CN" dirty="0"/>
              <a:t>//</a:t>
            </a:r>
            <a:r>
              <a:rPr kumimoji="1" lang="zh-CN" altLang="en-US" dirty="0"/>
              <a:t>匹配失败</a:t>
            </a:r>
            <a:endParaRPr kumimoji="1" lang="en-US" altLang="zh-CN" dirty="0"/>
          </a:p>
          <a:p>
            <a:pPr marL="1143000" lvl="3" indent="0">
              <a:buNone/>
            </a:pPr>
            <a:r>
              <a:rPr kumimoji="1" lang="en-US" altLang="zh-CN" dirty="0"/>
              <a:t>else</a:t>
            </a:r>
            <a:r>
              <a:rPr kumimoji="1" lang="zh-CN" altLang="en-US" dirty="0"/>
              <a:t> </a:t>
            </a:r>
            <a:r>
              <a:rPr kumimoji="1" lang="en-US" altLang="zh-CN" dirty="0"/>
              <a:t>if</a:t>
            </a:r>
            <a:r>
              <a:rPr kumimoji="1" lang="zh-CN" altLang="en-US" dirty="0"/>
              <a:t> </a:t>
            </a:r>
            <a:r>
              <a:rPr kumimoji="1" lang="en-US" altLang="zh-CN" dirty="0"/>
              <a:t>(M[X,</a:t>
            </a:r>
            <a:r>
              <a:rPr kumimoji="1" lang="zh-CN" altLang="en-US" dirty="0"/>
              <a:t> </a:t>
            </a:r>
            <a:r>
              <a:rPr kumimoji="1" lang="en-US" altLang="zh-CN" dirty="0"/>
              <a:t>a]</a:t>
            </a:r>
            <a:r>
              <a:rPr kumimoji="1" lang="zh-CN" altLang="en-US" dirty="0"/>
              <a:t> 是报错条目</a:t>
            </a:r>
            <a:r>
              <a:rPr kumimoji="1" lang="en-US" altLang="zh-CN" dirty="0"/>
              <a:t>)</a:t>
            </a:r>
            <a:r>
              <a:rPr kumimoji="1" lang="zh-CN" altLang="en-US" dirty="0"/>
              <a:t> </a:t>
            </a:r>
            <a:r>
              <a:rPr kumimoji="1" lang="en-US" altLang="zh-CN" dirty="0"/>
              <a:t>error();</a:t>
            </a:r>
            <a:r>
              <a:rPr kumimoji="1" lang="zh-CN" altLang="en-US" dirty="0"/>
              <a:t> </a:t>
            </a:r>
            <a:r>
              <a:rPr kumimoji="1" lang="en-US" altLang="zh-CN" dirty="0"/>
              <a:t>//</a:t>
            </a:r>
            <a:r>
              <a:rPr kumimoji="1" lang="zh-CN" altLang="en-US" dirty="0"/>
              <a:t>无合适的产生式</a:t>
            </a:r>
            <a:endParaRPr kumimoji="1" lang="en-US" altLang="zh-CN" dirty="0"/>
          </a:p>
          <a:p>
            <a:pPr marL="1143000" lvl="3" indent="0">
              <a:buNone/>
            </a:pPr>
            <a:r>
              <a:rPr kumimoji="1" lang="en-US" altLang="zh-CN" dirty="0"/>
              <a:t>else</a:t>
            </a:r>
            <a:r>
              <a:rPr kumimoji="1" lang="zh-CN" altLang="en-US" dirty="0"/>
              <a:t> </a:t>
            </a:r>
            <a:r>
              <a:rPr kumimoji="1" lang="en-US" altLang="zh-CN" dirty="0"/>
              <a:t>if</a:t>
            </a:r>
            <a:r>
              <a:rPr kumimoji="1" lang="zh-CN" altLang="en-US" dirty="0"/>
              <a:t> </a:t>
            </a:r>
            <a:r>
              <a:rPr kumimoji="1" lang="en-US" altLang="zh-CN" dirty="0"/>
              <a:t>(M[X,</a:t>
            </a:r>
            <a:r>
              <a:rPr kumimoji="1" lang="zh-CN" altLang="en-US" dirty="0"/>
              <a:t> </a:t>
            </a:r>
            <a:r>
              <a:rPr kumimoji="1" lang="en-US" altLang="zh-CN" dirty="0"/>
              <a:t>a]</a:t>
            </a:r>
            <a:r>
              <a:rPr kumimoji="1" lang="zh-CN" altLang="en-US" dirty="0"/>
              <a:t> </a:t>
            </a:r>
            <a:r>
              <a:rPr kumimoji="1" lang="en-US" altLang="zh-CN" dirty="0"/>
              <a:t>=</a:t>
            </a:r>
            <a:r>
              <a:rPr kumimoji="1" lang="zh-CN" altLang="en-US" dirty="0"/>
              <a:t> </a:t>
            </a:r>
            <a:r>
              <a:rPr kumimoji="1" lang="en-US" altLang="zh-CN" dirty="0"/>
              <a:t>X→γ</a:t>
            </a:r>
            <a:r>
              <a:rPr kumimoji="1" lang="en-US" altLang="zh-CN" baseline="-25000" dirty="0"/>
              <a:t>1</a:t>
            </a:r>
            <a:r>
              <a:rPr kumimoji="1" lang="en-US" altLang="zh-CN" dirty="0"/>
              <a:t>γ</a:t>
            </a:r>
            <a:r>
              <a:rPr kumimoji="1" lang="en-US" altLang="zh-CN" baseline="-25000" dirty="0"/>
              <a:t>2</a:t>
            </a:r>
            <a:r>
              <a:rPr kumimoji="1" lang="en-US" altLang="zh-CN" dirty="0"/>
              <a:t>…</a:t>
            </a:r>
            <a:r>
              <a:rPr kumimoji="1" lang="en-US" altLang="zh-CN" dirty="0" err="1"/>
              <a:t>γ</a:t>
            </a:r>
            <a:r>
              <a:rPr kumimoji="1" lang="en-US" altLang="zh-CN" baseline="-25000" dirty="0" err="1"/>
              <a:t>k</a:t>
            </a:r>
            <a:r>
              <a:rPr kumimoji="1" lang="zh-CN" altLang="en-US" dirty="0"/>
              <a:t> </a:t>
            </a:r>
            <a:r>
              <a:rPr kumimoji="1" lang="en-US" altLang="zh-CN" dirty="0"/>
              <a:t>){</a:t>
            </a:r>
          </a:p>
          <a:p>
            <a:pPr marL="1485900" lvl="4" indent="0">
              <a:buNone/>
            </a:pPr>
            <a:r>
              <a:rPr kumimoji="1" lang="zh-CN" altLang="en-US" sz="2800" dirty="0"/>
              <a:t>输出产生式</a:t>
            </a:r>
            <a:r>
              <a:rPr kumimoji="1" lang="en-US" altLang="zh-CN" sz="2800" dirty="0"/>
              <a:t>X→γ</a:t>
            </a:r>
            <a:r>
              <a:rPr kumimoji="1" lang="en-US" altLang="zh-CN" sz="2800" baseline="-25000" dirty="0"/>
              <a:t>1</a:t>
            </a:r>
            <a:r>
              <a:rPr kumimoji="1" lang="en-US" altLang="zh-CN" sz="2800" dirty="0"/>
              <a:t>γ</a:t>
            </a:r>
            <a:r>
              <a:rPr kumimoji="1" lang="en-US" altLang="zh-CN" sz="2800" baseline="-25000" dirty="0"/>
              <a:t>2</a:t>
            </a:r>
            <a:r>
              <a:rPr kumimoji="1" lang="en-US" altLang="zh-CN" sz="2800" dirty="0"/>
              <a:t>…</a:t>
            </a:r>
            <a:r>
              <a:rPr kumimoji="1" lang="en-US" altLang="zh-CN" sz="2800" dirty="0" err="1"/>
              <a:t>γ</a:t>
            </a:r>
            <a:r>
              <a:rPr kumimoji="1" lang="en-US" altLang="zh-CN" sz="2800" baseline="-25000" dirty="0" err="1"/>
              <a:t>k</a:t>
            </a:r>
            <a:r>
              <a:rPr kumimoji="1" lang="zh-CN" altLang="en-US" sz="2800" dirty="0"/>
              <a:t>；</a:t>
            </a:r>
            <a:endParaRPr kumimoji="1" lang="en-US" altLang="zh-CN" sz="2800" dirty="0"/>
          </a:p>
          <a:p>
            <a:pPr marL="1485900" lvl="4" indent="0">
              <a:buNone/>
            </a:pPr>
            <a:r>
              <a:rPr kumimoji="1" lang="zh-CN" altLang="en-US" sz="2800" dirty="0"/>
              <a:t>弹出栈顶元素</a:t>
            </a:r>
            <a:r>
              <a:rPr kumimoji="1" lang="en-US" altLang="zh-CN" sz="2800" dirty="0"/>
              <a:t>X</a:t>
            </a:r>
            <a:r>
              <a:rPr kumimoji="1" lang="zh-CN" altLang="en-US" sz="2800" dirty="0"/>
              <a:t>，并将</a:t>
            </a:r>
            <a:r>
              <a:rPr kumimoji="1" lang="en-US" altLang="zh-CN" sz="2800" dirty="0" err="1"/>
              <a:t>γ</a:t>
            </a:r>
            <a:r>
              <a:rPr kumimoji="1" lang="en-US" altLang="zh-CN" sz="2800" baseline="-25000" dirty="0" err="1"/>
              <a:t>k</a:t>
            </a:r>
            <a:r>
              <a:rPr kumimoji="1" lang="en-US" altLang="zh-CN" sz="2800" dirty="0"/>
              <a:t>,</a:t>
            </a:r>
            <a:r>
              <a:rPr kumimoji="1" lang="zh-CN" altLang="en-US" sz="2800" dirty="0"/>
              <a:t> </a:t>
            </a:r>
            <a:r>
              <a:rPr kumimoji="1" lang="en-US" altLang="zh-CN" sz="2800" dirty="0"/>
              <a:t>γ</a:t>
            </a:r>
            <a:r>
              <a:rPr kumimoji="1" lang="en-US" altLang="zh-CN" sz="2800" baseline="-25000" dirty="0"/>
              <a:t>k-1</a:t>
            </a:r>
            <a:r>
              <a:rPr kumimoji="1" lang="zh-CN" altLang="en-US" sz="2800" dirty="0"/>
              <a:t>，</a:t>
            </a:r>
            <a:r>
              <a:rPr kumimoji="1" lang="en-US" altLang="zh-CN" sz="2800" dirty="0"/>
              <a:t>…,</a:t>
            </a:r>
            <a:r>
              <a:rPr kumimoji="1" lang="zh-CN" altLang="en-US" sz="2800" dirty="0"/>
              <a:t> </a:t>
            </a:r>
            <a:r>
              <a:rPr kumimoji="1" lang="en-US" altLang="zh-CN" sz="2800" dirty="0"/>
              <a:t>γ</a:t>
            </a:r>
            <a:r>
              <a:rPr kumimoji="1" lang="en-US" altLang="zh-CN" sz="2800" baseline="-25000" dirty="0"/>
              <a:t>1</a:t>
            </a:r>
            <a:r>
              <a:rPr kumimoji="1" lang="zh-CN" altLang="en-US" sz="2800" dirty="0"/>
              <a:t>压入栈中</a:t>
            </a:r>
            <a:endParaRPr kumimoji="1" lang="en-US" altLang="zh-CN" sz="2800" dirty="0"/>
          </a:p>
          <a:p>
            <a:pPr marL="1143000" lvl="3" indent="0">
              <a:buNone/>
            </a:pPr>
            <a:r>
              <a:rPr kumimoji="1" lang="en-US" altLang="zh-CN" dirty="0"/>
              <a:t>}</a:t>
            </a:r>
          </a:p>
          <a:p>
            <a:pPr lvl="1"/>
            <a:r>
              <a:rPr kumimoji="1" lang="en-US" altLang="zh-CN" sz="2400" dirty="0"/>
              <a:t>(3)</a:t>
            </a:r>
            <a:r>
              <a:rPr kumimoji="1" lang="zh-CN" altLang="en-US" sz="2400" dirty="0"/>
              <a:t> 不断执行第</a:t>
            </a:r>
            <a:r>
              <a:rPr kumimoji="1" lang="en-US" altLang="zh-CN" sz="2400" dirty="0"/>
              <a:t>(2)</a:t>
            </a:r>
            <a:r>
              <a:rPr kumimoji="1" lang="zh-CN" altLang="en-US" sz="2400" dirty="0"/>
              <a:t>步，直到要么出错，要么栈中为空</a:t>
            </a:r>
          </a:p>
        </p:txBody>
      </p:sp>
      <p:sp>
        <p:nvSpPr>
          <p:cNvPr id="3" name="页脚占位符 2">
            <a:extLst>
              <a:ext uri="{FF2B5EF4-FFF2-40B4-BE49-F238E27FC236}">
                <a16:creationId xmlns:a16="http://schemas.microsoft.com/office/drawing/2014/main" id="{A9B2E851-D67D-B242-8634-70CB5FDF256E}"/>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AF7D2FAD-BDF1-5C4C-8C35-8E3852DA0667}"/>
              </a:ext>
            </a:extLst>
          </p:cNvPr>
          <p:cNvSpPr>
            <a:spLocks noGrp="1"/>
          </p:cNvSpPr>
          <p:nvPr>
            <p:ph type="sldNum" sz="quarter" idx="12"/>
          </p:nvPr>
        </p:nvSpPr>
        <p:spPr/>
        <p:txBody>
          <a:bodyPr/>
          <a:lstStyle/>
          <a:p>
            <a:fld id="{91F816EA-24CC-2048-859A-C5EA9F275392}" type="slidenum">
              <a:rPr lang="en-US" smtClean="0"/>
              <a:pPr/>
              <a:t>52</a:t>
            </a:fld>
            <a:endParaRPr lang="en-US" dirty="0"/>
          </a:p>
        </p:txBody>
      </p:sp>
      <p:sp>
        <p:nvSpPr>
          <p:cNvPr id="5" name="标题 4">
            <a:extLst>
              <a:ext uri="{FF2B5EF4-FFF2-40B4-BE49-F238E27FC236}">
                <a16:creationId xmlns:a16="http://schemas.microsoft.com/office/drawing/2014/main" id="{F613F8EB-A89A-6C42-8C00-AA0278731E3B}"/>
              </a:ext>
            </a:extLst>
          </p:cNvPr>
          <p:cNvSpPr>
            <a:spLocks noGrp="1"/>
          </p:cNvSpPr>
          <p:nvPr>
            <p:ph type="title"/>
          </p:nvPr>
        </p:nvSpPr>
        <p:spPr/>
        <p:txBody>
          <a:bodyPr/>
          <a:lstStyle/>
          <a:p>
            <a:r>
              <a:rPr kumimoji="1" lang="zh-CN" altLang="en-US" dirty="0"/>
              <a:t>预测分析算法</a:t>
            </a:r>
          </a:p>
        </p:txBody>
      </p:sp>
    </p:spTree>
    <p:extLst>
      <p:ext uri="{BB962C8B-B14F-4D97-AF65-F5344CB8AC3E}">
        <p14:creationId xmlns:p14="http://schemas.microsoft.com/office/powerpoint/2010/main" val="3564253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3673BCD-6810-A146-ADEA-B260EB1D1D3C}"/>
              </a:ext>
            </a:extLst>
          </p:cNvPr>
          <p:cNvSpPr>
            <a:spLocks noGrp="1"/>
          </p:cNvSpPr>
          <p:nvPr>
            <p:ph idx="1"/>
          </p:nvPr>
        </p:nvSpPr>
        <p:spPr/>
        <p:txBody>
          <a:bodyPr/>
          <a:lstStyle/>
          <a:p>
            <a:r>
              <a:rPr kumimoji="1" lang="zh-CN" altLang="en-US" dirty="0"/>
              <a:t>输入</a:t>
            </a:r>
            <a:r>
              <a:rPr kumimoji="1" lang="en-US" altLang="zh-CN" dirty="0"/>
              <a:t>:</a:t>
            </a:r>
            <a:r>
              <a:rPr kumimoji="1" lang="zh-CN" altLang="en-US" dirty="0"/>
              <a:t> </a:t>
            </a:r>
            <a:r>
              <a:rPr kumimoji="1" lang="en-US" altLang="zh-CN" dirty="0" err="1"/>
              <a:t>id+id</a:t>
            </a:r>
            <a:r>
              <a:rPr kumimoji="1" lang="zh-CN" altLang="en-US" dirty="0"/>
              <a:t>*</a:t>
            </a:r>
            <a:r>
              <a:rPr kumimoji="1" lang="en-US" altLang="zh-CN" dirty="0"/>
              <a:t>id</a:t>
            </a:r>
            <a:endParaRPr kumimoji="1" lang="zh-CN" altLang="en-US" dirty="0"/>
          </a:p>
        </p:txBody>
      </p:sp>
      <p:sp>
        <p:nvSpPr>
          <p:cNvPr id="3" name="页脚占位符 2">
            <a:extLst>
              <a:ext uri="{FF2B5EF4-FFF2-40B4-BE49-F238E27FC236}">
                <a16:creationId xmlns:a16="http://schemas.microsoft.com/office/drawing/2014/main" id="{C053CCBF-F975-0A4B-BECF-F45057D812ED}"/>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8CB0B998-E64E-6C4B-B65A-A8F4E76165C3}"/>
              </a:ext>
            </a:extLst>
          </p:cNvPr>
          <p:cNvSpPr>
            <a:spLocks noGrp="1"/>
          </p:cNvSpPr>
          <p:nvPr>
            <p:ph type="sldNum" sz="quarter" idx="12"/>
          </p:nvPr>
        </p:nvSpPr>
        <p:spPr/>
        <p:txBody>
          <a:bodyPr/>
          <a:lstStyle/>
          <a:p>
            <a:fld id="{91F816EA-24CC-2048-859A-C5EA9F275392}" type="slidenum">
              <a:rPr lang="en-US" smtClean="0"/>
              <a:pPr/>
              <a:t>53</a:t>
            </a:fld>
            <a:endParaRPr lang="en-US" dirty="0"/>
          </a:p>
        </p:txBody>
      </p:sp>
      <p:sp>
        <p:nvSpPr>
          <p:cNvPr id="5" name="标题 4">
            <a:extLst>
              <a:ext uri="{FF2B5EF4-FFF2-40B4-BE49-F238E27FC236}">
                <a16:creationId xmlns:a16="http://schemas.microsoft.com/office/drawing/2014/main" id="{204C3F04-39BD-364A-B5FC-BA8C23A33F2F}"/>
              </a:ext>
            </a:extLst>
          </p:cNvPr>
          <p:cNvSpPr>
            <a:spLocks noGrp="1"/>
          </p:cNvSpPr>
          <p:nvPr>
            <p:ph type="title"/>
          </p:nvPr>
        </p:nvSpPr>
        <p:spPr/>
        <p:txBody>
          <a:bodyPr/>
          <a:lstStyle/>
          <a:p>
            <a:r>
              <a:rPr kumimoji="1" lang="zh-CN" altLang="en-US" dirty="0"/>
              <a:t>分析表驱动预测分析的例子</a:t>
            </a:r>
          </a:p>
        </p:txBody>
      </p:sp>
      <p:pic>
        <p:nvPicPr>
          <p:cNvPr id="15362" name="Picture 2">
            <a:extLst>
              <a:ext uri="{FF2B5EF4-FFF2-40B4-BE49-F238E27FC236}">
                <a16:creationId xmlns:a16="http://schemas.microsoft.com/office/drawing/2014/main" id="{D6878F57-37A8-B14F-A094-2400EA490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952" y="736290"/>
            <a:ext cx="7469946" cy="245691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3236D5E1-92BA-3848-A17D-355BE3C99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46" y="3123743"/>
            <a:ext cx="7270248" cy="306115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B5ECC70C-222D-2B47-82A6-EFAB28164B9F}"/>
              </a:ext>
            </a:extLst>
          </p:cNvPr>
          <p:cNvSpPr txBox="1"/>
          <p:nvPr/>
        </p:nvSpPr>
        <p:spPr>
          <a:xfrm>
            <a:off x="8549410" y="3921855"/>
            <a:ext cx="3124200" cy="2062103"/>
          </a:xfrm>
          <a:prstGeom prst="rect">
            <a:avLst/>
          </a:prstGeom>
          <a:noFill/>
        </p:spPr>
        <p:txBody>
          <a:bodyPr wrap="square">
            <a:spAutoFit/>
          </a:bodyPr>
          <a:lstStyle/>
          <a:p>
            <a:r>
              <a:rPr lang="zh-CN" altLang="en-US" sz="3200" b="1" dirty="0">
                <a:solidFill>
                  <a:srgbClr val="FF0000"/>
                </a:solidFill>
                <a:latin typeface="STXinwei" panose="02010800040101010101" pitchFamily="2" charset="-122"/>
                <a:ea typeface="STXinwei" panose="02010800040101010101" pitchFamily="2" charset="-122"/>
              </a:rPr>
              <a:t>已匹配的部分加上栈 中的符号必然是一个 最左句型</a:t>
            </a:r>
          </a:p>
        </p:txBody>
      </p:sp>
      <p:sp>
        <p:nvSpPr>
          <p:cNvPr id="7" name="矩形 6">
            <a:extLst>
              <a:ext uri="{FF2B5EF4-FFF2-40B4-BE49-F238E27FC236}">
                <a16:creationId xmlns:a16="http://schemas.microsoft.com/office/drawing/2014/main" id="{03F79228-53C3-8943-AE36-E3784AB47C88}"/>
              </a:ext>
            </a:extLst>
          </p:cNvPr>
          <p:cNvSpPr/>
          <p:nvPr/>
        </p:nvSpPr>
        <p:spPr bwMode="auto">
          <a:xfrm>
            <a:off x="762001" y="5029200"/>
            <a:ext cx="2971799" cy="288101"/>
          </a:xfrm>
          <a:prstGeom prst="rect">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1841457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02211A8-3FEA-9D40-B5A1-F095A7DCCCBF}"/>
              </a:ext>
            </a:extLst>
          </p:cNvPr>
          <p:cNvSpPr>
            <a:spLocks noGrp="1"/>
          </p:cNvSpPr>
          <p:nvPr>
            <p:ph idx="1"/>
          </p:nvPr>
        </p:nvSpPr>
        <p:spPr/>
        <p:txBody>
          <a:bodyPr/>
          <a:lstStyle/>
          <a:p>
            <a:r>
              <a:rPr kumimoji="1" lang="zh-CN" altLang="en-US" dirty="0"/>
              <a:t>为一个输入串构造语法分析树的过程</a:t>
            </a:r>
            <a:endParaRPr kumimoji="1" lang="en-US" altLang="zh-CN" dirty="0"/>
          </a:p>
          <a:p>
            <a:r>
              <a:rPr kumimoji="1" lang="zh-CN" altLang="en-US" dirty="0"/>
              <a:t>从</a:t>
            </a:r>
            <a:r>
              <a:rPr kumimoji="1" lang="zh-CN" altLang="en-US" dirty="0">
                <a:solidFill>
                  <a:srgbClr val="FF0000"/>
                </a:solidFill>
              </a:rPr>
              <a:t>叶子</a:t>
            </a:r>
            <a:r>
              <a:rPr kumimoji="1" lang="zh-CN" altLang="en-US" dirty="0"/>
              <a:t> </a:t>
            </a:r>
            <a:r>
              <a:rPr kumimoji="1" lang="en-US" altLang="zh-CN" dirty="0"/>
              <a:t>(</a:t>
            </a:r>
            <a:r>
              <a:rPr kumimoji="1" lang="zh-CN" altLang="en-US" dirty="0"/>
              <a:t>输入串中的终结符号，将位于分析树的底 端</a:t>
            </a:r>
            <a:r>
              <a:rPr kumimoji="1" lang="en-US" altLang="zh-CN" dirty="0"/>
              <a:t>) </a:t>
            </a:r>
            <a:r>
              <a:rPr kumimoji="1" lang="zh-CN" altLang="en-US" dirty="0"/>
              <a:t>开始，向上到达根结点</a:t>
            </a:r>
            <a:endParaRPr kumimoji="1" lang="en-US" altLang="zh-CN" dirty="0"/>
          </a:p>
          <a:p>
            <a:pPr lvl="1"/>
            <a:r>
              <a:rPr kumimoji="1" lang="zh-CN" altLang="en-US" dirty="0"/>
              <a:t>在实际的语法分析过程中并不一定会构造出相应的分 析树，但是用分析树的概念可以方便理解</a:t>
            </a:r>
            <a:endParaRPr kumimoji="1" lang="en-US" altLang="zh-CN" dirty="0"/>
          </a:p>
          <a:p>
            <a:r>
              <a:rPr kumimoji="1" lang="zh-CN" altLang="en-US" dirty="0"/>
              <a:t>重要的自底向上语法分析的通用框架</a:t>
            </a:r>
            <a:endParaRPr kumimoji="1" lang="en-US" altLang="zh-CN" dirty="0"/>
          </a:p>
          <a:p>
            <a:pPr lvl="1"/>
            <a:r>
              <a:rPr kumimoji="1" lang="zh-CN" altLang="en-US" dirty="0">
                <a:solidFill>
                  <a:srgbClr val="FF0000"/>
                </a:solidFill>
              </a:rPr>
              <a:t>移入</a:t>
            </a:r>
            <a:r>
              <a:rPr kumimoji="1" lang="en-US" altLang="zh-CN" dirty="0">
                <a:solidFill>
                  <a:srgbClr val="FF0000"/>
                </a:solidFill>
              </a:rPr>
              <a:t>-</a:t>
            </a:r>
            <a:r>
              <a:rPr kumimoji="1" lang="zh-CN" altLang="en-US" dirty="0">
                <a:solidFill>
                  <a:srgbClr val="FF0000"/>
                </a:solidFill>
              </a:rPr>
              <a:t>归约 </a:t>
            </a:r>
            <a:r>
              <a:rPr kumimoji="1" lang="en-US" altLang="zh-CN" dirty="0">
                <a:solidFill>
                  <a:srgbClr val="FF0000"/>
                </a:solidFill>
              </a:rPr>
              <a:t>(</a:t>
            </a:r>
            <a:r>
              <a:rPr kumimoji="1" lang="en" altLang="zh-CN" dirty="0">
                <a:solidFill>
                  <a:srgbClr val="FF0000"/>
                </a:solidFill>
              </a:rPr>
              <a:t>shift-reduce)</a:t>
            </a:r>
          </a:p>
          <a:p>
            <a:r>
              <a:rPr kumimoji="1" lang="zh-CN" altLang="en-US" dirty="0"/>
              <a:t>简单</a:t>
            </a:r>
            <a:r>
              <a:rPr kumimoji="1" lang="en" altLang="zh-CN" dirty="0"/>
              <a:t>LR</a:t>
            </a:r>
            <a:r>
              <a:rPr kumimoji="1" lang="zh-CN" altLang="en-US" dirty="0"/>
              <a:t>技术 </a:t>
            </a:r>
            <a:r>
              <a:rPr kumimoji="1" lang="en-US" altLang="zh-CN" dirty="0"/>
              <a:t>(</a:t>
            </a:r>
            <a:r>
              <a:rPr kumimoji="1" lang="en" altLang="zh-CN" dirty="0"/>
              <a:t>SLR)</a:t>
            </a:r>
            <a:r>
              <a:rPr kumimoji="1" lang="zh-CN" altLang="en" dirty="0"/>
              <a:t>、</a:t>
            </a:r>
            <a:r>
              <a:rPr kumimoji="1" lang="en" altLang="zh-CN" dirty="0"/>
              <a:t>LR</a:t>
            </a:r>
            <a:r>
              <a:rPr kumimoji="1" lang="zh-CN" altLang="en-US" dirty="0"/>
              <a:t>技术 </a:t>
            </a:r>
            <a:r>
              <a:rPr kumimoji="1" lang="en-US" altLang="zh-CN" dirty="0"/>
              <a:t>(</a:t>
            </a:r>
            <a:r>
              <a:rPr kumimoji="1" lang="en" altLang="zh-CN" dirty="0"/>
              <a:t>LR)</a:t>
            </a:r>
            <a:endParaRPr kumimoji="1" lang="zh-CN" altLang="en-US" dirty="0"/>
          </a:p>
        </p:txBody>
      </p:sp>
      <p:sp>
        <p:nvSpPr>
          <p:cNvPr id="3" name="页脚占位符 2">
            <a:extLst>
              <a:ext uri="{FF2B5EF4-FFF2-40B4-BE49-F238E27FC236}">
                <a16:creationId xmlns:a16="http://schemas.microsoft.com/office/drawing/2014/main" id="{F4668624-F69C-BF44-BE23-5A79E081745D}"/>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FD24E556-6C6C-1F47-9FAB-9515344E3913}"/>
              </a:ext>
            </a:extLst>
          </p:cNvPr>
          <p:cNvSpPr>
            <a:spLocks noGrp="1"/>
          </p:cNvSpPr>
          <p:nvPr>
            <p:ph type="sldNum" sz="quarter" idx="12"/>
          </p:nvPr>
        </p:nvSpPr>
        <p:spPr/>
        <p:txBody>
          <a:bodyPr/>
          <a:lstStyle/>
          <a:p>
            <a:fld id="{91F816EA-24CC-2048-859A-C5EA9F275392}" type="slidenum">
              <a:rPr lang="en-US" smtClean="0"/>
              <a:pPr/>
              <a:t>54</a:t>
            </a:fld>
            <a:endParaRPr lang="en-US" dirty="0"/>
          </a:p>
        </p:txBody>
      </p:sp>
      <p:sp>
        <p:nvSpPr>
          <p:cNvPr id="5" name="标题 4">
            <a:extLst>
              <a:ext uri="{FF2B5EF4-FFF2-40B4-BE49-F238E27FC236}">
                <a16:creationId xmlns:a16="http://schemas.microsoft.com/office/drawing/2014/main" id="{E06067B5-26A7-C540-99D6-FD4370CE512D}"/>
              </a:ext>
            </a:extLst>
          </p:cNvPr>
          <p:cNvSpPr>
            <a:spLocks noGrp="1"/>
          </p:cNvSpPr>
          <p:nvPr>
            <p:ph type="title"/>
          </p:nvPr>
        </p:nvSpPr>
        <p:spPr/>
        <p:txBody>
          <a:bodyPr/>
          <a:lstStyle/>
          <a:p>
            <a:r>
              <a:rPr kumimoji="1" lang="zh-CN" altLang="en-US" dirty="0"/>
              <a:t>自底向上的语法分析</a:t>
            </a:r>
          </a:p>
        </p:txBody>
      </p:sp>
    </p:spTree>
    <p:extLst>
      <p:ext uri="{BB962C8B-B14F-4D97-AF65-F5344CB8AC3E}">
        <p14:creationId xmlns:p14="http://schemas.microsoft.com/office/powerpoint/2010/main" val="23094546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DE4C0D60-CA52-EA48-9B68-520A4BD1D490}"/>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CB8BC395-3AF3-2647-AB6A-ED6665760DAA}"/>
              </a:ext>
            </a:extLst>
          </p:cNvPr>
          <p:cNvSpPr>
            <a:spLocks noGrp="1"/>
          </p:cNvSpPr>
          <p:nvPr>
            <p:ph type="sldNum" sz="quarter" idx="12"/>
          </p:nvPr>
        </p:nvSpPr>
        <p:spPr/>
        <p:txBody>
          <a:bodyPr/>
          <a:lstStyle/>
          <a:p>
            <a:fld id="{91F816EA-24CC-2048-859A-C5EA9F275392}" type="slidenum">
              <a:rPr lang="en-US" smtClean="0"/>
              <a:pPr/>
              <a:t>55</a:t>
            </a:fld>
            <a:endParaRPr lang="en-US" dirty="0"/>
          </a:p>
        </p:txBody>
      </p:sp>
      <p:sp>
        <p:nvSpPr>
          <p:cNvPr id="5" name="标题 4">
            <a:extLst>
              <a:ext uri="{FF2B5EF4-FFF2-40B4-BE49-F238E27FC236}">
                <a16:creationId xmlns:a16="http://schemas.microsoft.com/office/drawing/2014/main" id="{88B5C787-9050-8A49-AE66-69DA7B37DF27}"/>
              </a:ext>
            </a:extLst>
          </p:cNvPr>
          <p:cNvSpPr>
            <a:spLocks noGrp="1"/>
          </p:cNvSpPr>
          <p:nvPr>
            <p:ph type="title"/>
          </p:nvPr>
        </p:nvSpPr>
        <p:spPr/>
        <p:txBody>
          <a:bodyPr/>
          <a:lstStyle/>
          <a:p>
            <a:r>
              <a:rPr kumimoji="1" lang="zh-CN" altLang="en-US" dirty="0"/>
              <a:t>分析过程示例</a:t>
            </a:r>
          </a:p>
        </p:txBody>
      </p:sp>
      <p:pic>
        <p:nvPicPr>
          <p:cNvPr id="16386" name="Picture 2">
            <a:extLst>
              <a:ext uri="{FF2B5EF4-FFF2-40B4-BE49-F238E27FC236}">
                <a16:creationId xmlns:a16="http://schemas.microsoft.com/office/drawing/2014/main" id="{840F9988-2BFA-7046-8265-4B89799641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712796"/>
            <a:ext cx="10778706"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666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FEFA3B7-988A-4D4D-9712-22799A5AEF6C}"/>
              </a:ext>
            </a:extLst>
          </p:cNvPr>
          <p:cNvSpPr>
            <a:spLocks noGrp="1"/>
          </p:cNvSpPr>
          <p:nvPr>
            <p:ph idx="1"/>
          </p:nvPr>
        </p:nvSpPr>
        <p:spPr/>
        <p:txBody>
          <a:bodyPr/>
          <a:lstStyle/>
          <a:p>
            <a:r>
              <a:rPr kumimoji="1" lang="zh-CN" altLang="en-US" dirty="0"/>
              <a:t>自底向上的语法分析过程可以看成是从串</a:t>
            </a:r>
            <a:r>
              <a:rPr kumimoji="1" lang="en" altLang="zh-CN" dirty="0"/>
              <a:t>w</a:t>
            </a:r>
            <a:r>
              <a:rPr kumimoji="1" lang="zh-CN" altLang="en-US" dirty="0"/>
              <a:t>归约 为文法开始符号</a:t>
            </a:r>
            <a:r>
              <a:rPr kumimoji="1" lang="en" altLang="zh-CN" dirty="0"/>
              <a:t>S</a:t>
            </a:r>
            <a:r>
              <a:rPr kumimoji="1" lang="zh-CN" altLang="en-US" dirty="0"/>
              <a:t>的过程</a:t>
            </a:r>
            <a:endParaRPr kumimoji="1" lang="en-US" altLang="zh-CN" dirty="0"/>
          </a:p>
          <a:p>
            <a:r>
              <a:rPr kumimoji="1" lang="zh-CN" altLang="en-US" dirty="0"/>
              <a:t>归约步骤</a:t>
            </a:r>
            <a:endParaRPr kumimoji="1" lang="en-US" altLang="zh-CN" dirty="0"/>
          </a:p>
          <a:p>
            <a:pPr lvl="1"/>
            <a:r>
              <a:rPr kumimoji="1" lang="zh-CN" altLang="en-US" dirty="0"/>
              <a:t>一个与某产生式体相匹配的特定子串被替换为该产生 式头部的非终结符号</a:t>
            </a:r>
            <a:endParaRPr kumimoji="1" lang="en-US" altLang="zh-CN" dirty="0"/>
          </a:p>
          <a:p>
            <a:r>
              <a:rPr kumimoji="1" lang="zh-CN" altLang="en-US" dirty="0"/>
              <a:t>问题</a:t>
            </a:r>
            <a:endParaRPr kumimoji="1" lang="en-US" altLang="zh-CN" dirty="0"/>
          </a:p>
          <a:p>
            <a:pPr lvl="1"/>
            <a:r>
              <a:rPr kumimoji="1" lang="zh-CN" altLang="en-US" dirty="0">
                <a:solidFill>
                  <a:srgbClr val="FF0000"/>
                </a:solidFill>
              </a:rPr>
              <a:t>何时</a:t>
            </a:r>
            <a:r>
              <a:rPr kumimoji="1" lang="zh-CN" altLang="en-US" dirty="0"/>
              <a:t>归约 </a:t>
            </a:r>
            <a:r>
              <a:rPr kumimoji="1" lang="en-US" altLang="zh-CN" dirty="0"/>
              <a:t>(</a:t>
            </a:r>
            <a:r>
              <a:rPr kumimoji="1" lang="zh-CN" altLang="en-US" dirty="0"/>
              <a:t>归约哪些符号串</a:t>
            </a:r>
            <a:r>
              <a:rPr kumimoji="1" lang="en-US" altLang="zh-CN" dirty="0"/>
              <a:t>) </a:t>
            </a:r>
            <a:r>
              <a:rPr kumimoji="1" lang="zh-CN" altLang="en-US" dirty="0"/>
              <a:t>？</a:t>
            </a:r>
            <a:endParaRPr kumimoji="1" lang="en-US" altLang="zh-CN" dirty="0"/>
          </a:p>
          <a:p>
            <a:pPr lvl="1"/>
            <a:r>
              <a:rPr kumimoji="1" lang="zh-CN" altLang="en-US" dirty="0">
                <a:solidFill>
                  <a:srgbClr val="FF0000"/>
                </a:solidFill>
              </a:rPr>
              <a:t>归约到哪个</a:t>
            </a:r>
            <a:r>
              <a:rPr kumimoji="1" lang="zh-CN" altLang="en-US" dirty="0"/>
              <a:t>非终结符号？</a:t>
            </a:r>
          </a:p>
        </p:txBody>
      </p:sp>
      <p:sp>
        <p:nvSpPr>
          <p:cNvPr id="3" name="页脚占位符 2">
            <a:extLst>
              <a:ext uri="{FF2B5EF4-FFF2-40B4-BE49-F238E27FC236}">
                <a16:creationId xmlns:a16="http://schemas.microsoft.com/office/drawing/2014/main" id="{1913377E-B1F4-E347-A721-06C89E04175F}"/>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7F069F3F-C697-A54B-86D3-F2D797B83AA6}"/>
              </a:ext>
            </a:extLst>
          </p:cNvPr>
          <p:cNvSpPr>
            <a:spLocks noGrp="1"/>
          </p:cNvSpPr>
          <p:nvPr>
            <p:ph type="sldNum" sz="quarter" idx="12"/>
          </p:nvPr>
        </p:nvSpPr>
        <p:spPr/>
        <p:txBody>
          <a:bodyPr/>
          <a:lstStyle/>
          <a:p>
            <a:fld id="{91F816EA-24CC-2048-859A-C5EA9F275392}" type="slidenum">
              <a:rPr lang="en-US" smtClean="0"/>
              <a:pPr/>
              <a:t>56</a:t>
            </a:fld>
            <a:endParaRPr lang="en-US" dirty="0"/>
          </a:p>
        </p:txBody>
      </p:sp>
      <p:sp>
        <p:nvSpPr>
          <p:cNvPr id="5" name="标题 4">
            <a:extLst>
              <a:ext uri="{FF2B5EF4-FFF2-40B4-BE49-F238E27FC236}">
                <a16:creationId xmlns:a16="http://schemas.microsoft.com/office/drawing/2014/main" id="{15DF7BE3-96E1-0E4C-8938-4B4A5991F2C3}"/>
              </a:ext>
            </a:extLst>
          </p:cNvPr>
          <p:cNvSpPr>
            <a:spLocks noGrp="1"/>
          </p:cNvSpPr>
          <p:nvPr>
            <p:ph type="title"/>
          </p:nvPr>
        </p:nvSpPr>
        <p:spPr/>
        <p:txBody>
          <a:bodyPr/>
          <a:lstStyle/>
          <a:p>
            <a:r>
              <a:rPr kumimoji="1" lang="zh-CN" altLang="en-US" dirty="0"/>
              <a:t>归约</a:t>
            </a:r>
          </a:p>
        </p:txBody>
      </p:sp>
    </p:spTree>
    <p:extLst>
      <p:ext uri="{BB962C8B-B14F-4D97-AF65-F5344CB8AC3E}">
        <p14:creationId xmlns:p14="http://schemas.microsoft.com/office/powerpoint/2010/main" val="1663577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18CAF5F-E691-1844-8162-ED9782DA1F48}"/>
              </a:ext>
            </a:extLst>
          </p:cNvPr>
          <p:cNvSpPr>
            <a:spLocks noGrp="1"/>
          </p:cNvSpPr>
          <p:nvPr>
            <p:ph idx="1"/>
          </p:nvPr>
        </p:nvSpPr>
        <p:spPr/>
        <p:txBody>
          <a:bodyPr/>
          <a:lstStyle/>
          <a:p>
            <a:r>
              <a:rPr kumimoji="1" lang="en" altLang="zh-CN" dirty="0"/>
              <a:t>id * id</a:t>
            </a:r>
            <a:r>
              <a:rPr kumimoji="1" lang="zh-CN" altLang="en-US" dirty="0"/>
              <a:t>的归约过程</a:t>
            </a:r>
            <a:endParaRPr kumimoji="1" lang="en-US" altLang="zh-CN" dirty="0"/>
          </a:p>
          <a:p>
            <a:pPr lvl="1"/>
            <a:r>
              <a:rPr kumimoji="1" lang="en" altLang="zh-CN" dirty="0"/>
              <a:t>id * id</a:t>
            </a:r>
            <a:r>
              <a:rPr kumimoji="1" lang="zh-CN" altLang="en" dirty="0"/>
              <a:t>，</a:t>
            </a:r>
            <a:r>
              <a:rPr kumimoji="1" lang="en" altLang="zh-CN" dirty="0"/>
              <a:t>F * id</a:t>
            </a:r>
            <a:r>
              <a:rPr kumimoji="1" lang="zh-CN" altLang="en" dirty="0"/>
              <a:t>，</a:t>
            </a:r>
            <a:r>
              <a:rPr kumimoji="1" lang="en" altLang="zh-CN" dirty="0">
                <a:solidFill>
                  <a:srgbClr val="FF0000"/>
                </a:solidFill>
              </a:rPr>
              <a:t>T * id</a:t>
            </a:r>
            <a:r>
              <a:rPr kumimoji="1" lang="zh-CN" altLang="en" dirty="0"/>
              <a:t>，</a:t>
            </a:r>
            <a:r>
              <a:rPr kumimoji="1" lang="en" altLang="zh-CN" dirty="0"/>
              <a:t>T * F</a:t>
            </a:r>
            <a:r>
              <a:rPr kumimoji="1" lang="zh-CN" altLang="en" dirty="0"/>
              <a:t>，</a:t>
            </a:r>
            <a:r>
              <a:rPr kumimoji="1" lang="en" altLang="zh-CN" dirty="0"/>
              <a:t>T</a:t>
            </a:r>
            <a:r>
              <a:rPr kumimoji="1" lang="zh-CN" altLang="en" dirty="0"/>
              <a:t>，</a:t>
            </a:r>
            <a:r>
              <a:rPr kumimoji="1" lang="en" altLang="zh-CN" dirty="0"/>
              <a:t>E</a:t>
            </a:r>
          </a:p>
          <a:p>
            <a:r>
              <a:rPr kumimoji="1" lang="zh-CN" altLang="en-US" dirty="0"/>
              <a:t>对于句型</a:t>
            </a:r>
            <a:r>
              <a:rPr kumimoji="1" lang="en" altLang="zh-CN" dirty="0"/>
              <a:t>T * id</a:t>
            </a:r>
            <a:r>
              <a:rPr kumimoji="1" lang="zh-CN" altLang="en" dirty="0"/>
              <a:t>，</a:t>
            </a:r>
            <a:r>
              <a:rPr kumimoji="1" lang="zh-CN" altLang="en-US" dirty="0"/>
              <a:t>有两个子串和某产生式右部匹配</a:t>
            </a:r>
            <a:endParaRPr kumimoji="1" lang="en-US" altLang="zh-CN" dirty="0"/>
          </a:p>
          <a:p>
            <a:pPr lvl="1"/>
            <a:r>
              <a:rPr kumimoji="1" lang="en" altLang="zh-CN" dirty="0"/>
              <a:t>T</a:t>
            </a:r>
            <a:r>
              <a:rPr kumimoji="1" lang="zh-CN" altLang="en-US" dirty="0"/>
              <a:t>是</a:t>
            </a:r>
            <a:r>
              <a:rPr kumimoji="1" lang="en" altLang="zh-CN" dirty="0"/>
              <a:t>E → T</a:t>
            </a:r>
            <a:r>
              <a:rPr kumimoji="1" lang="zh-CN" altLang="en-US" dirty="0"/>
              <a:t>的右部</a:t>
            </a:r>
            <a:endParaRPr kumimoji="1" lang="en-US" altLang="zh-CN" dirty="0"/>
          </a:p>
          <a:p>
            <a:pPr lvl="1"/>
            <a:r>
              <a:rPr kumimoji="1" lang="en" altLang="zh-CN" dirty="0"/>
              <a:t>id</a:t>
            </a:r>
            <a:r>
              <a:rPr kumimoji="1" lang="zh-CN" altLang="en-US" dirty="0"/>
              <a:t>是</a:t>
            </a:r>
            <a:r>
              <a:rPr kumimoji="1" lang="en" altLang="zh-CN" dirty="0"/>
              <a:t>F → id</a:t>
            </a:r>
            <a:r>
              <a:rPr kumimoji="1" lang="zh-CN" altLang="en-US" dirty="0"/>
              <a:t>的右部</a:t>
            </a:r>
            <a:endParaRPr kumimoji="1" lang="en-US" altLang="zh-CN" dirty="0"/>
          </a:p>
          <a:p>
            <a:pPr lvl="1"/>
            <a:r>
              <a:rPr kumimoji="1" lang="zh-CN" altLang="en-US" dirty="0"/>
              <a:t>为什么选择将</a:t>
            </a:r>
            <a:r>
              <a:rPr kumimoji="1" lang="en" altLang="zh-CN" dirty="0"/>
              <a:t>id</a:t>
            </a:r>
            <a:r>
              <a:rPr kumimoji="1" lang="zh-CN" altLang="en-US" dirty="0"/>
              <a:t>归约为</a:t>
            </a:r>
            <a:r>
              <a:rPr kumimoji="1" lang="en" altLang="zh-CN" dirty="0"/>
              <a:t>F</a:t>
            </a:r>
            <a:r>
              <a:rPr kumimoji="1" lang="zh-CN" altLang="en" dirty="0"/>
              <a:t>，</a:t>
            </a:r>
            <a:r>
              <a:rPr kumimoji="1" lang="zh-CN" altLang="en-US" dirty="0"/>
              <a:t>而不是将</a:t>
            </a:r>
            <a:r>
              <a:rPr kumimoji="1" lang="en" altLang="zh-CN" dirty="0"/>
              <a:t>T</a:t>
            </a:r>
            <a:r>
              <a:rPr kumimoji="1" lang="zh-CN" altLang="en-US" dirty="0"/>
              <a:t>归约为</a:t>
            </a:r>
            <a:r>
              <a:rPr kumimoji="1" lang="en" altLang="zh-CN" dirty="0"/>
              <a:t>E</a:t>
            </a:r>
            <a:r>
              <a:rPr kumimoji="1" lang="zh-CN" altLang="en" dirty="0"/>
              <a:t>？</a:t>
            </a:r>
            <a:endParaRPr kumimoji="1" lang="en-US" altLang="zh-CN" dirty="0"/>
          </a:p>
          <a:p>
            <a:pPr lvl="2"/>
            <a:r>
              <a:rPr kumimoji="1" lang="zh-CN" altLang="en-US" dirty="0"/>
              <a:t>原因</a:t>
            </a:r>
            <a:r>
              <a:rPr kumimoji="1" lang="en-US" altLang="zh-CN" dirty="0"/>
              <a:t>:</a:t>
            </a:r>
            <a:r>
              <a:rPr kumimoji="1" lang="zh-CN" altLang="en-US" dirty="0"/>
              <a:t> </a:t>
            </a:r>
            <a:r>
              <a:rPr kumimoji="1" lang="en" altLang="zh-CN" dirty="0"/>
              <a:t>T</a:t>
            </a:r>
            <a:r>
              <a:rPr kumimoji="1" lang="zh-CN" altLang="en-US" dirty="0"/>
              <a:t>归约为</a:t>
            </a:r>
            <a:r>
              <a:rPr kumimoji="1" lang="en" altLang="zh-CN" dirty="0"/>
              <a:t>E</a:t>
            </a:r>
            <a:r>
              <a:rPr kumimoji="1" lang="zh-CN" altLang="en-US" dirty="0"/>
              <a:t>之后，</a:t>
            </a:r>
            <a:r>
              <a:rPr kumimoji="1" lang="en" altLang="zh-CN" dirty="0"/>
              <a:t>E * id</a:t>
            </a:r>
            <a:r>
              <a:rPr kumimoji="1" lang="zh-CN" altLang="en-US" dirty="0"/>
              <a:t>不再是</a:t>
            </a:r>
            <a:r>
              <a:rPr kumimoji="1" lang="zh-CN" altLang="en-US" dirty="0">
                <a:solidFill>
                  <a:srgbClr val="FF0000"/>
                </a:solidFill>
              </a:rPr>
              <a:t>句型</a:t>
            </a:r>
            <a:endParaRPr kumimoji="1" lang="en-US" altLang="zh-CN" dirty="0">
              <a:solidFill>
                <a:srgbClr val="FF0000"/>
              </a:solidFill>
            </a:endParaRPr>
          </a:p>
          <a:p>
            <a:pPr lvl="2"/>
            <a:r>
              <a:rPr kumimoji="1" lang="zh-CN" altLang="en-US" dirty="0"/>
              <a:t>问题</a:t>
            </a:r>
            <a:r>
              <a:rPr kumimoji="1" lang="en-US" altLang="zh-CN" dirty="0"/>
              <a:t>:</a:t>
            </a:r>
            <a:r>
              <a:rPr kumimoji="1" lang="zh-CN" altLang="en-US" dirty="0"/>
              <a:t> 如何确定这一点？</a:t>
            </a:r>
          </a:p>
        </p:txBody>
      </p:sp>
      <p:sp>
        <p:nvSpPr>
          <p:cNvPr id="3" name="页脚占位符 2">
            <a:extLst>
              <a:ext uri="{FF2B5EF4-FFF2-40B4-BE49-F238E27FC236}">
                <a16:creationId xmlns:a16="http://schemas.microsoft.com/office/drawing/2014/main" id="{7F7BC90A-2EDC-0140-B117-F9B28AFF3250}"/>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12DFD1FA-E6B0-3F43-B3C5-7516E6F5EB3B}"/>
              </a:ext>
            </a:extLst>
          </p:cNvPr>
          <p:cNvSpPr>
            <a:spLocks noGrp="1"/>
          </p:cNvSpPr>
          <p:nvPr>
            <p:ph type="sldNum" sz="quarter" idx="12"/>
          </p:nvPr>
        </p:nvSpPr>
        <p:spPr/>
        <p:txBody>
          <a:bodyPr/>
          <a:lstStyle/>
          <a:p>
            <a:fld id="{91F816EA-24CC-2048-859A-C5EA9F275392}" type="slidenum">
              <a:rPr lang="en-US" smtClean="0"/>
              <a:pPr/>
              <a:t>57</a:t>
            </a:fld>
            <a:endParaRPr lang="en-US" dirty="0"/>
          </a:p>
        </p:txBody>
      </p:sp>
      <p:sp>
        <p:nvSpPr>
          <p:cNvPr id="5" name="标题 4">
            <a:extLst>
              <a:ext uri="{FF2B5EF4-FFF2-40B4-BE49-F238E27FC236}">
                <a16:creationId xmlns:a16="http://schemas.microsoft.com/office/drawing/2014/main" id="{1FA59CB4-1D43-A54D-B17A-058D1351A525}"/>
              </a:ext>
            </a:extLst>
          </p:cNvPr>
          <p:cNvSpPr>
            <a:spLocks noGrp="1"/>
          </p:cNvSpPr>
          <p:nvPr>
            <p:ph type="title"/>
          </p:nvPr>
        </p:nvSpPr>
        <p:spPr/>
        <p:txBody>
          <a:bodyPr/>
          <a:lstStyle/>
          <a:p>
            <a:r>
              <a:rPr kumimoji="1" lang="zh-CN" altLang="en-US" dirty="0"/>
              <a:t>归约的例子</a:t>
            </a:r>
          </a:p>
        </p:txBody>
      </p:sp>
    </p:spTree>
    <p:extLst>
      <p:ext uri="{BB962C8B-B14F-4D97-AF65-F5344CB8AC3E}">
        <p14:creationId xmlns:p14="http://schemas.microsoft.com/office/powerpoint/2010/main" val="405178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blinds(horizontal)">
                                      <p:cBhvr>
                                        <p:cTn id="26" dur="500"/>
                                        <p:tgtEl>
                                          <p:spTgt spid="2">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blinds(horizontal)">
                                      <p:cBhvr>
                                        <p:cTn id="29" dur="500"/>
                                        <p:tgtEl>
                                          <p:spTgt spid="2">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blinds(horizontal)">
                                      <p:cBhvr>
                                        <p:cTn id="34"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D478F39-9815-C849-B687-3807B68BAC6F}"/>
                  </a:ext>
                </a:extLst>
              </p:cNvPr>
              <p:cNvSpPr>
                <a:spLocks noGrp="1"/>
              </p:cNvSpPr>
              <p:nvPr>
                <p:ph idx="1"/>
              </p:nvPr>
            </p:nvSpPr>
            <p:spPr>
              <a:xfrm>
                <a:off x="406400" y="990600"/>
                <a:ext cx="11379200" cy="5257800"/>
              </a:xfrm>
            </p:spPr>
            <p:txBody>
              <a:bodyPr/>
              <a:lstStyle/>
              <a:p>
                <a:r>
                  <a:rPr kumimoji="1" lang="zh-CN" altLang="en-US" dirty="0"/>
                  <a:t>对输入从左到右扫描，并进行自底向上的语法分 析，实际可以</a:t>
                </a:r>
                <a:r>
                  <a:rPr kumimoji="1" lang="zh-CN" altLang="en-US" dirty="0">
                    <a:solidFill>
                      <a:srgbClr val="FF0000"/>
                    </a:solidFill>
                  </a:rPr>
                  <a:t>反向构造</a:t>
                </a:r>
                <a:r>
                  <a:rPr kumimoji="1" lang="zh-CN" altLang="en-US" dirty="0"/>
                  <a:t>出一个</a:t>
                </a:r>
                <a:r>
                  <a:rPr kumimoji="1" lang="zh-CN" altLang="en-US" dirty="0">
                    <a:solidFill>
                      <a:srgbClr val="FF0000"/>
                    </a:solidFill>
                  </a:rPr>
                  <a:t>最右推导</a:t>
                </a:r>
                <a:endParaRPr kumimoji="1" lang="en-US" altLang="zh-CN" dirty="0">
                  <a:solidFill>
                    <a:srgbClr val="FF0000"/>
                  </a:solidFill>
                </a:endParaRPr>
              </a:p>
              <a:p>
                <a:r>
                  <a:rPr kumimoji="1" lang="zh-CN" altLang="en-US" dirty="0"/>
                  <a:t>句柄</a:t>
                </a:r>
                <a:endParaRPr kumimoji="1" lang="en-US" altLang="zh-CN" dirty="0"/>
              </a:p>
              <a:p>
                <a:pPr lvl="1"/>
                <a:r>
                  <a:rPr kumimoji="1" lang="zh-CN" altLang="en-US" sz="3200" dirty="0">
                    <a:solidFill>
                      <a:srgbClr val="FF0000"/>
                    </a:solidFill>
                  </a:rPr>
                  <a:t>最右句型</a:t>
                </a:r>
                <a:r>
                  <a:rPr kumimoji="1" lang="zh-CN" altLang="en-US" sz="3200" dirty="0"/>
                  <a:t>中和某个</a:t>
                </a:r>
                <a:r>
                  <a:rPr kumimoji="1" lang="zh-CN" altLang="en-US" sz="3200" dirty="0">
                    <a:solidFill>
                      <a:srgbClr val="FF0000"/>
                    </a:solidFill>
                  </a:rPr>
                  <a:t>产生式体</a:t>
                </a:r>
                <a:r>
                  <a:rPr kumimoji="1" lang="en-US" altLang="zh-CN" sz="3200" dirty="0">
                    <a:solidFill>
                      <a:srgbClr val="FF0000"/>
                    </a:solidFill>
                  </a:rPr>
                  <a:t>(</a:t>
                </a:r>
                <a:r>
                  <a:rPr kumimoji="1" lang="zh-CN" altLang="en-US" sz="3200" dirty="0">
                    <a:solidFill>
                      <a:srgbClr val="FF0000"/>
                    </a:solidFill>
                  </a:rPr>
                  <a:t>右部</a:t>
                </a:r>
                <a:r>
                  <a:rPr kumimoji="1" lang="en-US" altLang="zh-CN" sz="3200" dirty="0">
                    <a:solidFill>
                      <a:srgbClr val="FF0000"/>
                    </a:solidFill>
                  </a:rPr>
                  <a:t>)</a:t>
                </a:r>
                <a:r>
                  <a:rPr kumimoji="1" lang="zh-CN" altLang="en-US" sz="3200" dirty="0"/>
                  <a:t>相匹配的子串，对它的归约代表了该最右句型的最右推导的最后一步</a:t>
                </a:r>
                <a:endParaRPr kumimoji="1" lang="en-US" altLang="zh-CN" sz="3200" dirty="0"/>
              </a:p>
              <a:p>
                <a:pPr lvl="1"/>
                <a:r>
                  <a:rPr kumimoji="1" lang="zh-CN" altLang="en-US" sz="3200" dirty="0"/>
                  <a:t>正式定义</a:t>
                </a:r>
                <a:r>
                  <a:rPr kumimoji="1" lang="en-US" altLang="zh-CN" sz="3200" dirty="0"/>
                  <a:t>:</a:t>
                </a:r>
                <a:r>
                  <a:rPr kumimoji="1" lang="zh-CN" altLang="en-US" sz="3200" dirty="0"/>
                  <a:t> 如果</a:t>
                </a:r>
                <a14:m>
                  <m:oMath xmlns:m="http://schemas.openxmlformats.org/officeDocument/2006/math">
                    <m:r>
                      <a:rPr kumimoji="1" lang="en-US" altLang="zh-CN" sz="3200" b="0" i="1" smtClean="0">
                        <a:latin typeface="Cambria Math" panose="02040503050406030204" pitchFamily="18" charset="0"/>
                      </a:rPr>
                      <m:t>𝑆</m:t>
                    </m:r>
                    <m:sSubSup>
                      <m:sSubSupPr>
                        <m:ctrlPr>
                          <a:rPr kumimoji="1" lang="en-US" altLang="zh-CN" sz="3200" b="0" i="1" smtClean="0">
                            <a:latin typeface="Cambria Math" panose="02040503050406030204" pitchFamily="18" charset="0"/>
                          </a:rPr>
                        </m:ctrlPr>
                      </m:sSubSupPr>
                      <m:e>
                        <m:r>
                          <a:rPr kumimoji="1" lang="en-US" altLang="zh-CN" sz="3200" i="1">
                            <a:latin typeface="Cambria Math" panose="02040503050406030204" pitchFamily="18" charset="0"/>
                            <a:ea typeface="Cambria Math" panose="02040503050406030204" pitchFamily="18" charset="0"/>
                          </a:rPr>
                          <m:t>⇒</m:t>
                        </m:r>
                      </m:e>
                      <m:sub>
                        <m:r>
                          <a:rPr kumimoji="1" lang="en-US" altLang="zh-CN" sz="3200" b="0" i="1" smtClean="0">
                            <a:latin typeface="Cambria Math" panose="02040503050406030204" pitchFamily="18" charset="0"/>
                          </a:rPr>
                          <m:t>𝑟𝑚</m:t>
                        </m:r>
                      </m:sub>
                      <m:sup>
                        <m:r>
                          <a:rPr kumimoji="1" lang="zh-CN" altLang="en-US" sz="3200" b="0" i="1" smtClean="0">
                            <a:latin typeface="Cambria Math" panose="02040503050406030204" pitchFamily="18" charset="0"/>
                          </a:rPr>
                          <m:t>∗</m:t>
                        </m:r>
                      </m:sup>
                    </m:sSubSup>
                    <m:r>
                      <a:rPr kumimoji="1" lang="en-US" altLang="zh-CN" sz="3200" b="0" i="1" smtClean="0">
                        <a:latin typeface="Cambria Math" panose="02040503050406030204" pitchFamily="18" charset="0"/>
                        <a:ea typeface="Cambria Math" panose="02040503050406030204" pitchFamily="18" charset="0"/>
                      </a:rPr>
                      <m:t>𝛼</m:t>
                    </m:r>
                    <m:r>
                      <m:rPr>
                        <m:sty m:val="p"/>
                      </m:rPr>
                      <a:rPr kumimoji="1" lang="en-US" altLang="zh-CN" sz="3200" i="1" smtClean="0">
                        <a:solidFill>
                          <a:srgbClr val="FF0000"/>
                        </a:solidFill>
                        <a:latin typeface="Cambria Math" panose="02040503050406030204" pitchFamily="18" charset="0"/>
                        <a:ea typeface="Cambria Math" panose="02040503050406030204" pitchFamily="18" charset="0"/>
                      </a:rPr>
                      <m:t>A</m:t>
                    </m:r>
                    <m:r>
                      <a:rPr kumimoji="1" lang="en-US" altLang="zh-CN" sz="3200" b="0" i="1" smtClean="0">
                        <a:latin typeface="Cambria Math" panose="02040503050406030204" pitchFamily="18" charset="0"/>
                        <a:ea typeface="Cambria Math" panose="02040503050406030204" pitchFamily="18" charset="0"/>
                      </a:rPr>
                      <m:t>𝑤</m:t>
                    </m:r>
                    <m:sSub>
                      <m:sSubPr>
                        <m:ctrlPr>
                          <a:rPr kumimoji="1" lang="en-US" altLang="zh-CN" sz="3200" b="0" i="1" smtClean="0">
                            <a:latin typeface="Cambria Math" panose="02040503050406030204" pitchFamily="18" charset="0"/>
                            <a:ea typeface="Cambria Math" panose="02040503050406030204" pitchFamily="18" charset="0"/>
                          </a:rPr>
                        </m:ctrlPr>
                      </m:sSubPr>
                      <m:e>
                        <m:r>
                          <a:rPr kumimoji="1" lang="en-US" altLang="zh-CN" sz="3200" i="1">
                            <a:latin typeface="Cambria Math" panose="02040503050406030204" pitchFamily="18" charset="0"/>
                            <a:ea typeface="Cambria Math" panose="02040503050406030204" pitchFamily="18" charset="0"/>
                          </a:rPr>
                          <m:t>⇒</m:t>
                        </m:r>
                      </m:e>
                      <m:sub>
                        <m:r>
                          <a:rPr kumimoji="1" lang="en-US" altLang="zh-CN" sz="3200" b="0" i="1" smtClean="0">
                            <a:latin typeface="Cambria Math" panose="02040503050406030204" pitchFamily="18" charset="0"/>
                            <a:ea typeface="Cambria Math" panose="02040503050406030204" pitchFamily="18" charset="0"/>
                          </a:rPr>
                          <m:t>𝑟𝑚</m:t>
                        </m:r>
                      </m:sub>
                    </m:sSub>
                    <m:r>
                      <a:rPr kumimoji="1" lang="en-US" altLang="zh-CN" sz="3200" b="0" i="1" smtClean="0">
                        <a:latin typeface="Cambria Math" panose="02040503050406030204" pitchFamily="18" charset="0"/>
                        <a:ea typeface="Cambria Math" panose="02040503050406030204" pitchFamily="18" charset="0"/>
                      </a:rPr>
                      <m:t>𝛼</m:t>
                    </m:r>
                    <m:r>
                      <a:rPr kumimoji="1" lang="en-US" altLang="zh-CN" sz="3200" b="0" i="1" smtClean="0">
                        <a:solidFill>
                          <a:srgbClr val="FF0000"/>
                        </a:solidFill>
                        <a:latin typeface="Cambria Math" panose="02040503050406030204" pitchFamily="18" charset="0"/>
                        <a:ea typeface="Cambria Math" panose="02040503050406030204" pitchFamily="18" charset="0"/>
                      </a:rPr>
                      <m:t>𝛽</m:t>
                    </m:r>
                    <m:r>
                      <a:rPr kumimoji="1" lang="en-US" altLang="zh-CN" sz="3200" b="0" i="1" smtClean="0">
                        <a:latin typeface="Cambria Math" panose="02040503050406030204" pitchFamily="18" charset="0"/>
                        <a:ea typeface="Cambria Math" panose="02040503050406030204" pitchFamily="18" charset="0"/>
                      </a:rPr>
                      <m:t>𝑤</m:t>
                    </m:r>
                  </m:oMath>
                </a14:m>
                <a:r>
                  <a:rPr kumimoji="1" lang="zh-CN" altLang="en-US" sz="3200" dirty="0"/>
                  <a:t>，那么紧跟在</a:t>
                </a:r>
                <a:r>
                  <a:rPr kumimoji="1" lang="en-US" altLang="zh-CN" sz="3200" dirty="0"/>
                  <a:t>α</a:t>
                </a:r>
                <a:r>
                  <a:rPr kumimoji="1" lang="zh-CN" altLang="en-US" sz="3200" dirty="0"/>
                  <a:t>之后的</a:t>
                </a:r>
                <a:r>
                  <a:rPr kumimoji="1" lang="el-GR" altLang="zh-CN" sz="3200" dirty="0"/>
                  <a:t>β</a:t>
                </a:r>
                <a:r>
                  <a:rPr kumimoji="1" lang="zh-CN" altLang="en-US" sz="3200" dirty="0"/>
                  <a:t>是</a:t>
                </a:r>
                <a:r>
                  <a:rPr kumimoji="1" lang="en" altLang="zh-CN" sz="3200" dirty="0"/>
                  <a:t>A →</a:t>
                </a:r>
                <a:r>
                  <a:rPr kumimoji="1" lang="el-GR" altLang="zh-CN" sz="3200" dirty="0"/>
                  <a:t>β</a:t>
                </a:r>
                <a:r>
                  <a:rPr kumimoji="1" lang="zh-CN" altLang="en-US" sz="3200" dirty="0"/>
                  <a:t>的一个句柄</a:t>
                </a:r>
                <a:endParaRPr kumimoji="1" lang="en-US" altLang="zh-CN" sz="3200" dirty="0"/>
              </a:p>
              <a:p>
                <a:r>
                  <a:rPr kumimoji="1" lang="zh-CN" altLang="en-US" dirty="0"/>
                  <a:t>在一个最右句型中，</a:t>
                </a:r>
                <a:r>
                  <a:rPr kumimoji="1" lang="zh-CN" altLang="en-US" dirty="0">
                    <a:solidFill>
                      <a:srgbClr val="FF0000"/>
                    </a:solidFill>
                  </a:rPr>
                  <a:t>句柄右边</a:t>
                </a:r>
                <a:r>
                  <a:rPr kumimoji="1" lang="zh-CN" altLang="en-US" dirty="0"/>
                  <a:t>只有</a:t>
                </a:r>
                <a:r>
                  <a:rPr kumimoji="1" lang="zh-CN" altLang="en-US" dirty="0">
                    <a:solidFill>
                      <a:srgbClr val="FF0000"/>
                    </a:solidFill>
                  </a:rPr>
                  <a:t>终结符号</a:t>
                </a:r>
                <a:endParaRPr kumimoji="1" lang="en-US" altLang="zh-CN" dirty="0">
                  <a:solidFill>
                    <a:srgbClr val="FF0000"/>
                  </a:solidFill>
                </a:endParaRPr>
              </a:p>
              <a:p>
                <a:r>
                  <a:rPr kumimoji="1" lang="zh-CN" altLang="en-US" dirty="0"/>
                  <a:t>如果文法是无二义性的，那么每个句型</a:t>
                </a:r>
                <a:r>
                  <a:rPr kumimoji="1" lang="zh-CN" altLang="en-US" dirty="0">
                    <a:solidFill>
                      <a:srgbClr val="FF0000"/>
                    </a:solidFill>
                  </a:rPr>
                  <a:t>有且只有</a:t>
                </a:r>
                <a:r>
                  <a:rPr kumimoji="1" lang="zh-CN" altLang="en-US" dirty="0"/>
                  <a:t>一个句柄</a:t>
                </a:r>
              </a:p>
            </p:txBody>
          </p:sp>
        </mc:Choice>
        <mc:Fallback xmlns="">
          <p:sp>
            <p:nvSpPr>
              <p:cNvPr id="2" name="内容占位符 1">
                <a:extLst>
                  <a:ext uri="{FF2B5EF4-FFF2-40B4-BE49-F238E27FC236}">
                    <a16:creationId xmlns:a16="http://schemas.microsoft.com/office/drawing/2014/main" id="{3D478F39-9815-C849-B687-3807B68BAC6F}"/>
                  </a:ext>
                </a:extLst>
              </p:cNvPr>
              <p:cNvSpPr>
                <a:spLocks noGrp="1" noRot="1" noChangeAspect="1" noMove="1" noResize="1" noEditPoints="1" noAdjustHandles="1" noChangeArrowheads="1" noChangeShapeType="1" noTextEdit="1"/>
              </p:cNvSpPr>
              <p:nvPr>
                <p:ph idx="1"/>
              </p:nvPr>
            </p:nvSpPr>
            <p:spPr>
              <a:xfrm>
                <a:off x="406400" y="990600"/>
                <a:ext cx="11379200" cy="5257800"/>
              </a:xfrm>
              <a:blipFill>
                <a:blip r:embed="rId2"/>
                <a:stretch>
                  <a:fillRect l="-1004" t="-1446" r="-670"/>
                </a:stretch>
              </a:blipFill>
            </p:spPr>
            <p:txBody>
              <a:bodyPr/>
              <a:lstStyle/>
              <a:p>
                <a:r>
                  <a:rPr lang="zh-CN" altLang="en-US">
                    <a:noFill/>
                  </a:rPr>
                  <a:t> </a:t>
                </a:r>
              </a:p>
            </p:txBody>
          </p:sp>
        </mc:Fallback>
      </mc:AlternateContent>
      <p:sp>
        <p:nvSpPr>
          <p:cNvPr id="3" name="页脚占位符 2">
            <a:extLst>
              <a:ext uri="{FF2B5EF4-FFF2-40B4-BE49-F238E27FC236}">
                <a16:creationId xmlns:a16="http://schemas.microsoft.com/office/drawing/2014/main" id="{E6F93984-87F8-D14C-8074-309062C72C22}"/>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A856B0DB-3DA8-414A-A909-8EA1DA0C79EA}"/>
              </a:ext>
            </a:extLst>
          </p:cNvPr>
          <p:cNvSpPr>
            <a:spLocks noGrp="1"/>
          </p:cNvSpPr>
          <p:nvPr>
            <p:ph type="sldNum" sz="quarter" idx="12"/>
          </p:nvPr>
        </p:nvSpPr>
        <p:spPr/>
        <p:txBody>
          <a:bodyPr/>
          <a:lstStyle/>
          <a:p>
            <a:fld id="{91F816EA-24CC-2048-859A-C5EA9F275392}" type="slidenum">
              <a:rPr lang="en-US" smtClean="0"/>
              <a:pPr/>
              <a:t>58</a:t>
            </a:fld>
            <a:endParaRPr lang="en-US" dirty="0"/>
          </a:p>
        </p:txBody>
      </p:sp>
      <p:sp>
        <p:nvSpPr>
          <p:cNvPr id="5" name="标题 4">
            <a:extLst>
              <a:ext uri="{FF2B5EF4-FFF2-40B4-BE49-F238E27FC236}">
                <a16:creationId xmlns:a16="http://schemas.microsoft.com/office/drawing/2014/main" id="{55BA487D-24E9-0A40-8783-401D2D640029}"/>
              </a:ext>
            </a:extLst>
          </p:cNvPr>
          <p:cNvSpPr>
            <a:spLocks noGrp="1"/>
          </p:cNvSpPr>
          <p:nvPr>
            <p:ph type="title"/>
          </p:nvPr>
        </p:nvSpPr>
        <p:spPr/>
        <p:txBody>
          <a:bodyPr/>
          <a:lstStyle/>
          <a:p>
            <a:r>
              <a:rPr kumimoji="1" lang="zh-CN" altLang="en-US" dirty="0"/>
              <a:t>句柄</a:t>
            </a:r>
          </a:p>
        </p:txBody>
      </p:sp>
    </p:spTree>
    <p:extLst>
      <p:ext uri="{BB962C8B-B14F-4D97-AF65-F5344CB8AC3E}">
        <p14:creationId xmlns:p14="http://schemas.microsoft.com/office/powerpoint/2010/main" val="3453160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F4242CA-5476-7A4C-A5A6-189FCB4B7646}"/>
              </a:ext>
            </a:extLst>
          </p:cNvPr>
          <p:cNvSpPr>
            <a:spLocks noGrp="1"/>
          </p:cNvSpPr>
          <p:nvPr>
            <p:ph idx="1"/>
          </p:nvPr>
        </p:nvSpPr>
        <p:spPr/>
        <p:txBody>
          <a:bodyPr/>
          <a:lstStyle/>
          <a:p>
            <a:r>
              <a:rPr kumimoji="1" lang="zh-CN" altLang="en-US" dirty="0"/>
              <a:t>输入</a:t>
            </a:r>
            <a:r>
              <a:rPr kumimoji="1" lang="en-US" altLang="zh-CN" dirty="0"/>
              <a:t>:</a:t>
            </a:r>
            <a:r>
              <a:rPr kumimoji="1" lang="zh-CN" altLang="en-US" dirty="0"/>
              <a:t> </a:t>
            </a:r>
            <a:r>
              <a:rPr kumimoji="1" lang="en-US" altLang="zh-CN" dirty="0"/>
              <a:t>id</a:t>
            </a:r>
            <a:r>
              <a:rPr kumimoji="1" lang="zh-CN" altLang="en-US" dirty="0"/>
              <a:t>*</a:t>
            </a:r>
            <a:r>
              <a:rPr kumimoji="1" lang="en-US" altLang="zh-CN" dirty="0"/>
              <a:t>id</a:t>
            </a:r>
            <a:endParaRPr kumimoji="1" lang="zh-CN" altLang="en-US" dirty="0"/>
          </a:p>
        </p:txBody>
      </p:sp>
      <p:sp>
        <p:nvSpPr>
          <p:cNvPr id="3" name="页脚占位符 2">
            <a:extLst>
              <a:ext uri="{FF2B5EF4-FFF2-40B4-BE49-F238E27FC236}">
                <a16:creationId xmlns:a16="http://schemas.microsoft.com/office/drawing/2014/main" id="{4031E038-1CF2-D541-8DA7-7115D12968B8}"/>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D43C382A-59FB-4342-9744-52350F21F7EF}"/>
              </a:ext>
            </a:extLst>
          </p:cNvPr>
          <p:cNvSpPr>
            <a:spLocks noGrp="1"/>
          </p:cNvSpPr>
          <p:nvPr>
            <p:ph type="sldNum" sz="quarter" idx="12"/>
          </p:nvPr>
        </p:nvSpPr>
        <p:spPr/>
        <p:txBody>
          <a:bodyPr/>
          <a:lstStyle/>
          <a:p>
            <a:fld id="{91F816EA-24CC-2048-859A-C5EA9F275392}" type="slidenum">
              <a:rPr lang="en-US" smtClean="0"/>
              <a:pPr/>
              <a:t>59</a:t>
            </a:fld>
            <a:endParaRPr lang="en-US" dirty="0"/>
          </a:p>
        </p:txBody>
      </p:sp>
      <p:sp>
        <p:nvSpPr>
          <p:cNvPr id="5" name="标题 4">
            <a:extLst>
              <a:ext uri="{FF2B5EF4-FFF2-40B4-BE49-F238E27FC236}">
                <a16:creationId xmlns:a16="http://schemas.microsoft.com/office/drawing/2014/main" id="{0441F455-1E5B-6F4A-BE2B-896E9374DBDA}"/>
              </a:ext>
            </a:extLst>
          </p:cNvPr>
          <p:cNvSpPr>
            <a:spLocks noGrp="1"/>
          </p:cNvSpPr>
          <p:nvPr>
            <p:ph type="title"/>
          </p:nvPr>
        </p:nvSpPr>
        <p:spPr/>
        <p:txBody>
          <a:bodyPr/>
          <a:lstStyle/>
          <a:p>
            <a:r>
              <a:rPr kumimoji="1" lang="zh-CN" altLang="en-US" dirty="0"/>
              <a:t>句柄的例子</a:t>
            </a:r>
          </a:p>
        </p:txBody>
      </p:sp>
      <p:pic>
        <p:nvPicPr>
          <p:cNvPr id="17410" name="Picture 2">
            <a:extLst>
              <a:ext uri="{FF2B5EF4-FFF2-40B4-BE49-F238E27FC236}">
                <a16:creationId xmlns:a16="http://schemas.microsoft.com/office/drawing/2014/main" id="{9C07FAFD-41B5-4C49-9472-B2510DFA4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750400"/>
            <a:ext cx="11539635" cy="36957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67E9C274-E9AF-0B4D-BC98-BEAE3FF750E0}"/>
              </a:ext>
            </a:extLst>
          </p:cNvPr>
          <p:cNvSpPr/>
          <p:nvPr/>
        </p:nvSpPr>
        <p:spPr bwMode="auto">
          <a:xfrm>
            <a:off x="990600" y="2895600"/>
            <a:ext cx="762000" cy="435950"/>
          </a:xfrm>
          <a:prstGeom prst="rect">
            <a:avLst/>
          </a:prstGeom>
          <a:noFill/>
          <a:ln w="2857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
        <p:nvSpPr>
          <p:cNvPr id="8" name="矩形 7">
            <a:extLst>
              <a:ext uri="{FF2B5EF4-FFF2-40B4-BE49-F238E27FC236}">
                <a16:creationId xmlns:a16="http://schemas.microsoft.com/office/drawing/2014/main" id="{B69DAC68-6406-064B-8AE2-070DD1F32845}"/>
              </a:ext>
            </a:extLst>
          </p:cNvPr>
          <p:cNvSpPr/>
          <p:nvPr/>
        </p:nvSpPr>
        <p:spPr bwMode="auto">
          <a:xfrm>
            <a:off x="990599" y="3429000"/>
            <a:ext cx="560523" cy="435950"/>
          </a:xfrm>
          <a:prstGeom prst="rect">
            <a:avLst/>
          </a:prstGeom>
          <a:noFill/>
          <a:ln w="2857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
        <p:nvSpPr>
          <p:cNvPr id="9" name="矩形 8">
            <a:extLst>
              <a:ext uri="{FF2B5EF4-FFF2-40B4-BE49-F238E27FC236}">
                <a16:creationId xmlns:a16="http://schemas.microsoft.com/office/drawing/2014/main" id="{A4D1CE54-8BF2-1F48-B5F0-D08B9B25A456}"/>
              </a:ext>
            </a:extLst>
          </p:cNvPr>
          <p:cNvSpPr/>
          <p:nvPr/>
        </p:nvSpPr>
        <p:spPr bwMode="auto">
          <a:xfrm>
            <a:off x="1752600" y="4040800"/>
            <a:ext cx="762000" cy="435950"/>
          </a:xfrm>
          <a:prstGeom prst="rect">
            <a:avLst/>
          </a:prstGeom>
          <a:noFill/>
          <a:ln w="2857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
        <p:nvSpPr>
          <p:cNvPr id="10" name="矩形 9">
            <a:extLst>
              <a:ext uri="{FF2B5EF4-FFF2-40B4-BE49-F238E27FC236}">
                <a16:creationId xmlns:a16="http://schemas.microsoft.com/office/drawing/2014/main" id="{49B68B67-2367-DD4A-BF83-E3D65C4291D3}"/>
              </a:ext>
            </a:extLst>
          </p:cNvPr>
          <p:cNvSpPr/>
          <p:nvPr/>
        </p:nvSpPr>
        <p:spPr bwMode="auto">
          <a:xfrm>
            <a:off x="990600" y="4517050"/>
            <a:ext cx="1143000" cy="435950"/>
          </a:xfrm>
          <a:prstGeom prst="rect">
            <a:avLst/>
          </a:prstGeom>
          <a:noFill/>
          <a:ln w="2857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3662554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2430A98-8A92-6048-BEAD-40DF92819CCF}"/>
              </a:ext>
            </a:extLst>
          </p:cNvPr>
          <p:cNvSpPr>
            <a:spLocks noGrp="1"/>
          </p:cNvSpPr>
          <p:nvPr>
            <p:ph idx="1"/>
          </p:nvPr>
        </p:nvSpPr>
        <p:spPr>
          <a:xfrm>
            <a:off x="406400" y="990600"/>
            <a:ext cx="11379200" cy="5257800"/>
          </a:xfrm>
        </p:spPr>
        <p:txBody>
          <a:bodyPr/>
          <a:lstStyle/>
          <a:p>
            <a:r>
              <a:rPr kumimoji="1" lang="zh-CN" altLang="en-US" dirty="0"/>
              <a:t>一个上下文无关文法</a:t>
            </a:r>
            <a:r>
              <a:rPr kumimoji="1" lang="en-US" altLang="zh-CN" dirty="0"/>
              <a:t>(CFG)</a:t>
            </a:r>
            <a:r>
              <a:rPr kumimoji="1" lang="zh-CN" altLang="en-US" dirty="0"/>
              <a:t>包含四个部分</a:t>
            </a:r>
            <a:endParaRPr kumimoji="1" lang="en-US" altLang="zh-CN" dirty="0"/>
          </a:p>
          <a:p>
            <a:pPr lvl="1"/>
            <a:r>
              <a:rPr kumimoji="1" lang="zh-CN" altLang="en-US" dirty="0"/>
              <a:t>终结符号</a:t>
            </a:r>
            <a:r>
              <a:rPr kumimoji="1" lang="en-US" altLang="zh-CN" dirty="0"/>
              <a:t>:</a:t>
            </a:r>
            <a:r>
              <a:rPr kumimoji="1" lang="zh-CN" altLang="en-US" dirty="0"/>
              <a:t> 组成串的基本符号</a:t>
            </a:r>
            <a:r>
              <a:rPr kumimoji="1" lang="en-US" altLang="zh-CN" dirty="0"/>
              <a:t>(</a:t>
            </a:r>
            <a:r>
              <a:rPr kumimoji="1" lang="zh-CN" altLang="en-US" dirty="0">
                <a:solidFill>
                  <a:srgbClr val="C00000"/>
                </a:solidFill>
              </a:rPr>
              <a:t>词法单元</a:t>
            </a:r>
            <a:r>
              <a:rPr kumimoji="1" lang="zh-CN" altLang="en-US" dirty="0"/>
              <a:t>的名称</a:t>
            </a:r>
            <a:r>
              <a:rPr kumimoji="1" lang="en-US" altLang="zh-CN" dirty="0"/>
              <a:t>)</a:t>
            </a:r>
          </a:p>
          <a:p>
            <a:pPr lvl="1"/>
            <a:r>
              <a:rPr kumimoji="1" lang="zh-CN" altLang="en-US" dirty="0"/>
              <a:t>非终结符号</a:t>
            </a:r>
            <a:r>
              <a:rPr kumimoji="1" lang="en-US" altLang="zh-CN" dirty="0"/>
              <a:t>:</a:t>
            </a:r>
            <a:r>
              <a:rPr kumimoji="1" lang="zh-CN" altLang="en-US" dirty="0"/>
              <a:t> 表示串的集合的</a:t>
            </a:r>
            <a:r>
              <a:rPr kumimoji="1" lang="zh-CN" altLang="en-US" dirty="0">
                <a:solidFill>
                  <a:srgbClr val="C00000"/>
                </a:solidFill>
              </a:rPr>
              <a:t>语法变量</a:t>
            </a:r>
            <a:endParaRPr kumimoji="1" lang="en-US" altLang="zh-CN" dirty="0">
              <a:solidFill>
                <a:srgbClr val="C00000"/>
              </a:solidFill>
            </a:endParaRPr>
          </a:p>
          <a:p>
            <a:pPr lvl="2"/>
            <a:r>
              <a:rPr kumimoji="1" lang="zh-CN" altLang="en-US" dirty="0"/>
              <a:t>在程序设计语言中，通常对应于某个程序构造，比如</a:t>
            </a:r>
            <a:r>
              <a:rPr kumimoji="1" lang="en-US" altLang="zh-CN" dirty="0" err="1"/>
              <a:t>stmt</a:t>
            </a:r>
            <a:r>
              <a:rPr kumimoji="1" lang="en-US" altLang="zh-CN" dirty="0"/>
              <a:t>(</a:t>
            </a:r>
            <a:r>
              <a:rPr kumimoji="1" lang="zh-CN" altLang="en-US" dirty="0"/>
              <a:t>语句</a:t>
            </a:r>
            <a:r>
              <a:rPr kumimoji="1" lang="en-US" altLang="zh-CN" dirty="0"/>
              <a:t>)</a:t>
            </a:r>
          </a:p>
          <a:p>
            <a:pPr lvl="1"/>
            <a:r>
              <a:rPr kumimoji="1" lang="zh-CN" altLang="en-US" dirty="0"/>
              <a:t>开始符号</a:t>
            </a:r>
            <a:r>
              <a:rPr kumimoji="1" lang="en-US" altLang="zh-CN" dirty="0"/>
              <a:t>:</a:t>
            </a:r>
            <a:r>
              <a:rPr kumimoji="1" lang="zh-CN" altLang="en-US" dirty="0"/>
              <a:t> 某个被指定的非终结符号</a:t>
            </a:r>
            <a:endParaRPr kumimoji="1" lang="en-US" altLang="zh-CN" dirty="0"/>
          </a:p>
          <a:p>
            <a:pPr lvl="2"/>
            <a:r>
              <a:rPr kumimoji="1" lang="zh-CN" altLang="en-US" dirty="0"/>
              <a:t>它对应的串的集合就是文法的语言</a:t>
            </a:r>
            <a:endParaRPr kumimoji="1" lang="en-US" altLang="zh-CN" dirty="0"/>
          </a:p>
          <a:p>
            <a:pPr lvl="1"/>
            <a:r>
              <a:rPr kumimoji="1" lang="zh-CN" altLang="en-US" dirty="0"/>
              <a:t>产生式</a:t>
            </a:r>
            <a:r>
              <a:rPr kumimoji="1" lang="en-US" altLang="zh-CN" dirty="0"/>
              <a:t>:</a:t>
            </a:r>
            <a:r>
              <a:rPr kumimoji="1" lang="zh-CN" altLang="en-US" dirty="0"/>
              <a:t> 描述将终结符和非终结符号组成串的方法</a:t>
            </a:r>
            <a:endParaRPr kumimoji="1" lang="en-US" altLang="zh-CN" dirty="0"/>
          </a:p>
          <a:p>
            <a:pPr lvl="2"/>
            <a:r>
              <a:rPr kumimoji="1" lang="zh-CN" altLang="en-US" dirty="0"/>
              <a:t>形式</a:t>
            </a:r>
            <a:r>
              <a:rPr kumimoji="1" lang="en-US" altLang="zh-CN" dirty="0"/>
              <a:t>:</a:t>
            </a:r>
            <a:r>
              <a:rPr kumimoji="1" lang="zh-CN" altLang="en-US" dirty="0"/>
              <a:t> 头</a:t>
            </a:r>
            <a:r>
              <a:rPr kumimoji="1" lang="en-US" altLang="zh-CN" dirty="0"/>
              <a:t>(</a:t>
            </a:r>
            <a:r>
              <a:rPr kumimoji="1" lang="zh-CN" altLang="en-US" dirty="0"/>
              <a:t>左</a:t>
            </a:r>
            <a:r>
              <a:rPr kumimoji="1" lang="en-US" altLang="zh-CN" dirty="0"/>
              <a:t>)</a:t>
            </a:r>
            <a:r>
              <a:rPr kumimoji="1" lang="zh-CN" altLang="en-US" dirty="0"/>
              <a:t>部 </a:t>
            </a:r>
            <a:r>
              <a:rPr kumimoji="1" lang="en-US" altLang="zh-CN" dirty="0"/>
              <a:t>→</a:t>
            </a:r>
            <a:r>
              <a:rPr kumimoji="1" lang="zh-CN" altLang="en-US" dirty="0"/>
              <a:t> 体</a:t>
            </a:r>
            <a:r>
              <a:rPr kumimoji="1" lang="en-US" altLang="zh-CN" dirty="0"/>
              <a:t>(</a:t>
            </a:r>
            <a:r>
              <a:rPr kumimoji="1" lang="zh-CN" altLang="en-US" dirty="0"/>
              <a:t>右</a:t>
            </a:r>
            <a:r>
              <a:rPr kumimoji="1" lang="en-US" altLang="zh-CN" dirty="0"/>
              <a:t>)</a:t>
            </a:r>
            <a:r>
              <a:rPr kumimoji="1" lang="zh-CN" altLang="en-US" dirty="0"/>
              <a:t>部</a:t>
            </a:r>
            <a:endParaRPr kumimoji="1" lang="en-US" altLang="zh-CN" dirty="0"/>
          </a:p>
          <a:p>
            <a:pPr lvl="2"/>
            <a:r>
              <a:rPr kumimoji="1" lang="zh-CN" altLang="en-US" dirty="0"/>
              <a:t>头部是一个非终结符号，右部是一个符号串</a:t>
            </a:r>
            <a:endParaRPr kumimoji="1" lang="en-US" altLang="zh-CN" dirty="0"/>
          </a:p>
          <a:p>
            <a:pPr lvl="2"/>
            <a:r>
              <a:rPr kumimoji="1" lang="zh-CN" altLang="en-US" dirty="0"/>
              <a:t>例</a:t>
            </a:r>
            <a:r>
              <a:rPr kumimoji="1" lang="en-US" altLang="zh-CN" dirty="0"/>
              <a:t>:</a:t>
            </a:r>
            <a:r>
              <a:rPr kumimoji="1" lang="zh-CN" altLang="en-US" dirty="0"/>
              <a:t> </a:t>
            </a:r>
            <a:r>
              <a:rPr kumimoji="1" lang="en-US" altLang="zh-CN" dirty="0"/>
              <a:t>expression</a:t>
            </a:r>
            <a:r>
              <a:rPr kumimoji="1" lang="zh-CN" altLang="en-US" dirty="0"/>
              <a:t> </a:t>
            </a:r>
            <a:r>
              <a:rPr kumimoji="1" lang="en-US" altLang="zh-CN" dirty="0"/>
              <a:t>→</a:t>
            </a:r>
            <a:r>
              <a:rPr kumimoji="1" lang="zh-CN" altLang="en-US" dirty="0"/>
              <a:t> </a:t>
            </a:r>
            <a:r>
              <a:rPr kumimoji="1" lang="en-US" altLang="zh-CN" dirty="0"/>
              <a:t>expression</a:t>
            </a:r>
            <a:r>
              <a:rPr kumimoji="1" lang="zh-CN" altLang="en-US" dirty="0"/>
              <a:t> </a:t>
            </a:r>
            <a:r>
              <a:rPr kumimoji="1" lang="en-US" altLang="zh-CN" dirty="0"/>
              <a:t>+</a:t>
            </a:r>
            <a:r>
              <a:rPr kumimoji="1" lang="zh-CN" altLang="en-US" dirty="0"/>
              <a:t> </a:t>
            </a:r>
            <a:r>
              <a:rPr kumimoji="1" lang="en-US" altLang="zh-CN" dirty="0"/>
              <a:t>term</a:t>
            </a:r>
            <a:endParaRPr kumimoji="1" lang="zh-CN" altLang="en-US" dirty="0"/>
          </a:p>
        </p:txBody>
      </p:sp>
      <p:sp>
        <p:nvSpPr>
          <p:cNvPr id="3" name="页脚占位符 2">
            <a:extLst>
              <a:ext uri="{FF2B5EF4-FFF2-40B4-BE49-F238E27FC236}">
                <a16:creationId xmlns:a16="http://schemas.microsoft.com/office/drawing/2014/main" id="{93EC9562-29A2-9047-B221-6CC1E34DE369}"/>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DFBF4B5F-074F-1940-A9E0-04A744E8A143}"/>
              </a:ext>
            </a:extLst>
          </p:cNvPr>
          <p:cNvSpPr>
            <a:spLocks noGrp="1"/>
          </p:cNvSpPr>
          <p:nvPr>
            <p:ph type="sldNum" sz="quarter" idx="12"/>
          </p:nvPr>
        </p:nvSpPr>
        <p:spPr/>
        <p:txBody>
          <a:bodyPr/>
          <a:lstStyle/>
          <a:p>
            <a:fld id="{91F816EA-24CC-2048-859A-C5EA9F275392}" type="slidenum">
              <a:rPr lang="en-US" smtClean="0"/>
              <a:pPr/>
              <a:t>6</a:t>
            </a:fld>
            <a:endParaRPr lang="en-US" dirty="0"/>
          </a:p>
        </p:txBody>
      </p:sp>
      <p:sp>
        <p:nvSpPr>
          <p:cNvPr id="5" name="标题 4">
            <a:extLst>
              <a:ext uri="{FF2B5EF4-FFF2-40B4-BE49-F238E27FC236}">
                <a16:creationId xmlns:a16="http://schemas.microsoft.com/office/drawing/2014/main" id="{9FDFE6B0-325E-F94E-9F29-3A84D1AF16A4}"/>
              </a:ext>
            </a:extLst>
          </p:cNvPr>
          <p:cNvSpPr>
            <a:spLocks noGrp="1"/>
          </p:cNvSpPr>
          <p:nvPr>
            <p:ph type="title"/>
          </p:nvPr>
        </p:nvSpPr>
        <p:spPr/>
        <p:txBody>
          <a:bodyPr/>
          <a:lstStyle/>
          <a:p>
            <a:r>
              <a:rPr kumimoji="1" lang="zh-CN" altLang="en-US" dirty="0"/>
              <a:t>上下文无关文法</a:t>
            </a:r>
          </a:p>
        </p:txBody>
      </p:sp>
    </p:spTree>
    <p:extLst>
      <p:ext uri="{BB962C8B-B14F-4D97-AF65-F5344CB8AC3E}">
        <p14:creationId xmlns:p14="http://schemas.microsoft.com/office/powerpoint/2010/main" val="3883424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8F3905C-2450-DC44-AF7A-12A0FD618F1F}"/>
              </a:ext>
            </a:extLst>
          </p:cNvPr>
          <p:cNvSpPr>
            <a:spLocks noGrp="1"/>
          </p:cNvSpPr>
          <p:nvPr>
            <p:ph idx="1"/>
          </p:nvPr>
        </p:nvSpPr>
        <p:spPr/>
        <p:txBody>
          <a:bodyPr/>
          <a:lstStyle/>
          <a:p>
            <a:r>
              <a:rPr kumimoji="1" lang="zh-CN" altLang="en-US" dirty="0"/>
              <a:t>使用一个</a:t>
            </a:r>
            <a:r>
              <a:rPr kumimoji="1" lang="zh-CN" altLang="en-US" dirty="0">
                <a:solidFill>
                  <a:srgbClr val="FF0000"/>
                </a:solidFill>
              </a:rPr>
              <a:t>栈</a:t>
            </a:r>
            <a:r>
              <a:rPr kumimoji="1" lang="zh-CN" altLang="en-US" dirty="0"/>
              <a:t>来保存归约</a:t>
            </a:r>
            <a:r>
              <a:rPr kumimoji="1" lang="en-US" altLang="zh-CN" dirty="0"/>
              <a:t>/</a:t>
            </a:r>
            <a:r>
              <a:rPr kumimoji="1" lang="zh-CN" altLang="en-US" dirty="0"/>
              <a:t>扫描移入的文法符号</a:t>
            </a:r>
            <a:endParaRPr kumimoji="1" lang="en-US" altLang="zh-CN" dirty="0"/>
          </a:p>
          <a:p>
            <a:r>
              <a:rPr kumimoji="1" lang="zh-CN" altLang="en-US" dirty="0"/>
              <a:t>栈中符号 </a:t>
            </a:r>
            <a:r>
              <a:rPr kumimoji="1" lang="en-US" altLang="zh-CN" dirty="0"/>
              <a:t>(</a:t>
            </a:r>
            <a:r>
              <a:rPr kumimoji="1" lang="zh-CN" altLang="en-US" dirty="0"/>
              <a:t>从底向上</a:t>
            </a:r>
            <a:r>
              <a:rPr kumimoji="1" lang="en-US" altLang="zh-CN" dirty="0"/>
              <a:t>) </a:t>
            </a:r>
            <a:r>
              <a:rPr kumimoji="1" lang="zh-CN" altLang="en-US" dirty="0"/>
              <a:t>和待扫描的符号组成了一个</a:t>
            </a:r>
            <a:r>
              <a:rPr kumimoji="1" lang="zh-CN" altLang="en-US" dirty="0">
                <a:solidFill>
                  <a:srgbClr val="FF0000"/>
                </a:solidFill>
              </a:rPr>
              <a:t>最右句型</a:t>
            </a:r>
            <a:endParaRPr kumimoji="1" lang="en-US" altLang="zh-CN" dirty="0">
              <a:solidFill>
                <a:srgbClr val="FF0000"/>
              </a:solidFill>
            </a:endParaRPr>
          </a:p>
          <a:p>
            <a:r>
              <a:rPr kumimoji="1" lang="zh-CN" altLang="en-US" dirty="0"/>
              <a:t>开始时刻：栈中只包含</a:t>
            </a:r>
            <a:r>
              <a:rPr kumimoji="1" lang="en-US" altLang="zh-CN" dirty="0"/>
              <a:t>$</a:t>
            </a:r>
            <a:r>
              <a:rPr kumimoji="1" lang="zh-CN" altLang="en-US" dirty="0"/>
              <a:t>，而输入为</a:t>
            </a:r>
            <a:r>
              <a:rPr kumimoji="1" lang="en" altLang="zh-CN" i="1" dirty="0">
                <a:solidFill>
                  <a:srgbClr val="FF0000"/>
                </a:solidFill>
              </a:rPr>
              <a:t>w</a:t>
            </a:r>
            <a:r>
              <a:rPr kumimoji="1" lang="en" altLang="zh-CN" dirty="0"/>
              <a:t>$</a:t>
            </a:r>
          </a:p>
          <a:p>
            <a:r>
              <a:rPr kumimoji="1" lang="zh-CN" altLang="en-US" dirty="0"/>
              <a:t>结束时刻：栈中为</a:t>
            </a:r>
            <a:r>
              <a:rPr kumimoji="1" lang="en" altLang="zh-CN" dirty="0">
                <a:solidFill>
                  <a:srgbClr val="FF0000"/>
                </a:solidFill>
              </a:rPr>
              <a:t>S</a:t>
            </a:r>
            <a:r>
              <a:rPr kumimoji="1" lang="en" altLang="zh-CN" dirty="0"/>
              <a:t>$</a:t>
            </a:r>
            <a:r>
              <a:rPr kumimoji="1" lang="zh-CN" altLang="en" dirty="0"/>
              <a:t>，</a:t>
            </a:r>
            <a:r>
              <a:rPr kumimoji="1" lang="zh-CN" altLang="en-US" dirty="0"/>
              <a:t>而输入为</a:t>
            </a:r>
            <a:r>
              <a:rPr kumimoji="1" lang="en-US" altLang="zh-CN" dirty="0"/>
              <a:t>$</a:t>
            </a:r>
          </a:p>
          <a:p>
            <a:r>
              <a:rPr kumimoji="1" lang="zh-CN" altLang="en-US" dirty="0"/>
              <a:t>在分析过程中，不断</a:t>
            </a:r>
            <a:r>
              <a:rPr kumimoji="1" lang="zh-CN" altLang="en-US" dirty="0">
                <a:solidFill>
                  <a:srgbClr val="FF0000"/>
                </a:solidFill>
              </a:rPr>
              <a:t>移入</a:t>
            </a:r>
            <a:r>
              <a:rPr kumimoji="1" lang="zh-CN" altLang="en-US" dirty="0"/>
              <a:t>符号，并在识别到句柄时进行</a:t>
            </a:r>
            <a:r>
              <a:rPr kumimoji="1" lang="zh-CN" altLang="en-US" dirty="0">
                <a:solidFill>
                  <a:srgbClr val="FF0000"/>
                </a:solidFill>
              </a:rPr>
              <a:t>归约</a:t>
            </a:r>
            <a:endParaRPr kumimoji="1" lang="en-US" altLang="zh-CN" dirty="0">
              <a:solidFill>
                <a:srgbClr val="FF0000"/>
              </a:solidFill>
            </a:endParaRPr>
          </a:p>
          <a:p>
            <a:r>
              <a:rPr kumimoji="1" lang="zh-CN" altLang="en-US" dirty="0"/>
              <a:t>句柄被识别时总是出现在</a:t>
            </a:r>
            <a:r>
              <a:rPr kumimoji="1" lang="zh-CN" altLang="en-US" dirty="0">
                <a:solidFill>
                  <a:srgbClr val="FF0000"/>
                </a:solidFill>
              </a:rPr>
              <a:t>栈的顶部</a:t>
            </a:r>
          </a:p>
        </p:txBody>
      </p:sp>
      <p:sp>
        <p:nvSpPr>
          <p:cNvPr id="3" name="页脚占位符 2">
            <a:extLst>
              <a:ext uri="{FF2B5EF4-FFF2-40B4-BE49-F238E27FC236}">
                <a16:creationId xmlns:a16="http://schemas.microsoft.com/office/drawing/2014/main" id="{99047EF5-1EE1-4649-BB9D-BB75643462F8}"/>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B5732506-2681-A048-A989-2A94CFCF1FB1}"/>
              </a:ext>
            </a:extLst>
          </p:cNvPr>
          <p:cNvSpPr>
            <a:spLocks noGrp="1"/>
          </p:cNvSpPr>
          <p:nvPr>
            <p:ph type="sldNum" sz="quarter" idx="12"/>
          </p:nvPr>
        </p:nvSpPr>
        <p:spPr/>
        <p:txBody>
          <a:bodyPr/>
          <a:lstStyle/>
          <a:p>
            <a:fld id="{91F816EA-24CC-2048-859A-C5EA9F275392}" type="slidenum">
              <a:rPr lang="en-US" smtClean="0"/>
              <a:pPr/>
              <a:t>60</a:t>
            </a:fld>
            <a:endParaRPr lang="en-US" dirty="0"/>
          </a:p>
        </p:txBody>
      </p:sp>
      <p:sp>
        <p:nvSpPr>
          <p:cNvPr id="5" name="标题 4">
            <a:extLst>
              <a:ext uri="{FF2B5EF4-FFF2-40B4-BE49-F238E27FC236}">
                <a16:creationId xmlns:a16="http://schemas.microsoft.com/office/drawing/2014/main" id="{6AAEF8FC-633C-EB4F-B2C7-5C980EC34554}"/>
              </a:ext>
            </a:extLst>
          </p:cNvPr>
          <p:cNvSpPr>
            <a:spLocks noGrp="1"/>
          </p:cNvSpPr>
          <p:nvPr>
            <p:ph type="title"/>
          </p:nvPr>
        </p:nvSpPr>
        <p:spPr/>
        <p:txBody>
          <a:bodyPr/>
          <a:lstStyle/>
          <a:p>
            <a:r>
              <a:rPr kumimoji="1" lang="zh-CN" altLang="en-US" dirty="0"/>
              <a:t>移入</a:t>
            </a:r>
            <a:r>
              <a:rPr kumimoji="1" lang="en-US" altLang="zh-CN" dirty="0"/>
              <a:t>-</a:t>
            </a:r>
            <a:r>
              <a:rPr kumimoji="1" lang="zh-CN" altLang="en-US" dirty="0"/>
              <a:t>归约分析技术</a:t>
            </a:r>
          </a:p>
        </p:txBody>
      </p:sp>
    </p:spTree>
    <p:extLst>
      <p:ext uri="{BB962C8B-B14F-4D97-AF65-F5344CB8AC3E}">
        <p14:creationId xmlns:p14="http://schemas.microsoft.com/office/powerpoint/2010/main" val="3705506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CCD666-8326-F34C-A539-C40AC6124AD3}"/>
              </a:ext>
            </a:extLst>
          </p:cNvPr>
          <p:cNvSpPr>
            <a:spLocks noGrp="1"/>
          </p:cNvSpPr>
          <p:nvPr>
            <p:ph idx="1"/>
          </p:nvPr>
        </p:nvSpPr>
        <p:spPr/>
        <p:txBody>
          <a:bodyPr/>
          <a:lstStyle/>
          <a:p>
            <a:r>
              <a:rPr kumimoji="1" lang="zh-CN" altLang="en-US" sz="3600" dirty="0"/>
              <a:t>移入：将下一个输入符号移入到</a:t>
            </a:r>
          </a:p>
          <a:p>
            <a:r>
              <a:rPr kumimoji="1" lang="zh-CN" altLang="en-US" sz="3600" dirty="0"/>
              <a:t>归约：将句柄归约为相应的非终结符号</a:t>
            </a:r>
          </a:p>
          <a:p>
            <a:pPr lvl="1"/>
            <a:r>
              <a:rPr kumimoji="1" lang="zh-CN" altLang="en-US" sz="3200" dirty="0"/>
              <a:t>句柄总是在</a:t>
            </a:r>
            <a:r>
              <a:rPr kumimoji="1" lang="zh-CN" altLang="en-US" sz="3200" dirty="0">
                <a:solidFill>
                  <a:srgbClr val="FF0000"/>
                </a:solidFill>
              </a:rPr>
              <a:t>栈顶</a:t>
            </a:r>
          </a:p>
          <a:p>
            <a:pPr lvl="1"/>
            <a:r>
              <a:rPr kumimoji="1" lang="zh-CN" altLang="en-US" sz="3200" dirty="0"/>
              <a:t>具体操作时弹出</a:t>
            </a:r>
            <a:r>
              <a:rPr kumimoji="1" lang="zh-CN" altLang="en-US" sz="3200" dirty="0">
                <a:solidFill>
                  <a:srgbClr val="FF0000"/>
                </a:solidFill>
              </a:rPr>
              <a:t>句柄</a:t>
            </a:r>
            <a:r>
              <a:rPr kumimoji="1" lang="zh-CN" altLang="en-US" sz="3200" dirty="0"/>
              <a:t>，压入被归约到的</a:t>
            </a:r>
            <a:r>
              <a:rPr kumimoji="1" lang="zh-CN" altLang="en-US" sz="3200" dirty="0">
                <a:solidFill>
                  <a:srgbClr val="FF0000"/>
                </a:solidFill>
              </a:rPr>
              <a:t>非终结符号</a:t>
            </a:r>
          </a:p>
          <a:p>
            <a:r>
              <a:rPr kumimoji="1" lang="zh-CN" altLang="en-US" sz="3600" dirty="0"/>
              <a:t>接受：宣布分析过程成功完成</a:t>
            </a:r>
          </a:p>
          <a:p>
            <a:r>
              <a:rPr kumimoji="1" lang="zh-CN" altLang="en-US" sz="3600" dirty="0"/>
              <a:t>报错：发现语法错误，调用错误恢复子程序</a:t>
            </a:r>
          </a:p>
        </p:txBody>
      </p:sp>
      <p:sp>
        <p:nvSpPr>
          <p:cNvPr id="3" name="页脚占位符 2">
            <a:extLst>
              <a:ext uri="{FF2B5EF4-FFF2-40B4-BE49-F238E27FC236}">
                <a16:creationId xmlns:a16="http://schemas.microsoft.com/office/drawing/2014/main" id="{E7F03EDD-E408-A14F-841E-1EFA0811FEDB}"/>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DBFBB73C-8D5F-9544-A698-F20CCE931453}"/>
              </a:ext>
            </a:extLst>
          </p:cNvPr>
          <p:cNvSpPr>
            <a:spLocks noGrp="1"/>
          </p:cNvSpPr>
          <p:nvPr>
            <p:ph type="sldNum" sz="quarter" idx="12"/>
          </p:nvPr>
        </p:nvSpPr>
        <p:spPr/>
        <p:txBody>
          <a:bodyPr/>
          <a:lstStyle/>
          <a:p>
            <a:fld id="{91F816EA-24CC-2048-859A-C5EA9F275392}" type="slidenum">
              <a:rPr lang="en-US" smtClean="0"/>
              <a:pPr/>
              <a:t>61</a:t>
            </a:fld>
            <a:endParaRPr lang="en-US" dirty="0"/>
          </a:p>
        </p:txBody>
      </p:sp>
      <p:sp>
        <p:nvSpPr>
          <p:cNvPr id="5" name="标题 4">
            <a:extLst>
              <a:ext uri="{FF2B5EF4-FFF2-40B4-BE49-F238E27FC236}">
                <a16:creationId xmlns:a16="http://schemas.microsoft.com/office/drawing/2014/main" id="{3C356403-DDF9-2B4E-9519-CA0533D406C5}"/>
              </a:ext>
            </a:extLst>
          </p:cNvPr>
          <p:cNvSpPr>
            <a:spLocks noGrp="1"/>
          </p:cNvSpPr>
          <p:nvPr>
            <p:ph type="title"/>
          </p:nvPr>
        </p:nvSpPr>
        <p:spPr/>
        <p:txBody>
          <a:bodyPr/>
          <a:lstStyle/>
          <a:p>
            <a:r>
              <a:rPr kumimoji="1" lang="zh-CN" altLang="en-US" dirty="0"/>
              <a:t>主要分析动作</a:t>
            </a:r>
          </a:p>
        </p:txBody>
      </p:sp>
    </p:spTree>
    <p:extLst>
      <p:ext uri="{BB962C8B-B14F-4D97-AF65-F5344CB8AC3E}">
        <p14:creationId xmlns:p14="http://schemas.microsoft.com/office/powerpoint/2010/main" val="22924657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4641048B-79F4-D04C-B6C1-946D34EA1C0E}"/>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203A9367-C7E8-A84F-AA13-022A8793FC6E}"/>
              </a:ext>
            </a:extLst>
          </p:cNvPr>
          <p:cNvSpPr>
            <a:spLocks noGrp="1"/>
          </p:cNvSpPr>
          <p:nvPr>
            <p:ph type="sldNum" sz="quarter" idx="12"/>
          </p:nvPr>
        </p:nvSpPr>
        <p:spPr/>
        <p:txBody>
          <a:bodyPr/>
          <a:lstStyle/>
          <a:p>
            <a:fld id="{91F816EA-24CC-2048-859A-C5EA9F275392}" type="slidenum">
              <a:rPr lang="en-US" smtClean="0"/>
              <a:pPr/>
              <a:t>62</a:t>
            </a:fld>
            <a:endParaRPr lang="en-US" dirty="0"/>
          </a:p>
        </p:txBody>
      </p:sp>
      <p:sp>
        <p:nvSpPr>
          <p:cNvPr id="5" name="标题 4">
            <a:extLst>
              <a:ext uri="{FF2B5EF4-FFF2-40B4-BE49-F238E27FC236}">
                <a16:creationId xmlns:a16="http://schemas.microsoft.com/office/drawing/2014/main" id="{2009553C-1FD8-B841-AC5E-B64C9E09353A}"/>
              </a:ext>
            </a:extLst>
          </p:cNvPr>
          <p:cNvSpPr>
            <a:spLocks noGrp="1"/>
          </p:cNvSpPr>
          <p:nvPr>
            <p:ph type="title"/>
          </p:nvPr>
        </p:nvSpPr>
        <p:spPr/>
        <p:txBody>
          <a:bodyPr/>
          <a:lstStyle/>
          <a:p>
            <a:r>
              <a:rPr kumimoji="1" lang="zh-CN" altLang="en-US" dirty="0"/>
              <a:t>归约分析过程的例子</a:t>
            </a:r>
          </a:p>
        </p:txBody>
      </p:sp>
      <p:pic>
        <p:nvPicPr>
          <p:cNvPr id="18434" name="Picture 2">
            <a:extLst>
              <a:ext uri="{FF2B5EF4-FFF2-40B4-BE49-F238E27FC236}">
                <a16:creationId xmlns:a16="http://schemas.microsoft.com/office/drawing/2014/main" id="{1B47101A-DF96-6E4C-8320-F4CE724E23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34372" y="764704"/>
            <a:ext cx="6400800" cy="546735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F2FE1728-88E8-E14A-AF03-21AE2CA910A2}"/>
              </a:ext>
            </a:extLst>
          </p:cNvPr>
          <p:cNvSpPr/>
          <p:nvPr/>
        </p:nvSpPr>
        <p:spPr bwMode="auto">
          <a:xfrm>
            <a:off x="3200400" y="1828800"/>
            <a:ext cx="533400" cy="381000"/>
          </a:xfrm>
          <a:prstGeom prst="rect">
            <a:avLst/>
          </a:prstGeom>
          <a:noFill/>
          <a:ln w="2857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
        <p:nvSpPr>
          <p:cNvPr id="8" name="矩形 7">
            <a:extLst>
              <a:ext uri="{FF2B5EF4-FFF2-40B4-BE49-F238E27FC236}">
                <a16:creationId xmlns:a16="http://schemas.microsoft.com/office/drawing/2014/main" id="{E3A29FD5-BF40-B24E-8FFE-FC6A9F2B4108}"/>
              </a:ext>
            </a:extLst>
          </p:cNvPr>
          <p:cNvSpPr/>
          <p:nvPr/>
        </p:nvSpPr>
        <p:spPr bwMode="auto">
          <a:xfrm>
            <a:off x="3200400" y="2286000"/>
            <a:ext cx="457200" cy="228600"/>
          </a:xfrm>
          <a:prstGeom prst="rect">
            <a:avLst/>
          </a:prstGeom>
          <a:noFill/>
          <a:ln w="2857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
        <p:nvSpPr>
          <p:cNvPr id="9" name="矩形 8">
            <a:extLst>
              <a:ext uri="{FF2B5EF4-FFF2-40B4-BE49-F238E27FC236}">
                <a16:creationId xmlns:a16="http://schemas.microsoft.com/office/drawing/2014/main" id="{485E4248-0FF9-214D-9433-E6657A27875F}"/>
              </a:ext>
            </a:extLst>
          </p:cNvPr>
          <p:cNvSpPr/>
          <p:nvPr/>
        </p:nvSpPr>
        <p:spPr bwMode="auto">
          <a:xfrm>
            <a:off x="3657600" y="3276600"/>
            <a:ext cx="457200" cy="381000"/>
          </a:xfrm>
          <a:prstGeom prst="rect">
            <a:avLst/>
          </a:prstGeom>
          <a:noFill/>
          <a:ln w="2857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
        <p:nvSpPr>
          <p:cNvPr id="10" name="矩形 9">
            <a:extLst>
              <a:ext uri="{FF2B5EF4-FFF2-40B4-BE49-F238E27FC236}">
                <a16:creationId xmlns:a16="http://schemas.microsoft.com/office/drawing/2014/main" id="{4B49F5F3-955E-564E-A0D0-4B1495C2CA62}"/>
              </a:ext>
            </a:extLst>
          </p:cNvPr>
          <p:cNvSpPr/>
          <p:nvPr/>
        </p:nvSpPr>
        <p:spPr bwMode="auto">
          <a:xfrm>
            <a:off x="3200400" y="3657600"/>
            <a:ext cx="762000" cy="304800"/>
          </a:xfrm>
          <a:prstGeom prst="rect">
            <a:avLst/>
          </a:prstGeom>
          <a:noFill/>
          <a:ln w="2857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
        <p:nvSpPr>
          <p:cNvPr id="11" name="矩形 10">
            <a:extLst>
              <a:ext uri="{FF2B5EF4-FFF2-40B4-BE49-F238E27FC236}">
                <a16:creationId xmlns:a16="http://schemas.microsoft.com/office/drawing/2014/main" id="{6F7AFF53-D006-E948-B6C7-CFBB8DFD4314}"/>
              </a:ext>
            </a:extLst>
          </p:cNvPr>
          <p:cNvSpPr/>
          <p:nvPr/>
        </p:nvSpPr>
        <p:spPr bwMode="auto">
          <a:xfrm>
            <a:off x="3200400" y="3962400"/>
            <a:ext cx="457200" cy="381000"/>
          </a:xfrm>
          <a:prstGeom prst="rect">
            <a:avLst/>
          </a:prstGeom>
          <a:noFill/>
          <a:ln w="2857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3607211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53FE884-F25E-D644-B739-A76B28A42E2F}"/>
              </a:ext>
            </a:extLst>
          </p:cNvPr>
          <p:cNvSpPr>
            <a:spLocks noGrp="1"/>
          </p:cNvSpPr>
          <p:nvPr>
            <p:ph idx="1"/>
          </p:nvPr>
        </p:nvSpPr>
        <p:spPr/>
        <p:txBody>
          <a:bodyPr/>
          <a:lstStyle/>
          <a:p>
            <a:r>
              <a:rPr kumimoji="1" lang="zh-CN" altLang="en-US" dirty="0"/>
              <a:t>为什么每次归约得到的新句型的句柄仍在</a:t>
            </a:r>
            <a:r>
              <a:rPr kumimoji="1" lang="zh-CN" altLang="en-US" dirty="0">
                <a:solidFill>
                  <a:srgbClr val="FF0000"/>
                </a:solidFill>
              </a:rPr>
              <a:t>栈顶</a:t>
            </a:r>
            <a:r>
              <a:rPr kumimoji="1" lang="zh-CN" altLang="en-US" dirty="0"/>
              <a:t>？</a:t>
            </a:r>
            <a:endParaRPr kumimoji="1" lang="en-US" altLang="zh-CN" dirty="0"/>
          </a:p>
          <a:p>
            <a:r>
              <a:rPr kumimoji="1" lang="zh-CN" altLang="en-US" dirty="0"/>
              <a:t>考虑最右推导的两个连续步骤的两种情况</a:t>
            </a:r>
            <a:endParaRPr kumimoji="1" lang="en-US" altLang="zh-CN" dirty="0"/>
          </a:p>
          <a:p>
            <a:pPr lvl="1"/>
            <a:r>
              <a:rPr kumimoji="1" lang="zh-CN" altLang="en-US" dirty="0"/>
              <a:t>情况</a:t>
            </a:r>
            <a:r>
              <a:rPr kumimoji="1" lang="en-US" altLang="zh-CN" dirty="0"/>
              <a:t>1)</a:t>
            </a:r>
            <a:r>
              <a:rPr kumimoji="1" lang="zh-CN" altLang="en-US" dirty="0"/>
              <a:t>：</a:t>
            </a:r>
            <a:r>
              <a:rPr kumimoji="1" lang="en" altLang="zh-CN" dirty="0"/>
              <a:t>A</a:t>
            </a:r>
            <a:r>
              <a:rPr kumimoji="1" lang="zh-CN" altLang="en-US" dirty="0"/>
              <a:t>被替换为</a:t>
            </a:r>
            <a:r>
              <a:rPr kumimoji="1" lang="el-GR" altLang="zh-CN" dirty="0"/>
              <a:t>β</a:t>
            </a:r>
            <a:r>
              <a:rPr kumimoji="1" lang="en" altLang="zh-CN" dirty="0"/>
              <a:t>By</a:t>
            </a:r>
            <a:r>
              <a:rPr kumimoji="1" lang="zh-CN" altLang="en" dirty="0"/>
              <a:t>，</a:t>
            </a:r>
            <a:r>
              <a:rPr kumimoji="1" lang="zh-CN" altLang="en-US" dirty="0"/>
              <a:t>然后产生式体中的最右非终结符号</a:t>
            </a:r>
            <a:r>
              <a:rPr kumimoji="1" lang="en" altLang="zh-CN" dirty="0"/>
              <a:t>B</a:t>
            </a:r>
            <a:r>
              <a:rPr kumimoji="1" lang="zh-CN" altLang="en-US" dirty="0"/>
              <a:t>被替换为</a:t>
            </a:r>
            <a:r>
              <a:rPr kumimoji="1" lang="el-GR" altLang="zh-CN" dirty="0"/>
              <a:t>γ (</a:t>
            </a:r>
            <a:r>
              <a:rPr kumimoji="1" lang="zh-CN" altLang="en-US" dirty="0"/>
              <a:t>归约之后句柄为</a:t>
            </a:r>
            <a:r>
              <a:rPr kumimoji="1" lang="el-GR" altLang="zh-CN" dirty="0"/>
              <a:t>β</a:t>
            </a:r>
            <a:r>
              <a:rPr kumimoji="1" lang="en" altLang="zh-CN" dirty="0"/>
              <a:t>By)</a:t>
            </a:r>
          </a:p>
          <a:p>
            <a:pPr lvl="1"/>
            <a:r>
              <a:rPr kumimoji="1" lang="zh-CN" altLang="en-US" dirty="0"/>
              <a:t>情况</a:t>
            </a:r>
            <a:r>
              <a:rPr kumimoji="1" lang="en-US" altLang="zh-CN" dirty="0"/>
              <a:t>2)</a:t>
            </a:r>
            <a:r>
              <a:rPr kumimoji="1" lang="zh-CN" altLang="en-US" dirty="0"/>
              <a:t>：</a:t>
            </a:r>
            <a:r>
              <a:rPr kumimoji="1" lang="en" altLang="zh-CN" dirty="0"/>
              <a:t>A</a:t>
            </a:r>
            <a:r>
              <a:rPr kumimoji="1" lang="zh-CN" altLang="en-US" dirty="0"/>
              <a:t>首先被展开，产生式体中只包含终结符号， 下一个最右非终结符号</a:t>
            </a:r>
            <a:r>
              <a:rPr kumimoji="1" lang="en" altLang="zh-CN" dirty="0"/>
              <a:t>B</a:t>
            </a:r>
            <a:r>
              <a:rPr kumimoji="1" lang="zh-CN" altLang="en-US" dirty="0"/>
              <a:t>位于</a:t>
            </a:r>
            <a:r>
              <a:rPr kumimoji="1" lang="en" altLang="zh-CN" dirty="0"/>
              <a:t>y</a:t>
            </a:r>
            <a:r>
              <a:rPr kumimoji="1" lang="zh-CN" altLang="en-US" dirty="0"/>
              <a:t>左侧</a:t>
            </a:r>
          </a:p>
        </p:txBody>
      </p:sp>
      <p:sp>
        <p:nvSpPr>
          <p:cNvPr id="3" name="页脚占位符 2">
            <a:extLst>
              <a:ext uri="{FF2B5EF4-FFF2-40B4-BE49-F238E27FC236}">
                <a16:creationId xmlns:a16="http://schemas.microsoft.com/office/drawing/2014/main" id="{29D7B44E-1390-4E43-9F46-05F0ADC3249A}"/>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EC353EBB-C83E-E845-AA0B-AB0879E7DC8A}"/>
              </a:ext>
            </a:extLst>
          </p:cNvPr>
          <p:cNvSpPr>
            <a:spLocks noGrp="1"/>
          </p:cNvSpPr>
          <p:nvPr>
            <p:ph type="sldNum" sz="quarter" idx="12"/>
          </p:nvPr>
        </p:nvSpPr>
        <p:spPr/>
        <p:txBody>
          <a:bodyPr/>
          <a:lstStyle/>
          <a:p>
            <a:fld id="{91F816EA-24CC-2048-859A-C5EA9F275392}" type="slidenum">
              <a:rPr lang="en-US" smtClean="0"/>
              <a:pPr/>
              <a:t>63</a:t>
            </a:fld>
            <a:endParaRPr lang="en-US" dirty="0"/>
          </a:p>
        </p:txBody>
      </p:sp>
      <p:sp>
        <p:nvSpPr>
          <p:cNvPr id="5" name="标题 4">
            <a:extLst>
              <a:ext uri="{FF2B5EF4-FFF2-40B4-BE49-F238E27FC236}">
                <a16:creationId xmlns:a16="http://schemas.microsoft.com/office/drawing/2014/main" id="{A5307ACD-49F1-754D-BFB9-C29CC26ACECA}"/>
              </a:ext>
            </a:extLst>
          </p:cNvPr>
          <p:cNvSpPr>
            <a:spLocks noGrp="1"/>
          </p:cNvSpPr>
          <p:nvPr>
            <p:ph type="title"/>
          </p:nvPr>
        </p:nvSpPr>
        <p:spPr/>
        <p:txBody>
          <a:bodyPr/>
          <a:lstStyle/>
          <a:p>
            <a:r>
              <a:rPr kumimoji="1" lang="zh-CN" altLang="en-US" dirty="0"/>
              <a:t>为什么句柄总是在栈顶？</a:t>
            </a:r>
          </a:p>
        </p:txBody>
      </p:sp>
      <p:pic>
        <p:nvPicPr>
          <p:cNvPr id="19458" name="Picture 2">
            <a:extLst>
              <a:ext uri="{FF2B5EF4-FFF2-40B4-BE49-F238E27FC236}">
                <a16:creationId xmlns:a16="http://schemas.microsoft.com/office/drawing/2014/main" id="{E487E11A-5C1E-054C-B3DC-67CC96207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2592" y="4188417"/>
            <a:ext cx="61468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B9434434-33D6-6744-80D7-68B4AAE75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607" y="4302778"/>
            <a:ext cx="5504045" cy="1412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0906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482B0E9-6A12-0A4C-ACAE-023D3C6A0AB9}"/>
              </a:ext>
            </a:extLst>
          </p:cNvPr>
          <p:cNvSpPr>
            <a:spLocks noGrp="1"/>
          </p:cNvSpPr>
          <p:nvPr>
            <p:ph idx="1"/>
          </p:nvPr>
        </p:nvSpPr>
        <p:spPr/>
        <p:txBody>
          <a:bodyPr/>
          <a:lstStyle/>
          <a:p>
            <a:r>
              <a:rPr kumimoji="1" lang="zh-CN" altLang="en-US" dirty="0"/>
              <a:t>对于有些不能使用移入</a:t>
            </a:r>
            <a:r>
              <a:rPr kumimoji="1" lang="en-US" altLang="zh-CN" dirty="0"/>
              <a:t>-</a:t>
            </a:r>
            <a:r>
              <a:rPr kumimoji="1" lang="zh-CN" altLang="en-US" dirty="0"/>
              <a:t>归约分析的文法，不管用什么样的移入</a:t>
            </a:r>
            <a:r>
              <a:rPr kumimoji="1" lang="en-US" altLang="zh-CN" dirty="0"/>
              <a:t>-</a:t>
            </a:r>
            <a:r>
              <a:rPr kumimoji="1" lang="zh-CN" altLang="en-US" dirty="0"/>
              <a:t>归约分析器都会到达这样的格局</a:t>
            </a:r>
          </a:p>
          <a:p>
            <a:pPr lvl="1"/>
            <a:r>
              <a:rPr kumimoji="1" lang="zh-CN" altLang="en-US" dirty="0"/>
              <a:t>即使知道了栈中所有内容、以及下面</a:t>
            </a:r>
            <a:r>
              <a:rPr kumimoji="1" lang="en" altLang="zh-CN" dirty="0"/>
              <a:t>k</a:t>
            </a:r>
            <a:r>
              <a:rPr kumimoji="1" lang="zh-CN" altLang="en-US" dirty="0"/>
              <a:t>个输入符号，人们仍然无法知道是否该进行归约 </a:t>
            </a:r>
            <a:r>
              <a:rPr kumimoji="1" lang="en-US" altLang="zh-CN" dirty="0"/>
              <a:t>(</a:t>
            </a:r>
            <a:r>
              <a:rPr kumimoji="1" lang="zh-CN" altLang="en-US" dirty="0">
                <a:solidFill>
                  <a:srgbClr val="FF0000"/>
                </a:solidFill>
              </a:rPr>
              <a:t>移入</a:t>
            </a:r>
            <a:r>
              <a:rPr kumimoji="1" lang="en-US" altLang="zh-CN" dirty="0">
                <a:solidFill>
                  <a:srgbClr val="FF0000"/>
                </a:solidFill>
              </a:rPr>
              <a:t>-</a:t>
            </a:r>
            <a:r>
              <a:rPr kumimoji="1" lang="zh-CN" altLang="en-US" dirty="0">
                <a:solidFill>
                  <a:srgbClr val="FF0000"/>
                </a:solidFill>
              </a:rPr>
              <a:t>归约冲突</a:t>
            </a:r>
            <a:r>
              <a:rPr kumimoji="1" lang="en-US" altLang="zh-CN" dirty="0"/>
              <a:t>)</a:t>
            </a:r>
            <a:r>
              <a:rPr kumimoji="1" lang="zh-CN" altLang="en-US" dirty="0"/>
              <a:t>，或者不知道按照什么产生式进行归约 </a:t>
            </a:r>
            <a:r>
              <a:rPr kumimoji="1" lang="en-US" altLang="zh-CN" dirty="0"/>
              <a:t>(</a:t>
            </a:r>
            <a:r>
              <a:rPr kumimoji="1" lang="zh-CN" altLang="en-US" dirty="0">
                <a:solidFill>
                  <a:srgbClr val="FF0000"/>
                </a:solidFill>
              </a:rPr>
              <a:t>归约</a:t>
            </a:r>
            <a:r>
              <a:rPr kumimoji="1" lang="en-US" altLang="zh-CN" dirty="0">
                <a:solidFill>
                  <a:srgbClr val="FF0000"/>
                </a:solidFill>
              </a:rPr>
              <a:t>-</a:t>
            </a:r>
            <a:r>
              <a:rPr kumimoji="1" lang="zh-CN" altLang="en-US" dirty="0">
                <a:solidFill>
                  <a:srgbClr val="FF0000"/>
                </a:solidFill>
              </a:rPr>
              <a:t>归约冲突</a:t>
            </a:r>
            <a:r>
              <a:rPr kumimoji="1" lang="en-US" altLang="zh-CN" dirty="0"/>
              <a:t>)</a:t>
            </a:r>
          </a:p>
          <a:p>
            <a:pPr lvl="1"/>
            <a:r>
              <a:rPr kumimoji="1" lang="zh-CN" altLang="en-US" dirty="0"/>
              <a:t>设栈中符号串是</a:t>
            </a:r>
            <a:r>
              <a:rPr kumimoji="1" lang="el-GR" altLang="zh-CN" dirty="0" err="1"/>
              <a:t>αβ</a:t>
            </a:r>
            <a:r>
              <a:rPr kumimoji="1" lang="zh-CN" altLang="el-GR" dirty="0"/>
              <a:t>，</a:t>
            </a:r>
            <a:r>
              <a:rPr kumimoji="1" lang="zh-CN" altLang="en-US" dirty="0"/>
              <a:t>接下来的</a:t>
            </a:r>
            <a:r>
              <a:rPr kumimoji="1" lang="en" altLang="zh-CN" dirty="0"/>
              <a:t>k</a:t>
            </a:r>
            <a:r>
              <a:rPr kumimoji="1" lang="zh-CN" altLang="en-US" dirty="0"/>
              <a:t>个符号是</a:t>
            </a:r>
            <a:r>
              <a:rPr kumimoji="1" lang="en" altLang="zh-CN" dirty="0"/>
              <a:t>x</a:t>
            </a:r>
            <a:r>
              <a:rPr kumimoji="1" lang="zh-CN" altLang="en" dirty="0"/>
              <a:t>，</a:t>
            </a:r>
            <a:r>
              <a:rPr kumimoji="1" lang="zh-CN" altLang="en-US" dirty="0"/>
              <a:t>产生移入</a:t>
            </a:r>
            <a:r>
              <a:rPr kumimoji="1" lang="en-US" altLang="zh-CN" dirty="0"/>
              <a:t>/ </a:t>
            </a:r>
            <a:r>
              <a:rPr kumimoji="1" lang="zh-CN" altLang="en-US" dirty="0"/>
              <a:t>归约冲突的原因是存在</a:t>
            </a:r>
            <a:r>
              <a:rPr kumimoji="1" lang="en" altLang="zh-CN" dirty="0"/>
              <a:t>y</a:t>
            </a:r>
            <a:r>
              <a:rPr kumimoji="1" lang="zh-CN" altLang="en-US" dirty="0"/>
              <a:t>和</a:t>
            </a:r>
            <a:r>
              <a:rPr kumimoji="1" lang="en" altLang="zh-CN" dirty="0"/>
              <a:t>y'</a:t>
            </a:r>
            <a:r>
              <a:rPr kumimoji="1" lang="zh-CN" altLang="en-US" dirty="0"/>
              <a:t>使得</a:t>
            </a:r>
            <a:r>
              <a:rPr kumimoji="1" lang="en" altLang="zh-CN" dirty="0"/>
              <a:t>a</a:t>
            </a:r>
            <a:r>
              <a:rPr kumimoji="1" lang="el-GR" altLang="zh-CN" dirty="0"/>
              <a:t>β</a:t>
            </a:r>
            <a:r>
              <a:rPr kumimoji="1" lang="en" altLang="zh-CN" dirty="0" err="1"/>
              <a:t>xy</a:t>
            </a:r>
            <a:r>
              <a:rPr kumimoji="1" lang="zh-CN" altLang="en-US" dirty="0"/>
              <a:t>是最右句型且</a:t>
            </a:r>
            <a:r>
              <a:rPr kumimoji="1" lang="el-GR" altLang="zh-CN" dirty="0">
                <a:solidFill>
                  <a:srgbClr val="FF0000"/>
                </a:solidFill>
              </a:rPr>
              <a:t>β</a:t>
            </a:r>
            <a:r>
              <a:rPr kumimoji="1" lang="zh-CN" altLang="en-US" dirty="0">
                <a:solidFill>
                  <a:srgbClr val="FF0000"/>
                </a:solidFill>
              </a:rPr>
              <a:t>是句柄 </a:t>
            </a:r>
            <a:r>
              <a:rPr kumimoji="1" lang="en-US" altLang="zh-CN" dirty="0">
                <a:solidFill>
                  <a:srgbClr val="FF0000"/>
                </a:solidFill>
              </a:rPr>
              <a:t>(</a:t>
            </a:r>
            <a:r>
              <a:rPr kumimoji="1" lang="zh-CN" altLang="en-US" dirty="0">
                <a:solidFill>
                  <a:srgbClr val="FF0000"/>
                </a:solidFill>
              </a:rPr>
              <a:t>需归约</a:t>
            </a:r>
            <a:r>
              <a:rPr kumimoji="1" lang="en-US" altLang="zh-CN" dirty="0">
                <a:solidFill>
                  <a:srgbClr val="FF0000"/>
                </a:solidFill>
              </a:rPr>
              <a:t>)</a:t>
            </a:r>
            <a:r>
              <a:rPr kumimoji="1" lang="zh-CN" altLang="en-US" dirty="0"/>
              <a:t>，而</a:t>
            </a:r>
            <a:r>
              <a:rPr kumimoji="1" lang="en" altLang="zh-CN" dirty="0"/>
              <a:t>a</a:t>
            </a:r>
            <a:r>
              <a:rPr kumimoji="1" lang="el-GR" altLang="zh-CN" dirty="0"/>
              <a:t>β</a:t>
            </a:r>
            <a:r>
              <a:rPr kumimoji="1" lang="en" altLang="zh-CN" dirty="0" err="1"/>
              <a:t>xy</a:t>
            </a:r>
            <a:r>
              <a:rPr kumimoji="1" lang="en" altLang="zh-CN" dirty="0"/>
              <a:t>'</a:t>
            </a:r>
            <a:r>
              <a:rPr kumimoji="1" lang="zh-CN" altLang="en-US" dirty="0"/>
              <a:t>也是最右句型，但是</a:t>
            </a:r>
            <a:r>
              <a:rPr kumimoji="1" lang="zh-CN" altLang="en-US" dirty="0">
                <a:solidFill>
                  <a:srgbClr val="FF0000"/>
                </a:solidFill>
              </a:rPr>
              <a:t>句柄还在右边 </a:t>
            </a:r>
            <a:r>
              <a:rPr kumimoji="1" lang="en-US" altLang="zh-CN" dirty="0">
                <a:solidFill>
                  <a:srgbClr val="FF0000"/>
                </a:solidFill>
              </a:rPr>
              <a:t>(</a:t>
            </a:r>
            <a:r>
              <a:rPr kumimoji="1" lang="zh-CN" altLang="en-US" dirty="0">
                <a:solidFill>
                  <a:srgbClr val="FF0000"/>
                </a:solidFill>
              </a:rPr>
              <a:t>需移入</a:t>
            </a:r>
            <a:r>
              <a:rPr kumimoji="1" lang="en-US" altLang="zh-CN" dirty="0">
                <a:solidFill>
                  <a:srgbClr val="FF0000"/>
                </a:solidFill>
              </a:rPr>
              <a:t>)</a:t>
            </a:r>
            <a:endParaRPr kumimoji="1" lang="zh-CN" altLang="en-US" dirty="0">
              <a:solidFill>
                <a:srgbClr val="FF0000"/>
              </a:solidFill>
            </a:endParaRPr>
          </a:p>
        </p:txBody>
      </p:sp>
      <p:sp>
        <p:nvSpPr>
          <p:cNvPr id="3" name="页脚占位符 2">
            <a:extLst>
              <a:ext uri="{FF2B5EF4-FFF2-40B4-BE49-F238E27FC236}">
                <a16:creationId xmlns:a16="http://schemas.microsoft.com/office/drawing/2014/main" id="{57C65BF2-A549-3E44-8535-3CDE3B5DB7D9}"/>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619CEA7D-2504-AE4E-B5FC-FB4F5F8E2383}"/>
              </a:ext>
            </a:extLst>
          </p:cNvPr>
          <p:cNvSpPr>
            <a:spLocks noGrp="1"/>
          </p:cNvSpPr>
          <p:nvPr>
            <p:ph type="sldNum" sz="quarter" idx="12"/>
          </p:nvPr>
        </p:nvSpPr>
        <p:spPr/>
        <p:txBody>
          <a:bodyPr/>
          <a:lstStyle/>
          <a:p>
            <a:fld id="{91F816EA-24CC-2048-859A-C5EA9F275392}" type="slidenum">
              <a:rPr lang="en-US" smtClean="0"/>
              <a:pPr/>
              <a:t>64</a:t>
            </a:fld>
            <a:endParaRPr lang="en-US" dirty="0"/>
          </a:p>
        </p:txBody>
      </p:sp>
      <p:sp>
        <p:nvSpPr>
          <p:cNvPr id="5" name="标题 4">
            <a:extLst>
              <a:ext uri="{FF2B5EF4-FFF2-40B4-BE49-F238E27FC236}">
                <a16:creationId xmlns:a16="http://schemas.microsoft.com/office/drawing/2014/main" id="{5C2B3781-4291-C04F-BA30-28694AECE7AB}"/>
              </a:ext>
            </a:extLst>
          </p:cNvPr>
          <p:cNvSpPr>
            <a:spLocks noGrp="1"/>
          </p:cNvSpPr>
          <p:nvPr>
            <p:ph type="title"/>
          </p:nvPr>
        </p:nvSpPr>
        <p:spPr/>
        <p:txBody>
          <a:bodyPr/>
          <a:lstStyle/>
          <a:p>
            <a:r>
              <a:rPr kumimoji="1" lang="zh-CN" altLang="en-US" dirty="0"/>
              <a:t>移入</a:t>
            </a:r>
            <a:r>
              <a:rPr kumimoji="1" lang="en-US" altLang="zh-CN" dirty="0"/>
              <a:t>-</a:t>
            </a:r>
            <a:r>
              <a:rPr kumimoji="1" lang="zh-CN" altLang="en-US" dirty="0"/>
              <a:t>归约分析中的冲突</a:t>
            </a:r>
          </a:p>
        </p:txBody>
      </p:sp>
    </p:spTree>
    <p:extLst>
      <p:ext uri="{BB962C8B-B14F-4D97-AF65-F5344CB8AC3E}">
        <p14:creationId xmlns:p14="http://schemas.microsoft.com/office/powerpoint/2010/main" val="27896129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75625EA1-69C6-374F-8F71-014F702A526E}"/>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D2550762-D6EA-C741-8051-9F28A311D0DE}"/>
              </a:ext>
            </a:extLst>
          </p:cNvPr>
          <p:cNvSpPr>
            <a:spLocks noGrp="1"/>
          </p:cNvSpPr>
          <p:nvPr>
            <p:ph type="sldNum" sz="quarter" idx="12"/>
          </p:nvPr>
        </p:nvSpPr>
        <p:spPr/>
        <p:txBody>
          <a:bodyPr/>
          <a:lstStyle/>
          <a:p>
            <a:fld id="{91F816EA-24CC-2048-859A-C5EA9F275392}" type="slidenum">
              <a:rPr lang="en-US" smtClean="0"/>
              <a:pPr/>
              <a:t>65</a:t>
            </a:fld>
            <a:endParaRPr lang="en-US" dirty="0"/>
          </a:p>
        </p:txBody>
      </p:sp>
      <p:sp>
        <p:nvSpPr>
          <p:cNvPr id="5" name="标题 4">
            <a:extLst>
              <a:ext uri="{FF2B5EF4-FFF2-40B4-BE49-F238E27FC236}">
                <a16:creationId xmlns:a16="http://schemas.microsoft.com/office/drawing/2014/main" id="{2589BAC2-4342-E249-98A2-7E58BF7C4786}"/>
              </a:ext>
            </a:extLst>
          </p:cNvPr>
          <p:cNvSpPr>
            <a:spLocks noGrp="1"/>
          </p:cNvSpPr>
          <p:nvPr>
            <p:ph type="title"/>
          </p:nvPr>
        </p:nvSpPr>
        <p:spPr/>
        <p:txBody>
          <a:bodyPr/>
          <a:lstStyle/>
          <a:p>
            <a:r>
              <a:rPr kumimoji="1" lang="zh-CN" altLang="en-US" dirty="0"/>
              <a:t>移入</a:t>
            </a:r>
            <a:r>
              <a:rPr kumimoji="1" lang="en-US" altLang="zh-CN" dirty="0"/>
              <a:t>-</a:t>
            </a:r>
            <a:r>
              <a:rPr kumimoji="1" lang="zh-CN" altLang="en-US" dirty="0"/>
              <a:t>归约冲突的例子</a:t>
            </a:r>
          </a:p>
        </p:txBody>
      </p:sp>
      <p:pic>
        <p:nvPicPr>
          <p:cNvPr id="20482" name="Picture 2">
            <a:extLst>
              <a:ext uri="{FF2B5EF4-FFF2-40B4-BE49-F238E27FC236}">
                <a16:creationId xmlns:a16="http://schemas.microsoft.com/office/drawing/2014/main" id="{CD021840-3598-7B4E-9A17-CF6B9A5FD6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60600" y="944562"/>
            <a:ext cx="7990046" cy="2713038"/>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B77B30F4-E9EB-5641-A67D-A1E390854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35413"/>
            <a:ext cx="12192000"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4330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31C94F2-4727-B84C-B89F-54B35E4E050A}"/>
              </a:ext>
            </a:extLst>
          </p:cNvPr>
          <p:cNvSpPr>
            <a:spLocks noGrp="1"/>
          </p:cNvSpPr>
          <p:nvPr>
            <p:ph idx="1"/>
          </p:nvPr>
        </p:nvSpPr>
        <p:spPr/>
        <p:txBody>
          <a:bodyPr/>
          <a:lstStyle/>
          <a:p>
            <a:r>
              <a:rPr kumimoji="1" lang="zh-CN" altLang="en-US" dirty="0"/>
              <a:t>输入为</a:t>
            </a:r>
            <a:r>
              <a:rPr kumimoji="1" lang="en" altLang="zh-CN" dirty="0"/>
              <a:t>id ( id , id )</a:t>
            </a:r>
          </a:p>
          <a:p>
            <a:r>
              <a:rPr kumimoji="1" lang="zh-CN" altLang="en-US" dirty="0"/>
              <a:t>冲突时的格局</a:t>
            </a:r>
          </a:p>
          <a:p>
            <a:pPr lvl="1"/>
            <a:r>
              <a:rPr kumimoji="1" lang="zh-CN" altLang="en-US" dirty="0"/>
              <a:t>栈</a:t>
            </a:r>
            <a:r>
              <a:rPr kumimoji="1" lang="en-US" altLang="zh-CN" dirty="0"/>
              <a:t>:</a:t>
            </a:r>
            <a:r>
              <a:rPr kumimoji="1" lang="zh-CN" altLang="en-US" dirty="0"/>
              <a:t>  </a:t>
            </a:r>
            <a:r>
              <a:rPr kumimoji="1" lang="en-US" altLang="zh-CN" dirty="0"/>
              <a:t>… </a:t>
            </a:r>
            <a:r>
              <a:rPr kumimoji="1" lang="en" altLang="zh-CN" dirty="0"/>
              <a:t>id ( </a:t>
            </a:r>
            <a:r>
              <a:rPr kumimoji="1" lang="en" altLang="zh-CN" b="1" dirty="0">
                <a:solidFill>
                  <a:srgbClr val="FF0000"/>
                </a:solidFill>
              </a:rPr>
              <a:t>id</a:t>
            </a:r>
            <a:r>
              <a:rPr kumimoji="1" lang="en" altLang="zh-CN" dirty="0"/>
              <a:t>				</a:t>
            </a:r>
            <a:r>
              <a:rPr kumimoji="1" lang="zh-CN" altLang="en-US" dirty="0"/>
              <a:t>输入</a:t>
            </a:r>
            <a:r>
              <a:rPr kumimoji="1" lang="en-US" altLang="zh-CN" dirty="0"/>
              <a:t>:	</a:t>
            </a:r>
            <a:r>
              <a:rPr kumimoji="1" lang="zh-CN" altLang="en-US" dirty="0"/>
              <a:t> </a:t>
            </a:r>
            <a:r>
              <a:rPr kumimoji="1" lang="en-US" altLang="zh-CN" dirty="0"/>
              <a:t>, </a:t>
            </a:r>
            <a:r>
              <a:rPr kumimoji="1" lang="en" altLang="zh-CN" dirty="0"/>
              <a:t>id ) …</a:t>
            </a:r>
            <a:endParaRPr kumimoji="1" lang="zh-CN" altLang="en-US" dirty="0"/>
          </a:p>
        </p:txBody>
      </p:sp>
      <p:sp>
        <p:nvSpPr>
          <p:cNvPr id="3" name="页脚占位符 2">
            <a:extLst>
              <a:ext uri="{FF2B5EF4-FFF2-40B4-BE49-F238E27FC236}">
                <a16:creationId xmlns:a16="http://schemas.microsoft.com/office/drawing/2014/main" id="{B523673E-E6BE-4F4B-A155-8BD7AA5CB855}"/>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55963A6C-1161-5B46-AE67-D2A86C15F567}"/>
              </a:ext>
            </a:extLst>
          </p:cNvPr>
          <p:cNvSpPr>
            <a:spLocks noGrp="1"/>
          </p:cNvSpPr>
          <p:nvPr>
            <p:ph type="sldNum" sz="quarter" idx="12"/>
          </p:nvPr>
        </p:nvSpPr>
        <p:spPr/>
        <p:txBody>
          <a:bodyPr/>
          <a:lstStyle/>
          <a:p>
            <a:fld id="{91F816EA-24CC-2048-859A-C5EA9F275392}" type="slidenum">
              <a:rPr lang="en-US" smtClean="0"/>
              <a:pPr/>
              <a:t>66</a:t>
            </a:fld>
            <a:endParaRPr lang="en-US" dirty="0"/>
          </a:p>
        </p:txBody>
      </p:sp>
      <p:sp>
        <p:nvSpPr>
          <p:cNvPr id="5" name="标题 4">
            <a:extLst>
              <a:ext uri="{FF2B5EF4-FFF2-40B4-BE49-F238E27FC236}">
                <a16:creationId xmlns:a16="http://schemas.microsoft.com/office/drawing/2014/main" id="{8CA87375-9ABD-F84C-852A-ECFFCE197377}"/>
              </a:ext>
            </a:extLst>
          </p:cNvPr>
          <p:cNvSpPr>
            <a:spLocks noGrp="1"/>
          </p:cNvSpPr>
          <p:nvPr>
            <p:ph type="title"/>
          </p:nvPr>
        </p:nvSpPr>
        <p:spPr/>
        <p:txBody>
          <a:bodyPr/>
          <a:lstStyle/>
          <a:p>
            <a:r>
              <a:rPr kumimoji="1" lang="zh-CN" altLang="en-US" dirty="0"/>
              <a:t>归约</a:t>
            </a:r>
            <a:r>
              <a:rPr kumimoji="1" lang="en-US" altLang="zh-CN" dirty="0"/>
              <a:t>-</a:t>
            </a:r>
            <a:r>
              <a:rPr kumimoji="1" lang="zh-CN" altLang="en-US" dirty="0"/>
              <a:t>归约冲突的例子</a:t>
            </a:r>
          </a:p>
        </p:txBody>
      </p:sp>
      <p:pic>
        <p:nvPicPr>
          <p:cNvPr id="21506" name="Picture 2">
            <a:extLst>
              <a:ext uri="{FF2B5EF4-FFF2-40B4-BE49-F238E27FC236}">
                <a16:creationId xmlns:a16="http://schemas.microsoft.com/office/drawing/2014/main" id="{AAD4C5A2-97B6-E44B-BD88-167B163D83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599" y="2667000"/>
            <a:ext cx="6239683" cy="369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7668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753BB69-39D3-644E-BD0D-35D6AB2AB1D2}"/>
              </a:ext>
            </a:extLst>
          </p:cNvPr>
          <p:cNvSpPr>
            <a:spLocks noGrp="1"/>
          </p:cNvSpPr>
          <p:nvPr>
            <p:ph idx="1"/>
          </p:nvPr>
        </p:nvSpPr>
        <p:spPr/>
        <p:txBody>
          <a:bodyPr/>
          <a:lstStyle/>
          <a:p>
            <a:r>
              <a:rPr kumimoji="1" lang="en" altLang="zh-CN" dirty="0"/>
              <a:t>LR(k)</a:t>
            </a:r>
            <a:r>
              <a:rPr kumimoji="1" lang="zh-CN" altLang="en-US" dirty="0"/>
              <a:t>的语法分析概念</a:t>
            </a:r>
            <a:endParaRPr kumimoji="1" lang="en-US" altLang="zh-CN" dirty="0"/>
          </a:p>
          <a:p>
            <a:pPr lvl="1"/>
            <a:r>
              <a:rPr kumimoji="1" lang="en" altLang="zh-CN" dirty="0"/>
              <a:t>L</a:t>
            </a:r>
            <a:r>
              <a:rPr kumimoji="1" lang="zh-CN" altLang="en-US" dirty="0"/>
              <a:t>表示对输入串</a:t>
            </a:r>
            <a:r>
              <a:rPr kumimoji="1" lang="zh-CN" altLang="en-US" dirty="0">
                <a:solidFill>
                  <a:srgbClr val="FF0000"/>
                </a:solidFill>
              </a:rPr>
              <a:t>从左到右</a:t>
            </a:r>
            <a:r>
              <a:rPr kumimoji="1" lang="zh-CN" altLang="en-US" dirty="0"/>
              <a:t>扫描，</a:t>
            </a:r>
            <a:r>
              <a:rPr kumimoji="1" lang="en" altLang="zh-CN" dirty="0"/>
              <a:t>R</a:t>
            </a:r>
            <a:r>
              <a:rPr kumimoji="1" lang="zh-CN" altLang="en-US" dirty="0"/>
              <a:t>表示反向构造出</a:t>
            </a:r>
            <a:r>
              <a:rPr kumimoji="1" lang="zh-CN" altLang="en-US" dirty="0">
                <a:solidFill>
                  <a:srgbClr val="FF0000"/>
                </a:solidFill>
              </a:rPr>
              <a:t>最右推导</a:t>
            </a:r>
            <a:endParaRPr kumimoji="1" lang="en-US" altLang="zh-CN" dirty="0">
              <a:solidFill>
                <a:srgbClr val="FF0000"/>
              </a:solidFill>
            </a:endParaRPr>
          </a:p>
          <a:p>
            <a:pPr lvl="1"/>
            <a:r>
              <a:rPr kumimoji="1" lang="en" altLang="zh-CN" dirty="0"/>
              <a:t>k</a:t>
            </a:r>
            <a:r>
              <a:rPr kumimoji="1" lang="zh-CN" altLang="en-US" dirty="0"/>
              <a:t>表示最多</a:t>
            </a:r>
            <a:r>
              <a:rPr kumimoji="1" lang="zh-CN" altLang="en-US" dirty="0">
                <a:solidFill>
                  <a:srgbClr val="FF0000"/>
                </a:solidFill>
              </a:rPr>
              <a:t>向前看</a:t>
            </a:r>
            <a:r>
              <a:rPr kumimoji="1" lang="en" altLang="zh-CN" dirty="0">
                <a:solidFill>
                  <a:srgbClr val="FF0000"/>
                </a:solidFill>
              </a:rPr>
              <a:t>k</a:t>
            </a:r>
            <a:r>
              <a:rPr kumimoji="1" lang="zh-CN" altLang="en-US" dirty="0">
                <a:solidFill>
                  <a:srgbClr val="FF0000"/>
                </a:solidFill>
              </a:rPr>
              <a:t>个</a:t>
            </a:r>
            <a:r>
              <a:rPr kumimoji="1" lang="zh-CN" altLang="en-US" dirty="0"/>
              <a:t>符号</a:t>
            </a:r>
            <a:endParaRPr kumimoji="1" lang="en-US" altLang="zh-CN" dirty="0"/>
          </a:p>
          <a:p>
            <a:r>
              <a:rPr kumimoji="1" lang="zh-CN" altLang="en-US" dirty="0"/>
              <a:t>当</a:t>
            </a:r>
            <a:r>
              <a:rPr kumimoji="1" lang="en" altLang="zh-CN" dirty="0"/>
              <a:t>k</a:t>
            </a:r>
            <a:r>
              <a:rPr kumimoji="1" lang="zh-CN" altLang="en-US" dirty="0"/>
              <a:t>增大时，相应的语法分析器的规模急剧增大</a:t>
            </a:r>
          </a:p>
          <a:p>
            <a:pPr lvl="1"/>
            <a:r>
              <a:rPr kumimoji="1" lang="en" altLang="zh-CN" dirty="0"/>
              <a:t>k = 2</a:t>
            </a:r>
            <a:r>
              <a:rPr kumimoji="1" lang="zh-CN" altLang="en-US" dirty="0"/>
              <a:t>时，程序语言的语法分析器的规模通常非常庞大</a:t>
            </a:r>
          </a:p>
          <a:p>
            <a:pPr lvl="1"/>
            <a:r>
              <a:rPr kumimoji="1" lang="zh-CN" altLang="en-US" dirty="0"/>
              <a:t>当</a:t>
            </a:r>
            <a:r>
              <a:rPr kumimoji="1" lang="en" altLang="zh-CN" dirty="0"/>
              <a:t>k = 0, 1</a:t>
            </a:r>
            <a:r>
              <a:rPr kumimoji="1" lang="zh-CN" altLang="en-US" dirty="0"/>
              <a:t>时，已经可以解决很多语法分析问题，因此 具有实践意义</a:t>
            </a:r>
          </a:p>
          <a:p>
            <a:pPr lvl="1"/>
            <a:r>
              <a:rPr kumimoji="1" lang="zh-CN" altLang="en-US" dirty="0"/>
              <a:t>我们只考虑</a:t>
            </a:r>
            <a:r>
              <a:rPr kumimoji="1" lang="en" altLang="zh-CN" dirty="0"/>
              <a:t>k &lt;= 1</a:t>
            </a:r>
            <a:r>
              <a:rPr kumimoji="1" lang="zh-CN" altLang="en-US" dirty="0"/>
              <a:t>的情况</a:t>
            </a:r>
          </a:p>
        </p:txBody>
      </p:sp>
      <p:sp>
        <p:nvSpPr>
          <p:cNvPr id="3" name="页脚占位符 2">
            <a:extLst>
              <a:ext uri="{FF2B5EF4-FFF2-40B4-BE49-F238E27FC236}">
                <a16:creationId xmlns:a16="http://schemas.microsoft.com/office/drawing/2014/main" id="{65008D30-F1CE-9F4F-A117-8A58CB906CF1}"/>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DFFD6DAA-D827-1E43-8D5E-25776F310924}"/>
              </a:ext>
            </a:extLst>
          </p:cNvPr>
          <p:cNvSpPr>
            <a:spLocks noGrp="1"/>
          </p:cNvSpPr>
          <p:nvPr>
            <p:ph type="sldNum" sz="quarter" idx="12"/>
          </p:nvPr>
        </p:nvSpPr>
        <p:spPr/>
        <p:txBody>
          <a:bodyPr/>
          <a:lstStyle/>
          <a:p>
            <a:fld id="{91F816EA-24CC-2048-859A-C5EA9F275392}" type="slidenum">
              <a:rPr lang="en-US" smtClean="0"/>
              <a:pPr/>
              <a:t>67</a:t>
            </a:fld>
            <a:endParaRPr lang="en-US" dirty="0"/>
          </a:p>
        </p:txBody>
      </p:sp>
      <p:sp>
        <p:nvSpPr>
          <p:cNvPr id="5" name="标题 4">
            <a:extLst>
              <a:ext uri="{FF2B5EF4-FFF2-40B4-BE49-F238E27FC236}">
                <a16:creationId xmlns:a16="http://schemas.microsoft.com/office/drawing/2014/main" id="{6335C71A-F469-574B-9CFC-703CBC874B99}"/>
              </a:ext>
            </a:extLst>
          </p:cNvPr>
          <p:cNvSpPr>
            <a:spLocks noGrp="1"/>
          </p:cNvSpPr>
          <p:nvPr>
            <p:ph type="title"/>
          </p:nvPr>
        </p:nvSpPr>
        <p:spPr/>
        <p:txBody>
          <a:bodyPr/>
          <a:lstStyle/>
          <a:p>
            <a:r>
              <a:rPr kumimoji="1" lang="en-US" altLang="zh-CN" dirty="0"/>
              <a:t>LR</a:t>
            </a:r>
            <a:r>
              <a:rPr kumimoji="1" lang="zh-CN" altLang="en-US" dirty="0"/>
              <a:t>语法分析技术</a:t>
            </a:r>
          </a:p>
        </p:txBody>
      </p:sp>
    </p:spTree>
    <p:extLst>
      <p:ext uri="{BB962C8B-B14F-4D97-AF65-F5344CB8AC3E}">
        <p14:creationId xmlns:p14="http://schemas.microsoft.com/office/powerpoint/2010/main" val="1145564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F0B8F70-9D07-D649-9C56-F5E007505532}"/>
              </a:ext>
            </a:extLst>
          </p:cNvPr>
          <p:cNvSpPr>
            <a:spLocks noGrp="1"/>
          </p:cNvSpPr>
          <p:nvPr>
            <p:ph idx="1"/>
          </p:nvPr>
        </p:nvSpPr>
        <p:spPr/>
        <p:txBody>
          <a:bodyPr/>
          <a:lstStyle/>
          <a:p>
            <a:r>
              <a:rPr kumimoji="1" lang="zh-CN" altLang="en-US" dirty="0"/>
              <a:t>由</a:t>
            </a:r>
            <a:r>
              <a:rPr kumimoji="1" lang="zh-CN" altLang="en-US" dirty="0">
                <a:solidFill>
                  <a:srgbClr val="FF0000"/>
                </a:solidFill>
              </a:rPr>
              <a:t>表格驱动</a:t>
            </a:r>
            <a:r>
              <a:rPr kumimoji="1" lang="zh-CN" altLang="en-US" dirty="0"/>
              <a:t>，虽然手工构造表格工作量很大，但表格可以自动生成</a:t>
            </a:r>
            <a:endParaRPr kumimoji="1" lang="en-US" altLang="zh-CN" dirty="0"/>
          </a:p>
          <a:p>
            <a:r>
              <a:rPr kumimoji="1" lang="zh-CN" altLang="en-US" dirty="0"/>
              <a:t>对于几乎所有的程序设计语言，只要写出上下文无关文法，就能够构造出识别该语言的</a:t>
            </a:r>
            <a:r>
              <a:rPr kumimoji="1" lang="en" altLang="zh-CN" dirty="0"/>
              <a:t>LR</a:t>
            </a:r>
            <a:r>
              <a:rPr kumimoji="1" lang="zh-CN" altLang="en-US" dirty="0"/>
              <a:t>语法分析器</a:t>
            </a:r>
            <a:endParaRPr kumimoji="1" lang="en-US" altLang="zh-CN" dirty="0"/>
          </a:p>
          <a:p>
            <a:r>
              <a:rPr kumimoji="1" lang="zh-CN" altLang="en-US" dirty="0"/>
              <a:t>最通用的</a:t>
            </a:r>
            <a:r>
              <a:rPr kumimoji="1" lang="zh-CN" altLang="en-US" dirty="0">
                <a:solidFill>
                  <a:srgbClr val="FF0000"/>
                </a:solidFill>
              </a:rPr>
              <a:t>无回溯</a:t>
            </a:r>
            <a:r>
              <a:rPr kumimoji="1" lang="zh-CN" altLang="en-US" dirty="0"/>
              <a:t>移入</a:t>
            </a:r>
            <a:r>
              <a:rPr kumimoji="1" lang="en-US" altLang="zh-CN" dirty="0"/>
              <a:t>-</a:t>
            </a:r>
            <a:r>
              <a:rPr kumimoji="1" lang="zh-CN" altLang="en-US" dirty="0"/>
              <a:t>归约分析技术</a:t>
            </a:r>
            <a:endParaRPr kumimoji="1" lang="en-US" altLang="zh-CN" dirty="0"/>
          </a:p>
          <a:p>
            <a:r>
              <a:rPr kumimoji="1" lang="zh-CN" altLang="en-US" dirty="0"/>
              <a:t>能分析的文法比</a:t>
            </a:r>
            <a:r>
              <a:rPr kumimoji="1" lang="en" altLang="zh-CN" dirty="0"/>
              <a:t>LL(k)</a:t>
            </a:r>
            <a:r>
              <a:rPr kumimoji="1" lang="zh-CN" altLang="en-US" dirty="0"/>
              <a:t>文法更多</a:t>
            </a:r>
          </a:p>
        </p:txBody>
      </p:sp>
      <p:sp>
        <p:nvSpPr>
          <p:cNvPr id="3" name="页脚占位符 2">
            <a:extLst>
              <a:ext uri="{FF2B5EF4-FFF2-40B4-BE49-F238E27FC236}">
                <a16:creationId xmlns:a16="http://schemas.microsoft.com/office/drawing/2014/main" id="{CF6EAD39-2724-9A42-B965-5AB16CFA71A5}"/>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4B8DD312-2356-BE4E-95CE-2A1B0DD59D0C}"/>
              </a:ext>
            </a:extLst>
          </p:cNvPr>
          <p:cNvSpPr>
            <a:spLocks noGrp="1"/>
          </p:cNvSpPr>
          <p:nvPr>
            <p:ph type="sldNum" sz="quarter" idx="12"/>
          </p:nvPr>
        </p:nvSpPr>
        <p:spPr/>
        <p:txBody>
          <a:bodyPr/>
          <a:lstStyle/>
          <a:p>
            <a:fld id="{91F816EA-24CC-2048-859A-C5EA9F275392}" type="slidenum">
              <a:rPr lang="en-US" smtClean="0"/>
              <a:pPr/>
              <a:t>68</a:t>
            </a:fld>
            <a:endParaRPr lang="en-US" dirty="0"/>
          </a:p>
        </p:txBody>
      </p:sp>
      <p:sp>
        <p:nvSpPr>
          <p:cNvPr id="5" name="标题 4">
            <a:extLst>
              <a:ext uri="{FF2B5EF4-FFF2-40B4-BE49-F238E27FC236}">
                <a16:creationId xmlns:a16="http://schemas.microsoft.com/office/drawing/2014/main" id="{4DA6A11A-8DF4-C247-90DE-6915481B1986}"/>
              </a:ext>
            </a:extLst>
          </p:cNvPr>
          <p:cNvSpPr>
            <a:spLocks noGrp="1"/>
          </p:cNvSpPr>
          <p:nvPr>
            <p:ph type="title"/>
          </p:nvPr>
        </p:nvSpPr>
        <p:spPr/>
        <p:txBody>
          <a:bodyPr/>
          <a:lstStyle/>
          <a:p>
            <a:r>
              <a:rPr kumimoji="1" lang="en-US" altLang="zh-CN" dirty="0"/>
              <a:t>LR</a:t>
            </a:r>
            <a:r>
              <a:rPr kumimoji="1" lang="zh-CN" altLang="en-US" dirty="0"/>
              <a:t>语法分析器的优点</a:t>
            </a:r>
          </a:p>
        </p:txBody>
      </p:sp>
    </p:spTree>
    <p:extLst>
      <p:ext uri="{BB962C8B-B14F-4D97-AF65-F5344CB8AC3E}">
        <p14:creationId xmlns:p14="http://schemas.microsoft.com/office/powerpoint/2010/main" val="28842025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DF8E0BC-0848-6647-B8A5-EF8A566FFD2A}"/>
              </a:ext>
            </a:extLst>
          </p:cNvPr>
          <p:cNvSpPr>
            <a:spLocks noGrp="1"/>
          </p:cNvSpPr>
          <p:nvPr>
            <p:ph idx="1"/>
          </p:nvPr>
        </p:nvSpPr>
        <p:spPr/>
        <p:txBody>
          <a:bodyPr/>
          <a:lstStyle/>
          <a:p>
            <a:r>
              <a:rPr kumimoji="1" lang="zh-CN" altLang="en-US" dirty="0"/>
              <a:t>项</a:t>
            </a:r>
            <a:r>
              <a:rPr kumimoji="1" lang="en-US" altLang="zh-CN" dirty="0"/>
              <a:t>:</a:t>
            </a:r>
            <a:r>
              <a:rPr kumimoji="1" lang="zh-CN" altLang="en-US" dirty="0"/>
              <a:t>文法的一个产生式加上在其中某处的一个点</a:t>
            </a:r>
            <a:endParaRPr kumimoji="1" lang="en-US" altLang="zh-CN" dirty="0"/>
          </a:p>
          <a:p>
            <a:pPr lvl="1"/>
            <a:r>
              <a:rPr kumimoji="1" lang="en" altLang="zh-CN" dirty="0"/>
              <a:t>A → ·XYZ</a:t>
            </a:r>
            <a:r>
              <a:rPr kumimoji="1" lang="zh-CN" altLang="en" dirty="0"/>
              <a:t>，</a:t>
            </a:r>
            <a:r>
              <a:rPr kumimoji="1" lang="en" altLang="zh-CN" dirty="0"/>
              <a:t>A → X·YZ</a:t>
            </a:r>
            <a:r>
              <a:rPr kumimoji="1" lang="zh-CN" altLang="en" dirty="0"/>
              <a:t>，</a:t>
            </a:r>
            <a:r>
              <a:rPr kumimoji="1" lang="en" altLang="zh-CN" dirty="0"/>
              <a:t>A → XY·Z</a:t>
            </a:r>
            <a:r>
              <a:rPr kumimoji="1" lang="zh-CN" altLang="en" dirty="0"/>
              <a:t>，</a:t>
            </a:r>
            <a:r>
              <a:rPr kumimoji="1" lang="en" altLang="zh-CN" dirty="0"/>
              <a:t>A → XYZ</a:t>
            </a:r>
            <a:r>
              <a:rPr kumimoji="1" lang="en-US" altLang="zh-CN" dirty="0"/>
              <a:t>·</a:t>
            </a:r>
          </a:p>
          <a:p>
            <a:pPr lvl="1"/>
            <a:r>
              <a:rPr kumimoji="1" lang="zh-CN" altLang="en-US" dirty="0"/>
              <a:t>注意</a:t>
            </a:r>
            <a:r>
              <a:rPr kumimoji="1" lang="en-US" altLang="zh-CN" dirty="0"/>
              <a:t>:</a:t>
            </a:r>
            <a:r>
              <a:rPr kumimoji="1" lang="zh-CN" altLang="en-US" dirty="0"/>
              <a:t> </a:t>
            </a:r>
            <a:r>
              <a:rPr kumimoji="1" lang="en-US" altLang="zh-CN" dirty="0" err="1">
                <a:solidFill>
                  <a:srgbClr val="FF0000"/>
                </a:solidFill>
              </a:rPr>
              <a:t>A→ε</a:t>
            </a:r>
            <a:r>
              <a:rPr kumimoji="1" lang="zh-CN" altLang="en-US" dirty="0">
                <a:solidFill>
                  <a:srgbClr val="FF0000"/>
                </a:solidFill>
              </a:rPr>
              <a:t>只对应一个项</a:t>
            </a:r>
            <a:r>
              <a:rPr kumimoji="1" lang="en-US" altLang="zh-CN" dirty="0">
                <a:solidFill>
                  <a:srgbClr val="FF0000"/>
                </a:solidFill>
              </a:rPr>
              <a:t>A→·</a:t>
            </a:r>
          </a:p>
          <a:p>
            <a:r>
              <a:rPr kumimoji="1" lang="zh-CN" altLang="en-US" dirty="0"/>
              <a:t>直观含义</a:t>
            </a:r>
            <a:endParaRPr kumimoji="1" lang="en-US" altLang="zh-CN" dirty="0"/>
          </a:p>
          <a:p>
            <a:pPr lvl="1"/>
            <a:r>
              <a:rPr kumimoji="1" lang="zh-CN" altLang="en-US" dirty="0"/>
              <a:t>项</a:t>
            </a:r>
            <a:r>
              <a:rPr kumimoji="1" lang="en" altLang="zh-CN" dirty="0"/>
              <a:t>A→ </a:t>
            </a:r>
            <a:r>
              <a:rPr kumimoji="1" lang="el-GR" altLang="zh-CN" dirty="0"/>
              <a:t>α</a:t>
            </a:r>
            <a:r>
              <a:rPr kumimoji="1" lang="en-US" altLang="zh-CN" dirty="0"/>
              <a:t>·</a:t>
            </a:r>
            <a:r>
              <a:rPr kumimoji="1" lang="el-GR" altLang="zh-CN" dirty="0"/>
              <a:t>β</a:t>
            </a:r>
            <a:r>
              <a:rPr kumimoji="1" lang="zh-CN" altLang="en-US" dirty="0"/>
              <a:t>表示已经扫描</a:t>
            </a:r>
            <a:r>
              <a:rPr kumimoji="1" lang="en-US" altLang="zh-CN" dirty="0"/>
              <a:t>/</a:t>
            </a:r>
            <a:r>
              <a:rPr kumimoji="1" lang="zh-CN" altLang="en-US" dirty="0"/>
              <a:t>归约到了</a:t>
            </a:r>
            <a:r>
              <a:rPr kumimoji="1" lang="el-GR" altLang="zh-CN" dirty="0"/>
              <a:t>α</a:t>
            </a:r>
            <a:r>
              <a:rPr kumimoji="1" lang="zh-CN" altLang="el-GR" dirty="0"/>
              <a:t>，</a:t>
            </a:r>
            <a:r>
              <a:rPr kumimoji="1" lang="zh-CN" altLang="en-US" dirty="0"/>
              <a:t>并期望在接下来的输入中经过扫描</a:t>
            </a:r>
            <a:r>
              <a:rPr kumimoji="1" lang="en-US" altLang="zh-CN" dirty="0"/>
              <a:t>/</a:t>
            </a:r>
            <a:r>
              <a:rPr kumimoji="1" lang="zh-CN" altLang="en-US" dirty="0"/>
              <a:t>归约得到</a:t>
            </a:r>
            <a:r>
              <a:rPr kumimoji="1" lang="el-GR" altLang="zh-CN" dirty="0"/>
              <a:t>β</a:t>
            </a:r>
            <a:r>
              <a:rPr kumimoji="1" lang="zh-CN" altLang="el-GR" dirty="0"/>
              <a:t>，</a:t>
            </a:r>
            <a:r>
              <a:rPr kumimoji="1" lang="zh-CN" altLang="en-US" dirty="0"/>
              <a:t>然后把</a:t>
            </a:r>
            <a:r>
              <a:rPr kumimoji="1" lang="el-GR" altLang="zh-CN" dirty="0" err="1"/>
              <a:t>αβ</a:t>
            </a:r>
            <a:r>
              <a:rPr kumimoji="1" lang="zh-CN" altLang="en-US" dirty="0"/>
              <a:t>归约到</a:t>
            </a:r>
            <a:r>
              <a:rPr kumimoji="1" lang="en" altLang="zh-CN" dirty="0"/>
              <a:t>A</a:t>
            </a:r>
          </a:p>
          <a:p>
            <a:pPr lvl="1"/>
            <a:r>
              <a:rPr kumimoji="1" lang="en" altLang="zh-CN" dirty="0"/>
              <a:t> </a:t>
            </a:r>
            <a:r>
              <a:rPr kumimoji="1" lang="zh-CN" altLang="en-US" dirty="0"/>
              <a:t>如果</a:t>
            </a:r>
            <a:r>
              <a:rPr kumimoji="1" lang="el-GR" altLang="zh-CN" dirty="0"/>
              <a:t>β</a:t>
            </a:r>
            <a:r>
              <a:rPr kumimoji="1" lang="zh-CN" altLang="en-US" dirty="0"/>
              <a:t>为空，表示我们</a:t>
            </a:r>
            <a:r>
              <a:rPr kumimoji="1" lang="zh-CN" altLang="en-US" dirty="0">
                <a:solidFill>
                  <a:srgbClr val="FF0000"/>
                </a:solidFill>
              </a:rPr>
              <a:t>可以</a:t>
            </a:r>
            <a:r>
              <a:rPr kumimoji="1" lang="zh-CN" altLang="en-US" dirty="0"/>
              <a:t>把</a:t>
            </a:r>
            <a:r>
              <a:rPr kumimoji="1" lang="el-GR" altLang="zh-CN" dirty="0"/>
              <a:t>α</a:t>
            </a:r>
            <a:r>
              <a:rPr kumimoji="1" lang="zh-CN" altLang="en-US" dirty="0"/>
              <a:t>归约为</a:t>
            </a:r>
            <a:r>
              <a:rPr kumimoji="1" lang="en" altLang="zh-CN" dirty="0"/>
              <a:t>A</a:t>
            </a:r>
          </a:p>
          <a:p>
            <a:r>
              <a:rPr kumimoji="1" lang="zh-CN" altLang="en-US" dirty="0"/>
              <a:t>项也可以用</a:t>
            </a:r>
            <a:r>
              <a:rPr kumimoji="1" lang="zh-CN" altLang="en-US" dirty="0">
                <a:solidFill>
                  <a:srgbClr val="FF0000"/>
                </a:solidFill>
              </a:rPr>
              <a:t>一对整数</a:t>
            </a:r>
            <a:r>
              <a:rPr kumimoji="1" lang="zh-CN" altLang="en-US" dirty="0"/>
              <a:t>表示：</a:t>
            </a:r>
            <a:r>
              <a:rPr kumimoji="1" lang="en-US" altLang="zh-CN" dirty="0"/>
              <a:t>(</a:t>
            </a:r>
            <a:r>
              <a:rPr kumimoji="1" lang="en" altLang="zh-CN" dirty="0" err="1"/>
              <a:t>i</a:t>
            </a:r>
            <a:r>
              <a:rPr kumimoji="1" lang="en" altLang="zh-CN" dirty="0"/>
              <a:t>, j)</a:t>
            </a:r>
            <a:r>
              <a:rPr kumimoji="1" lang="zh-CN" altLang="en-US" dirty="0"/>
              <a:t>表示第</a:t>
            </a:r>
            <a:r>
              <a:rPr kumimoji="1" lang="en" altLang="zh-CN" dirty="0" err="1"/>
              <a:t>i</a:t>
            </a:r>
            <a:r>
              <a:rPr kumimoji="1" lang="zh-CN" altLang="en-US" dirty="0"/>
              <a:t>条产生式， 点位于右部第</a:t>
            </a:r>
            <a:r>
              <a:rPr kumimoji="1" lang="en" altLang="zh-CN" dirty="0"/>
              <a:t>j</a:t>
            </a:r>
            <a:r>
              <a:rPr kumimoji="1" lang="zh-CN" altLang="en-US" dirty="0"/>
              <a:t>个位置</a:t>
            </a:r>
          </a:p>
        </p:txBody>
      </p:sp>
      <p:sp>
        <p:nvSpPr>
          <p:cNvPr id="3" name="页脚占位符 2">
            <a:extLst>
              <a:ext uri="{FF2B5EF4-FFF2-40B4-BE49-F238E27FC236}">
                <a16:creationId xmlns:a16="http://schemas.microsoft.com/office/drawing/2014/main" id="{0AA5F3C1-7EDC-0A4A-8FEA-077A0CB62978}"/>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DCD028E5-35E2-BF4A-955C-A6A3D9AE23C9}"/>
              </a:ext>
            </a:extLst>
          </p:cNvPr>
          <p:cNvSpPr>
            <a:spLocks noGrp="1"/>
          </p:cNvSpPr>
          <p:nvPr>
            <p:ph type="sldNum" sz="quarter" idx="12"/>
          </p:nvPr>
        </p:nvSpPr>
        <p:spPr/>
        <p:txBody>
          <a:bodyPr/>
          <a:lstStyle/>
          <a:p>
            <a:fld id="{91F816EA-24CC-2048-859A-C5EA9F275392}" type="slidenum">
              <a:rPr lang="en-US" smtClean="0"/>
              <a:pPr/>
              <a:t>69</a:t>
            </a:fld>
            <a:endParaRPr lang="en-US" dirty="0"/>
          </a:p>
        </p:txBody>
      </p:sp>
      <p:sp>
        <p:nvSpPr>
          <p:cNvPr id="5" name="标题 4">
            <a:extLst>
              <a:ext uri="{FF2B5EF4-FFF2-40B4-BE49-F238E27FC236}">
                <a16:creationId xmlns:a16="http://schemas.microsoft.com/office/drawing/2014/main" id="{784102CD-20DB-9A4C-BBA2-0F25D3FAD098}"/>
              </a:ext>
            </a:extLst>
          </p:cNvPr>
          <p:cNvSpPr>
            <a:spLocks noGrp="1"/>
          </p:cNvSpPr>
          <p:nvPr>
            <p:ph type="title"/>
          </p:nvPr>
        </p:nvSpPr>
        <p:spPr/>
        <p:txBody>
          <a:bodyPr/>
          <a:lstStyle/>
          <a:p>
            <a:r>
              <a:rPr kumimoji="1" lang="en-US" altLang="zh-CN" dirty="0"/>
              <a:t>LR(0)</a:t>
            </a:r>
            <a:r>
              <a:rPr kumimoji="1" lang="zh-CN" altLang="en-US" dirty="0"/>
              <a:t>项</a:t>
            </a:r>
            <a:r>
              <a:rPr kumimoji="1" lang="en-US" altLang="zh-CN" dirty="0"/>
              <a:t>-</a:t>
            </a:r>
            <a:r>
              <a:rPr kumimoji="1" lang="en-US" altLang="zh-CN" dirty="0">
                <a:latin typeface="Times New Roman" panose="02020603050405020304" pitchFamily="18" charset="0"/>
                <a:cs typeface="Times New Roman" panose="02020603050405020304" pitchFamily="18" charset="0"/>
              </a:rPr>
              <a:t>Item</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7314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AF3BEA2-7889-314B-96D5-0B4F9D6F40EF}"/>
              </a:ext>
            </a:extLst>
          </p:cNvPr>
          <p:cNvSpPr>
            <a:spLocks noGrp="1"/>
          </p:cNvSpPr>
          <p:nvPr>
            <p:ph idx="1"/>
          </p:nvPr>
        </p:nvSpPr>
        <p:spPr>
          <a:xfrm>
            <a:off x="406400" y="812800"/>
            <a:ext cx="11379200" cy="5435600"/>
          </a:xfrm>
        </p:spPr>
        <p:txBody>
          <a:bodyPr>
            <a:normAutofit lnSpcReduction="10000"/>
          </a:bodyPr>
          <a:lstStyle/>
          <a:p>
            <a:r>
              <a:rPr kumimoji="1" lang="zh-CN" altLang="en-US" dirty="0"/>
              <a:t>简单算术表达式的文法</a:t>
            </a:r>
            <a:endParaRPr kumimoji="1" lang="en-US" altLang="zh-CN" dirty="0"/>
          </a:p>
          <a:p>
            <a:pPr lvl="1"/>
            <a:r>
              <a:rPr kumimoji="1" lang="zh-CN" altLang="en-US" dirty="0"/>
              <a:t>终结符号</a:t>
            </a:r>
            <a:r>
              <a:rPr kumimoji="1" lang="en-US" altLang="zh-CN" dirty="0"/>
              <a:t>:</a:t>
            </a:r>
            <a:r>
              <a:rPr kumimoji="1" lang="zh-CN" altLang="en-US" dirty="0"/>
              <a:t> </a:t>
            </a:r>
            <a:r>
              <a:rPr kumimoji="1" lang="en-US" altLang="zh-CN" dirty="0"/>
              <a:t>id</a:t>
            </a:r>
            <a:r>
              <a:rPr kumimoji="1" lang="zh-CN" altLang="en-US" dirty="0"/>
              <a:t>、</a:t>
            </a:r>
            <a:r>
              <a:rPr kumimoji="1" lang="en-US" altLang="zh-CN" dirty="0"/>
              <a:t>+</a:t>
            </a:r>
            <a:r>
              <a:rPr kumimoji="1" lang="zh-CN" altLang="en-US" dirty="0"/>
              <a:t>、</a:t>
            </a:r>
            <a:r>
              <a:rPr kumimoji="1" lang="en-US" altLang="zh-CN" dirty="0"/>
              <a:t>-</a:t>
            </a:r>
            <a:r>
              <a:rPr kumimoji="1" lang="zh-CN" altLang="en-US" dirty="0"/>
              <a:t>、*、</a:t>
            </a:r>
            <a:r>
              <a:rPr kumimoji="1" lang="en-US" altLang="zh-CN" dirty="0"/>
              <a:t>/</a:t>
            </a:r>
            <a:r>
              <a:rPr kumimoji="1" lang="zh-CN" altLang="en-US" dirty="0"/>
              <a:t>、</a:t>
            </a:r>
            <a:r>
              <a:rPr kumimoji="1" lang="en-US" altLang="zh-CN" dirty="0"/>
              <a:t>(</a:t>
            </a:r>
            <a:r>
              <a:rPr kumimoji="1" lang="zh-CN" altLang="en-US" dirty="0"/>
              <a:t>、</a:t>
            </a:r>
            <a:r>
              <a:rPr kumimoji="1" lang="en-US" altLang="zh-CN" dirty="0"/>
              <a:t>)</a:t>
            </a:r>
          </a:p>
          <a:p>
            <a:pPr lvl="1"/>
            <a:r>
              <a:rPr kumimoji="1" lang="zh-CN" altLang="en-US" dirty="0"/>
              <a:t>非终结符号</a:t>
            </a:r>
            <a:r>
              <a:rPr kumimoji="1" lang="en-US" altLang="zh-CN" dirty="0"/>
              <a:t>:</a:t>
            </a:r>
            <a:r>
              <a:rPr kumimoji="1" lang="zh-CN" altLang="en-US" dirty="0"/>
              <a:t> </a:t>
            </a:r>
            <a:r>
              <a:rPr kumimoji="1" lang="en-US" altLang="zh-CN" i="1" dirty="0"/>
              <a:t>expression,</a:t>
            </a:r>
            <a:r>
              <a:rPr kumimoji="1" lang="zh-CN" altLang="en-US" i="1" dirty="0"/>
              <a:t> </a:t>
            </a:r>
            <a:r>
              <a:rPr kumimoji="1" lang="en-US" altLang="zh-CN" i="1" dirty="0"/>
              <a:t>term,</a:t>
            </a:r>
            <a:r>
              <a:rPr kumimoji="1" lang="zh-CN" altLang="en-US" i="1" dirty="0"/>
              <a:t> </a:t>
            </a:r>
            <a:r>
              <a:rPr kumimoji="1" lang="en-US" altLang="zh-CN" i="1" dirty="0"/>
              <a:t>factor</a:t>
            </a:r>
          </a:p>
          <a:p>
            <a:pPr lvl="1"/>
            <a:r>
              <a:rPr kumimoji="1" lang="zh-CN" altLang="en-US" dirty="0"/>
              <a:t>开始符号</a:t>
            </a:r>
            <a:r>
              <a:rPr kumimoji="1" lang="en-US" altLang="zh-CN" dirty="0"/>
              <a:t>:</a:t>
            </a:r>
            <a:r>
              <a:rPr kumimoji="1" lang="zh-CN" altLang="en-US" dirty="0"/>
              <a:t> </a:t>
            </a:r>
            <a:r>
              <a:rPr kumimoji="1" lang="en-US" altLang="zh-CN" dirty="0"/>
              <a:t>expression</a:t>
            </a:r>
          </a:p>
          <a:p>
            <a:pPr lvl="1"/>
            <a:r>
              <a:rPr kumimoji="1" lang="zh-CN" altLang="en-US" dirty="0"/>
              <a:t>产生式规则集</a:t>
            </a:r>
            <a:endParaRPr kumimoji="1" lang="en-US" altLang="zh-CN" dirty="0"/>
          </a:p>
          <a:p>
            <a:pPr lvl="2"/>
            <a:r>
              <a:rPr kumimoji="1" lang="en-US" altLang="zh-CN" i="1" dirty="0" err="1"/>
              <a:t>expression→expression+term</a:t>
            </a:r>
            <a:endParaRPr kumimoji="1" lang="en-US" altLang="zh-CN" i="1" dirty="0"/>
          </a:p>
          <a:p>
            <a:pPr lvl="2"/>
            <a:r>
              <a:rPr kumimoji="1" lang="en-US" altLang="zh-CN" i="1" dirty="0" err="1"/>
              <a:t>expression→expression-term</a:t>
            </a:r>
            <a:endParaRPr kumimoji="1" lang="en-US" altLang="zh-CN" i="1" dirty="0"/>
          </a:p>
          <a:p>
            <a:pPr lvl="2"/>
            <a:r>
              <a:rPr kumimoji="1" lang="en-US" altLang="zh-CN" i="1" dirty="0" err="1"/>
              <a:t>expression→term</a:t>
            </a:r>
            <a:endParaRPr kumimoji="1" lang="en-US" altLang="zh-CN" i="1" dirty="0"/>
          </a:p>
          <a:p>
            <a:pPr lvl="2"/>
            <a:r>
              <a:rPr kumimoji="1" lang="en-US" altLang="zh-CN" i="1" dirty="0" err="1"/>
              <a:t>term→term</a:t>
            </a:r>
            <a:r>
              <a:rPr kumimoji="1" lang="zh-CN" altLang="en-US" i="1" dirty="0"/>
              <a:t>*</a:t>
            </a:r>
            <a:r>
              <a:rPr kumimoji="1" lang="en-US" altLang="zh-CN" i="1" dirty="0"/>
              <a:t>factor</a:t>
            </a:r>
            <a:r>
              <a:rPr kumimoji="1" lang="zh-CN" altLang="en-US" i="1" dirty="0"/>
              <a:t>         </a:t>
            </a:r>
            <a:r>
              <a:rPr kumimoji="1" lang="en-US" altLang="zh-CN" i="1" dirty="0"/>
              <a:t>		</a:t>
            </a:r>
            <a:r>
              <a:rPr kumimoji="1" lang="zh-CN" altLang="en-US" i="1" dirty="0"/>
              <a:t> </a:t>
            </a:r>
            <a:r>
              <a:rPr kumimoji="1" lang="en-US" altLang="zh-CN" i="1" dirty="0" err="1"/>
              <a:t>term→term</a:t>
            </a:r>
            <a:r>
              <a:rPr kumimoji="1" lang="en-US" altLang="zh-CN" i="1" dirty="0"/>
              <a:t>/factor</a:t>
            </a:r>
          </a:p>
          <a:p>
            <a:pPr lvl="2"/>
            <a:r>
              <a:rPr kumimoji="1" lang="en-US" altLang="zh-CN" i="1" dirty="0" err="1"/>
              <a:t>term→factor</a:t>
            </a:r>
            <a:endParaRPr kumimoji="1" lang="en-US" altLang="zh-CN" i="1" dirty="0"/>
          </a:p>
          <a:p>
            <a:pPr lvl="2"/>
            <a:r>
              <a:rPr kumimoji="1" lang="en-US" altLang="zh-CN" i="1" dirty="0"/>
              <a:t>factor→(expression)</a:t>
            </a:r>
            <a:r>
              <a:rPr kumimoji="1" lang="zh-CN" altLang="en-US" i="1" dirty="0"/>
              <a:t>              </a:t>
            </a:r>
            <a:r>
              <a:rPr kumimoji="1" lang="en-US" altLang="zh-CN" i="1" dirty="0"/>
              <a:t>	</a:t>
            </a:r>
            <a:r>
              <a:rPr kumimoji="1" lang="en-US" altLang="zh-CN" i="1" dirty="0" err="1"/>
              <a:t>factor→id</a:t>
            </a:r>
            <a:endParaRPr kumimoji="1" lang="zh-CN" altLang="en-US" dirty="0"/>
          </a:p>
        </p:txBody>
      </p:sp>
      <p:sp>
        <p:nvSpPr>
          <p:cNvPr id="3" name="页脚占位符 2">
            <a:extLst>
              <a:ext uri="{FF2B5EF4-FFF2-40B4-BE49-F238E27FC236}">
                <a16:creationId xmlns:a16="http://schemas.microsoft.com/office/drawing/2014/main" id="{C6C6F2B7-20A6-904C-BB98-AAF8C821F2FA}"/>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DA267810-2EA2-084B-8421-FAC3F554FC18}"/>
              </a:ext>
            </a:extLst>
          </p:cNvPr>
          <p:cNvSpPr>
            <a:spLocks noGrp="1"/>
          </p:cNvSpPr>
          <p:nvPr>
            <p:ph type="sldNum" sz="quarter" idx="12"/>
          </p:nvPr>
        </p:nvSpPr>
        <p:spPr/>
        <p:txBody>
          <a:bodyPr/>
          <a:lstStyle/>
          <a:p>
            <a:fld id="{91F816EA-24CC-2048-859A-C5EA9F275392}" type="slidenum">
              <a:rPr lang="en-US" smtClean="0"/>
              <a:pPr/>
              <a:t>7</a:t>
            </a:fld>
            <a:endParaRPr lang="en-US" dirty="0"/>
          </a:p>
        </p:txBody>
      </p:sp>
      <p:sp>
        <p:nvSpPr>
          <p:cNvPr id="5" name="标题 4">
            <a:extLst>
              <a:ext uri="{FF2B5EF4-FFF2-40B4-BE49-F238E27FC236}">
                <a16:creationId xmlns:a16="http://schemas.microsoft.com/office/drawing/2014/main" id="{F34FF910-0F60-B343-8560-1B9FBFE40B2E}"/>
              </a:ext>
            </a:extLst>
          </p:cNvPr>
          <p:cNvSpPr>
            <a:spLocks noGrp="1"/>
          </p:cNvSpPr>
          <p:nvPr>
            <p:ph type="title"/>
          </p:nvPr>
        </p:nvSpPr>
        <p:spPr/>
        <p:txBody>
          <a:bodyPr/>
          <a:lstStyle/>
          <a:p>
            <a:r>
              <a:rPr kumimoji="1" lang="zh-CN" altLang="en-US" dirty="0"/>
              <a:t>上下文无关文法的例子</a:t>
            </a:r>
          </a:p>
        </p:txBody>
      </p:sp>
      <p:sp>
        <p:nvSpPr>
          <p:cNvPr id="7" name="文本框 6">
            <a:extLst>
              <a:ext uri="{FF2B5EF4-FFF2-40B4-BE49-F238E27FC236}">
                <a16:creationId xmlns:a16="http://schemas.microsoft.com/office/drawing/2014/main" id="{8C5345B8-3729-8B4D-AA0B-1591B45D86E6}"/>
              </a:ext>
            </a:extLst>
          </p:cNvPr>
          <p:cNvSpPr txBox="1"/>
          <p:nvPr/>
        </p:nvSpPr>
        <p:spPr>
          <a:xfrm>
            <a:off x="8778286" y="1910610"/>
            <a:ext cx="2972443" cy="1384995"/>
          </a:xfrm>
          <a:prstGeom prst="rect">
            <a:avLst/>
          </a:prstGeom>
          <a:noFill/>
        </p:spPr>
        <p:txBody>
          <a:bodyPr wrap="square">
            <a:spAutoFit/>
          </a:bodyPr>
          <a:lstStyle/>
          <a:p>
            <a:r>
              <a:rPr lang="zh-CN" altLang="en-US" sz="2800" dirty="0">
                <a:latin typeface="Times New Roman" panose="02020603050405020304" pitchFamily="18" charset="0"/>
                <a:cs typeface="Times New Roman" panose="02020603050405020304" pitchFamily="18" charset="0"/>
              </a:rPr>
              <a:t>E → E+T|E–T|T</a:t>
            </a:r>
          </a:p>
          <a:p>
            <a:r>
              <a:rPr lang="zh-CN" altLang="en-US" sz="2800" dirty="0">
                <a:latin typeface="Times New Roman" panose="02020603050405020304" pitchFamily="18" charset="0"/>
                <a:cs typeface="Times New Roman" panose="02020603050405020304" pitchFamily="18" charset="0"/>
              </a:rPr>
              <a:t>T → T*F|T/F|F</a:t>
            </a:r>
          </a:p>
          <a:p>
            <a:r>
              <a:rPr lang="zh-CN" altLang="en-US" sz="2800" dirty="0">
                <a:latin typeface="Times New Roman" panose="02020603050405020304" pitchFamily="18" charset="0"/>
                <a:cs typeface="Times New Roman" panose="02020603050405020304" pitchFamily="18" charset="0"/>
              </a:rPr>
              <a:t>F → ( E ) | id</a:t>
            </a:r>
          </a:p>
        </p:txBody>
      </p:sp>
      <p:sp>
        <p:nvSpPr>
          <p:cNvPr id="8" name="文本框 7">
            <a:extLst>
              <a:ext uri="{FF2B5EF4-FFF2-40B4-BE49-F238E27FC236}">
                <a16:creationId xmlns:a16="http://schemas.microsoft.com/office/drawing/2014/main" id="{AA96AF15-63FB-6044-B8C0-5679AA113E04}"/>
              </a:ext>
            </a:extLst>
          </p:cNvPr>
          <p:cNvSpPr txBox="1"/>
          <p:nvPr/>
        </p:nvSpPr>
        <p:spPr>
          <a:xfrm>
            <a:off x="8001000" y="1234990"/>
            <a:ext cx="3057247" cy="523220"/>
          </a:xfrm>
          <a:prstGeom prst="rect">
            <a:avLst/>
          </a:prstGeom>
          <a:noFill/>
        </p:spPr>
        <p:txBody>
          <a:bodyPr wrap="none" rtlCol="0">
            <a:spAutoFit/>
          </a:bodyPr>
          <a:lstStyle/>
          <a:p>
            <a:r>
              <a:rPr kumimoji="1" lang="zh-CN" altLang="en-US" sz="2800" dirty="0">
                <a:solidFill>
                  <a:srgbClr val="C00000"/>
                </a:solidFill>
                <a:latin typeface="STXinwei" panose="02010800040101010101" pitchFamily="2" charset="-122"/>
                <a:ea typeface="STXinwei" panose="02010800040101010101" pitchFamily="2" charset="-122"/>
              </a:rPr>
              <a:t>文法的简单形式：</a:t>
            </a:r>
          </a:p>
        </p:txBody>
      </p:sp>
    </p:spTree>
    <p:extLst>
      <p:ext uri="{BB962C8B-B14F-4D97-AF65-F5344CB8AC3E}">
        <p14:creationId xmlns:p14="http://schemas.microsoft.com/office/powerpoint/2010/main" val="186460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5E63930-AAB8-C349-8F97-DC08210BFB66}"/>
              </a:ext>
            </a:extLst>
          </p:cNvPr>
          <p:cNvSpPr>
            <a:spLocks noGrp="1"/>
          </p:cNvSpPr>
          <p:nvPr>
            <p:ph idx="1"/>
          </p:nvPr>
        </p:nvSpPr>
        <p:spPr/>
        <p:txBody>
          <a:bodyPr/>
          <a:lstStyle/>
          <a:p>
            <a:r>
              <a:rPr kumimoji="1" lang="zh-CN" altLang="en-US" dirty="0"/>
              <a:t>三个相关定义</a:t>
            </a:r>
            <a:endParaRPr kumimoji="1" lang="en-US" altLang="zh-CN" dirty="0"/>
          </a:p>
          <a:p>
            <a:pPr lvl="1"/>
            <a:r>
              <a:rPr kumimoji="1" lang="zh-CN" altLang="en-US" dirty="0"/>
              <a:t>增广文法</a:t>
            </a:r>
            <a:endParaRPr kumimoji="1" lang="en-US" altLang="zh-CN" dirty="0"/>
          </a:p>
          <a:p>
            <a:pPr lvl="1"/>
            <a:r>
              <a:rPr kumimoji="1" lang="zh-CN" altLang="en-US" dirty="0"/>
              <a:t>项集闭包</a:t>
            </a:r>
            <a:r>
              <a:rPr kumimoji="1" lang="en-US" altLang="zh-CN" dirty="0"/>
              <a:t>CLOSURE</a:t>
            </a:r>
          </a:p>
          <a:p>
            <a:pPr lvl="1"/>
            <a:r>
              <a:rPr kumimoji="1" lang="en-US" altLang="zh-CN" dirty="0"/>
              <a:t>GOTO</a:t>
            </a:r>
            <a:r>
              <a:rPr kumimoji="1" lang="zh-CN" altLang="en-US" dirty="0"/>
              <a:t>函数</a:t>
            </a:r>
            <a:endParaRPr kumimoji="1" lang="en-US" altLang="zh-CN" dirty="0"/>
          </a:p>
          <a:p>
            <a:r>
              <a:rPr kumimoji="1" lang="zh-CN" altLang="en-US" dirty="0"/>
              <a:t>增广文法</a:t>
            </a:r>
            <a:endParaRPr kumimoji="1" lang="en-US" altLang="zh-CN" dirty="0"/>
          </a:p>
          <a:p>
            <a:pPr lvl="1"/>
            <a:r>
              <a:rPr kumimoji="1" lang="en" altLang="zh-CN" dirty="0"/>
              <a:t>G</a:t>
            </a:r>
            <a:r>
              <a:rPr kumimoji="1" lang="zh-CN" altLang="en-US" dirty="0"/>
              <a:t>的增广文法</a:t>
            </a:r>
            <a:r>
              <a:rPr kumimoji="1" lang="en" altLang="zh-CN" dirty="0"/>
              <a:t>G'</a:t>
            </a:r>
            <a:r>
              <a:rPr kumimoji="1" lang="zh-CN" altLang="en-US" dirty="0"/>
              <a:t>是在</a:t>
            </a:r>
            <a:r>
              <a:rPr kumimoji="1" lang="en" altLang="zh-CN" dirty="0"/>
              <a:t>G</a:t>
            </a:r>
            <a:r>
              <a:rPr kumimoji="1" lang="zh-CN" altLang="en-US" dirty="0"/>
              <a:t>中增加新开始符号</a:t>
            </a:r>
            <a:r>
              <a:rPr kumimoji="1" lang="en" altLang="zh-CN" dirty="0"/>
              <a:t>S'</a:t>
            </a:r>
            <a:r>
              <a:rPr kumimoji="1" lang="zh-CN" altLang="en" dirty="0"/>
              <a:t>，</a:t>
            </a:r>
            <a:r>
              <a:rPr kumimoji="1" lang="zh-CN" altLang="en-US" dirty="0"/>
              <a:t>并加入产生式</a:t>
            </a:r>
            <a:r>
              <a:rPr kumimoji="1" lang="en" altLang="zh-CN" dirty="0"/>
              <a:t>S' → S</a:t>
            </a:r>
            <a:r>
              <a:rPr kumimoji="1" lang="zh-CN" altLang="en-US" dirty="0"/>
              <a:t>而得到的</a:t>
            </a:r>
          </a:p>
          <a:p>
            <a:pPr lvl="1"/>
            <a:r>
              <a:rPr kumimoji="1" lang="zh-CN" altLang="en-US" dirty="0"/>
              <a:t>显然</a:t>
            </a:r>
            <a:r>
              <a:rPr kumimoji="1" lang="en" altLang="zh-CN" dirty="0"/>
              <a:t>G'</a:t>
            </a:r>
            <a:r>
              <a:rPr kumimoji="1" lang="zh-CN" altLang="en-US" dirty="0"/>
              <a:t>和</a:t>
            </a:r>
            <a:r>
              <a:rPr kumimoji="1" lang="en" altLang="zh-CN" dirty="0"/>
              <a:t>G</a:t>
            </a:r>
            <a:r>
              <a:rPr kumimoji="1" lang="zh-CN" altLang="en-US" dirty="0"/>
              <a:t>接受相同的语言，且按照</a:t>
            </a:r>
            <a:r>
              <a:rPr kumimoji="1" lang="en" altLang="zh-CN" dirty="0">
                <a:solidFill>
                  <a:srgbClr val="FF0000"/>
                </a:solidFill>
              </a:rPr>
              <a:t>S' → S</a:t>
            </a:r>
            <a:r>
              <a:rPr kumimoji="1" lang="zh-CN" altLang="en-US" dirty="0"/>
              <a:t>进行归约实际上就表示已经将输入符号串归约成为开始符号</a:t>
            </a:r>
          </a:p>
        </p:txBody>
      </p:sp>
      <p:sp>
        <p:nvSpPr>
          <p:cNvPr id="3" name="页脚占位符 2">
            <a:extLst>
              <a:ext uri="{FF2B5EF4-FFF2-40B4-BE49-F238E27FC236}">
                <a16:creationId xmlns:a16="http://schemas.microsoft.com/office/drawing/2014/main" id="{D2957A84-D36F-4D48-A4E9-B2DF67064E27}"/>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B95E5CB0-080A-D040-95C9-476C3C6DA2A7}"/>
              </a:ext>
            </a:extLst>
          </p:cNvPr>
          <p:cNvSpPr>
            <a:spLocks noGrp="1"/>
          </p:cNvSpPr>
          <p:nvPr>
            <p:ph type="sldNum" sz="quarter" idx="12"/>
          </p:nvPr>
        </p:nvSpPr>
        <p:spPr/>
        <p:txBody>
          <a:bodyPr/>
          <a:lstStyle/>
          <a:p>
            <a:fld id="{91F816EA-24CC-2048-859A-C5EA9F275392}" type="slidenum">
              <a:rPr lang="en-US" smtClean="0"/>
              <a:pPr/>
              <a:t>70</a:t>
            </a:fld>
            <a:endParaRPr lang="en-US" dirty="0"/>
          </a:p>
        </p:txBody>
      </p:sp>
      <p:sp>
        <p:nvSpPr>
          <p:cNvPr id="5" name="标题 4">
            <a:extLst>
              <a:ext uri="{FF2B5EF4-FFF2-40B4-BE49-F238E27FC236}">
                <a16:creationId xmlns:a16="http://schemas.microsoft.com/office/drawing/2014/main" id="{ED17DD17-75D4-EB40-B718-8BA9778E7CEF}"/>
              </a:ext>
            </a:extLst>
          </p:cNvPr>
          <p:cNvSpPr>
            <a:spLocks noGrp="1"/>
          </p:cNvSpPr>
          <p:nvPr>
            <p:ph type="title"/>
          </p:nvPr>
        </p:nvSpPr>
        <p:spPr/>
        <p:txBody>
          <a:bodyPr/>
          <a:lstStyle/>
          <a:p>
            <a:r>
              <a:rPr kumimoji="1" lang="en-US" altLang="zh-CN" dirty="0"/>
              <a:t>LR(0)</a:t>
            </a:r>
            <a:r>
              <a:rPr kumimoji="1" lang="zh-CN" altLang="en-US" dirty="0"/>
              <a:t>项集规范族的构造</a:t>
            </a:r>
          </a:p>
        </p:txBody>
      </p:sp>
    </p:spTree>
    <p:extLst>
      <p:ext uri="{BB962C8B-B14F-4D97-AF65-F5344CB8AC3E}">
        <p14:creationId xmlns:p14="http://schemas.microsoft.com/office/powerpoint/2010/main" val="42931632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B19ED7E-BF9D-B040-A3BF-58B48910A897}"/>
              </a:ext>
            </a:extLst>
          </p:cNvPr>
          <p:cNvSpPr>
            <a:spLocks noGrp="1"/>
          </p:cNvSpPr>
          <p:nvPr>
            <p:ph idx="1"/>
          </p:nvPr>
        </p:nvSpPr>
        <p:spPr>
          <a:xfrm>
            <a:off x="152400" y="990600"/>
            <a:ext cx="11811000" cy="4978400"/>
          </a:xfrm>
        </p:spPr>
        <p:txBody>
          <a:bodyPr/>
          <a:lstStyle/>
          <a:p>
            <a:r>
              <a:rPr kumimoji="1" lang="zh-CN" altLang="en-US" dirty="0"/>
              <a:t>项集闭包 </a:t>
            </a:r>
            <a:r>
              <a:rPr kumimoji="1" lang="en-US" altLang="zh-CN" dirty="0"/>
              <a:t>(</a:t>
            </a:r>
            <a:r>
              <a:rPr kumimoji="1" lang="en" altLang="zh-CN" dirty="0"/>
              <a:t>CLOSURE)</a:t>
            </a:r>
            <a:r>
              <a:rPr kumimoji="1" lang="en-US" altLang="zh-CN" dirty="0"/>
              <a:t>:</a:t>
            </a:r>
            <a:r>
              <a:rPr kumimoji="1" lang="zh-CN" altLang="en-US" dirty="0"/>
              <a:t> 如果</a:t>
            </a:r>
            <a:r>
              <a:rPr kumimoji="1" lang="en" altLang="zh-CN" dirty="0"/>
              <a:t>I</a:t>
            </a:r>
            <a:r>
              <a:rPr kumimoji="1" lang="zh-CN" altLang="en-US" dirty="0"/>
              <a:t>是文法</a:t>
            </a:r>
            <a:r>
              <a:rPr kumimoji="1" lang="en" altLang="zh-CN" dirty="0"/>
              <a:t>G</a:t>
            </a:r>
            <a:r>
              <a:rPr kumimoji="1" lang="zh-CN" altLang="en-US" dirty="0"/>
              <a:t>的一个项集，</a:t>
            </a:r>
            <a:r>
              <a:rPr kumimoji="1" lang="en" altLang="zh-CN" dirty="0"/>
              <a:t>CLOSURE(I)</a:t>
            </a:r>
            <a:r>
              <a:rPr kumimoji="1" lang="zh-CN" altLang="en-US" dirty="0"/>
              <a:t>就是根据下列两条规则从</a:t>
            </a:r>
            <a:r>
              <a:rPr kumimoji="1" lang="en" altLang="zh-CN" dirty="0"/>
              <a:t>I</a:t>
            </a:r>
            <a:r>
              <a:rPr kumimoji="1" lang="zh-CN" altLang="en-US" dirty="0"/>
              <a:t>构造得到的项集</a:t>
            </a:r>
            <a:endParaRPr kumimoji="1" lang="en-US" altLang="zh-CN" dirty="0"/>
          </a:p>
          <a:p>
            <a:pPr lvl="1"/>
            <a:r>
              <a:rPr kumimoji="1" lang="zh-CN" altLang="en-US" dirty="0"/>
              <a:t>将</a:t>
            </a:r>
            <a:r>
              <a:rPr kumimoji="1" lang="en" altLang="zh-CN" dirty="0"/>
              <a:t>I</a:t>
            </a:r>
            <a:r>
              <a:rPr kumimoji="1" lang="zh-CN" altLang="en-US" dirty="0"/>
              <a:t>中的各项加入</a:t>
            </a:r>
            <a:r>
              <a:rPr kumimoji="1" lang="en" altLang="zh-CN" dirty="0"/>
              <a:t>CLOSURE(I)</a:t>
            </a:r>
            <a:r>
              <a:rPr kumimoji="1" lang="zh-CN" altLang="en-US" dirty="0"/>
              <a:t>中</a:t>
            </a:r>
            <a:endParaRPr kumimoji="1" lang="en-US" altLang="zh-CN" dirty="0"/>
          </a:p>
          <a:p>
            <a:pPr lvl="1"/>
            <a:r>
              <a:rPr kumimoji="1" lang="zh-CN" altLang="en-US" dirty="0"/>
              <a:t>如果</a:t>
            </a:r>
            <a:r>
              <a:rPr kumimoji="1" lang="en" altLang="zh-CN" dirty="0"/>
              <a:t>A → </a:t>
            </a:r>
            <a:r>
              <a:rPr kumimoji="1" lang="el-GR" altLang="zh-CN" dirty="0"/>
              <a:t>α</a:t>
            </a:r>
            <a:r>
              <a:rPr kumimoji="1" lang="en-US" altLang="zh-CN" dirty="0"/>
              <a:t>·</a:t>
            </a:r>
            <a:r>
              <a:rPr kumimoji="1" lang="en" altLang="zh-CN" dirty="0">
                <a:solidFill>
                  <a:srgbClr val="FF0000"/>
                </a:solidFill>
              </a:rPr>
              <a:t>B</a:t>
            </a:r>
            <a:r>
              <a:rPr kumimoji="1" lang="el-GR" altLang="zh-CN" dirty="0"/>
              <a:t>β</a:t>
            </a:r>
            <a:r>
              <a:rPr kumimoji="1" lang="zh-CN" altLang="en-US" dirty="0"/>
              <a:t>在</a:t>
            </a:r>
            <a:r>
              <a:rPr kumimoji="1" lang="en" altLang="zh-CN" dirty="0"/>
              <a:t>CLOSURE(I)</a:t>
            </a:r>
            <a:r>
              <a:rPr kumimoji="1" lang="zh-CN" altLang="en-US" dirty="0"/>
              <a:t>中，而</a:t>
            </a:r>
            <a:r>
              <a:rPr kumimoji="1" lang="en" altLang="zh-CN" dirty="0"/>
              <a:t>B → </a:t>
            </a:r>
            <a:r>
              <a:rPr kumimoji="1" lang="el-GR" altLang="zh-CN" dirty="0"/>
              <a:t>γ</a:t>
            </a:r>
            <a:r>
              <a:rPr kumimoji="1" lang="zh-CN" altLang="en-US" dirty="0"/>
              <a:t>是一个产生 式，且项</a:t>
            </a:r>
            <a:r>
              <a:rPr kumimoji="1" lang="en" altLang="zh-CN" dirty="0">
                <a:solidFill>
                  <a:srgbClr val="FF0000"/>
                </a:solidFill>
              </a:rPr>
              <a:t>B → ·</a:t>
            </a:r>
            <a:r>
              <a:rPr kumimoji="1" lang="el-GR" altLang="zh-CN" dirty="0">
                <a:solidFill>
                  <a:srgbClr val="FF0000"/>
                </a:solidFill>
              </a:rPr>
              <a:t>γ</a:t>
            </a:r>
            <a:r>
              <a:rPr kumimoji="1" lang="zh-CN" altLang="en-US" dirty="0"/>
              <a:t>不在</a:t>
            </a:r>
            <a:r>
              <a:rPr kumimoji="1" lang="en" altLang="zh-CN" dirty="0"/>
              <a:t>CLOSURE(I)</a:t>
            </a:r>
            <a:r>
              <a:rPr kumimoji="1" lang="zh-CN" altLang="en-US" dirty="0"/>
              <a:t>中，就将该项加入其中，不断应用该规则直到没有新项可加入</a:t>
            </a:r>
            <a:endParaRPr kumimoji="1" lang="en-US" altLang="zh-CN" dirty="0"/>
          </a:p>
          <a:p>
            <a:r>
              <a:rPr kumimoji="1" lang="zh-CN" altLang="en-US" dirty="0"/>
              <a:t>意义</a:t>
            </a:r>
            <a:endParaRPr kumimoji="1" lang="en-US" altLang="zh-CN" dirty="0"/>
          </a:p>
          <a:p>
            <a:pPr lvl="1"/>
            <a:r>
              <a:rPr kumimoji="1" lang="en-US" altLang="zh-CN" dirty="0"/>
              <a:t>A→α·Bβ</a:t>
            </a:r>
            <a:r>
              <a:rPr kumimoji="1" lang="zh-CN" altLang="en-US" dirty="0"/>
              <a:t>，表示希望看到由</a:t>
            </a:r>
            <a:r>
              <a:rPr kumimoji="1" lang="en" altLang="zh-CN" dirty="0"/>
              <a:t>B</a:t>
            </a:r>
            <a:r>
              <a:rPr kumimoji="1" lang="el-GR" altLang="zh-CN" dirty="0"/>
              <a:t>β</a:t>
            </a:r>
            <a:r>
              <a:rPr kumimoji="1" lang="zh-CN" altLang="en-US" dirty="0"/>
              <a:t>推导出的串，那要先看到由</a:t>
            </a:r>
            <a:r>
              <a:rPr kumimoji="1" lang="en" altLang="zh-CN" dirty="0"/>
              <a:t>B</a:t>
            </a:r>
            <a:r>
              <a:rPr kumimoji="1" lang="zh-CN" altLang="en-US" dirty="0"/>
              <a:t>推导出的串，因此加上</a:t>
            </a:r>
            <a:r>
              <a:rPr kumimoji="1" lang="en" altLang="zh-CN" dirty="0"/>
              <a:t>B</a:t>
            </a:r>
            <a:r>
              <a:rPr kumimoji="1" lang="zh-CN" altLang="en-US" dirty="0"/>
              <a:t>的各个产生式对应的项</a:t>
            </a:r>
            <a:endParaRPr kumimoji="1" lang="en-US" altLang="zh-CN" dirty="0"/>
          </a:p>
        </p:txBody>
      </p:sp>
      <p:sp>
        <p:nvSpPr>
          <p:cNvPr id="3" name="页脚占位符 2">
            <a:extLst>
              <a:ext uri="{FF2B5EF4-FFF2-40B4-BE49-F238E27FC236}">
                <a16:creationId xmlns:a16="http://schemas.microsoft.com/office/drawing/2014/main" id="{244B9EF7-24B7-5548-BF48-C4664F5D9A06}"/>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0C53CC65-8CFF-C14C-B634-787792A8F278}"/>
              </a:ext>
            </a:extLst>
          </p:cNvPr>
          <p:cNvSpPr>
            <a:spLocks noGrp="1"/>
          </p:cNvSpPr>
          <p:nvPr>
            <p:ph type="sldNum" sz="quarter" idx="12"/>
          </p:nvPr>
        </p:nvSpPr>
        <p:spPr/>
        <p:txBody>
          <a:bodyPr/>
          <a:lstStyle/>
          <a:p>
            <a:fld id="{91F816EA-24CC-2048-859A-C5EA9F275392}" type="slidenum">
              <a:rPr lang="en-US" smtClean="0"/>
              <a:pPr/>
              <a:t>71</a:t>
            </a:fld>
            <a:endParaRPr lang="en-US" dirty="0"/>
          </a:p>
        </p:txBody>
      </p:sp>
      <p:sp>
        <p:nvSpPr>
          <p:cNvPr id="5" name="标题 4">
            <a:extLst>
              <a:ext uri="{FF2B5EF4-FFF2-40B4-BE49-F238E27FC236}">
                <a16:creationId xmlns:a16="http://schemas.microsoft.com/office/drawing/2014/main" id="{7AFE1636-765E-5545-A7EB-2C77E18A39A7}"/>
              </a:ext>
            </a:extLst>
          </p:cNvPr>
          <p:cNvSpPr>
            <a:spLocks noGrp="1"/>
          </p:cNvSpPr>
          <p:nvPr>
            <p:ph type="title"/>
          </p:nvPr>
        </p:nvSpPr>
        <p:spPr/>
        <p:txBody>
          <a:bodyPr/>
          <a:lstStyle/>
          <a:p>
            <a:r>
              <a:rPr kumimoji="1" lang="zh-CN" altLang="en-US" dirty="0"/>
              <a:t>项集闭包</a:t>
            </a:r>
            <a:r>
              <a:rPr kumimoji="1" lang="en" altLang="zh-CN" dirty="0"/>
              <a:t>CLOSURE</a:t>
            </a:r>
            <a:endParaRPr kumimoji="1" lang="zh-CN" altLang="en-US" dirty="0"/>
          </a:p>
        </p:txBody>
      </p:sp>
    </p:spTree>
    <p:extLst>
      <p:ext uri="{BB962C8B-B14F-4D97-AF65-F5344CB8AC3E}">
        <p14:creationId xmlns:p14="http://schemas.microsoft.com/office/powerpoint/2010/main" val="211523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25851169-ACE7-BD4A-A579-C039DA12E78A}"/>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2858C79F-2892-FD42-AA2E-B931E40DEF3A}"/>
              </a:ext>
            </a:extLst>
          </p:cNvPr>
          <p:cNvSpPr>
            <a:spLocks noGrp="1"/>
          </p:cNvSpPr>
          <p:nvPr>
            <p:ph type="sldNum" sz="quarter" idx="12"/>
          </p:nvPr>
        </p:nvSpPr>
        <p:spPr/>
        <p:txBody>
          <a:bodyPr/>
          <a:lstStyle/>
          <a:p>
            <a:fld id="{91F816EA-24CC-2048-859A-C5EA9F275392}" type="slidenum">
              <a:rPr lang="en-US" smtClean="0"/>
              <a:pPr/>
              <a:t>72</a:t>
            </a:fld>
            <a:endParaRPr lang="en-US" dirty="0"/>
          </a:p>
        </p:txBody>
      </p:sp>
      <p:sp>
        <p:nvSpPr>
          <p:cNvPr id="5" name="标题 4">
            <a:extLst>
              <a:ext uri="{FF2B5EF4-FFF2-40B4-BE49-F238E27FC236}">
                <a16:creationId xmlns:a16="http://schemas.microsoft.com/office/drawing/2014/main" id="{7E6622F8-B0C3-9646-9048-0524647C4930}"/>
              </a:ext>
            </a:extLst>
          </p:cNvPr>
          <p:cNvSpPr>
            <a:spLocks noGrp="1"/>
          </p:cNvSpPr>
          <p:nvPr>
            <p:ph type="title"/>
          </p:nvPr>
        </p:nvSpPr>
        <p:spPr/>
        <p:txBody>
          <a:bodyPr/>
          <a:lstStyle/>
          <a:p>
            <a:r>
              <a:rPr kumimoji="1" lang="en" altLang="zh-CN" dirty="0"/>
              <a:t>CLOSURE(I)</a:t>
            </a:r>
            <a:r>
              <a:rPr kumimoji="1" lang="zh-CN" altLang="en-US" dirty="0"/>
              <a:t>的构造算法</a:t>
            </a:r>
          </a:p>
        </p:txBody>
      </p:sp>
      <p:pic>
        <p:nvPicPr>
          <p:cNvPr id="22530" name="Picture 2">
            <a:extLst>
              <a:ext uri="{FF2B5EF4-FFF2-40B4-BE49-F238E27FC236}">
                <a16:creationId xmlns:a16="http://schemas.microsoft.com/office/drawing/2014/main" id="{18F90B5D-2F03-3741-A59C-8C9EE63CB6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7300" y="935036"/>
            <a:ext cx="9677400" cy="534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5741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25BEAED-B183-BA40-AF4E-113C9A00711E}"/>
              </a:ext>
            </a:extLst>
          </p:cNvPr>
          <p:cNvSpPr>
            <a:spLocks noGrp="1"/>
          </p:cNvSpPr>
          <p:nvPr>
            <p:ph idx="1"/>
          </p:nvPr>
        </p:nvSpPr>
        <p:spPr>
          <a:xfrm>
            <a:off x="406400" y="914400"/>
            <a:ext cx="11379200" cy="5410200"/>
          </a:xfrm>
        </p:spPr>
        <p:txBody>
          <a:bodyPr/>
          <a:lstStyle/>
          <a:p>
            <a:r>
              <a:rPr kumimoji="1" lang="zh-CN" altLang="en-US" dirty="0"/>
              <a:t>增广文法</a:t>
            </a:r>
            <a:endParaRPr kumimoji="1" lang="en-US" altLang="zh-CN" dirty="0"/>
          </a:p>
          <a:p>
            <a:pPr lvl="1"/>
            <a:r>
              <a:rPr kumimoji="1" lang="en" altLang="zh-CN" dirty="0"/>
              <a:t>E' → E 	</a:t>
            </a:r>
          </a:p>
          <a:p>
            <a:pPr lvl="1"/>
            <a:r>
              <a:rPr kumimoji="1" lang="en" altLang="zh-CN" dirty="0"/>
              <a:t>E → E + T | T </a:t>
            </a:r>
          </a:p>
          <a:p>
            <a:pPr lvl="1"/>
            <a:r>
              <a:rPr kumimoji="1" lang="en" altLang="zh-CN" dirty="0"/>
              <a:t>T → T * F | F</a:t>
            </a:r>
          </a:p>
          <a:p>
            <a:pPr lvl="1"/>
            <a:r>
              <a:rPr kumimoji="1" lang="en" altLang="zh-CN" dirty="0"/>
              <a:t>F → ( E ) | id</a:t>
            </a:r>
          </a:p>
          <a:p>
            <a:r>
              <a:rPr kumimoji="1" lang="zh-CN" altLang="en-US" dirty="0"/>
              <a:t>项集</a:t>
            </a:r>
            <a:r>
              <a:rPr kumimoji="1" lang="en-US" altLang="zh-CN" dirty="0"/>
              <a:t>{ </a:t>
            </a:r>
            <a:r>
              <a:rPr kumimoji="1" lang="en-US" altLang="zh-CN" dirty="0">
                <a:solidFill>
                  <a:srgbClr val="FF0000"/>
                </a:solidFill>
              </a:rPr>
              <a:t>[</a:t>
            </a:r>
            <a:r>
              <a:rPr kumimoji="1" lang="en" altLang="zh-CN" dirty="0">
                <a:solidFill>
                  <a:srgbClr val="FF0000"/>
                </a:solidFill>
              </a:rPr>
              <a:t>E’→·E]</a:t>
            </a:r>
            <a:r>
              <a:rPr kumimoji="1" lang="en" altLang="zh-CN" dirty="0"/>
              <a:t> }</a:t>
            </a:r>
            <a:r>
              <a:rPr kumimoji="1" lang="zh-CN" altLang="en-US" dirty="0"/>
              <a:t>的闭包</a:t>
            </a:r>
            <a:endParaRPr kumimoji="1" lang="en-US" altLang="zh-CN" dirty="0"/>
          </a:p>
          <a:p>
            <a:pPr lvl="1"/>
            <a:r>
              <a:rPr kumimoji="1" lang="en" altLang="zh-CN" dirty="0"/>
              <a:t>[E' → ·E]</a:t>
            </a:r>
            <a:r>
              <a:rPr kumimoji="1" lang="zh-CN" altLang="en-US" dirty="0"/>
              <a:t>在闭包中</a:t>
            </a:r>
            <a:endParaRPr kumimoji="1" lang="en-US" altLang="zh-CN" dirty="0"/>
          </a:p>
          <a:p>
            <a:pPr lvl="1"/>
            <a:r>
              <a:rPr kumimoji="1" lang="en" altLang="zh-CN" dirty="0"/>
              <a:t>[E → ·E + T], [E → ·T]</a:t>
            </a:r>
            <a:r>
              <a:rPr kumimoji="1" lang="zh-CN" altLang="en-US" dirty="0"/>
              <a:t>在闭包中</a:t>
            </a:r>
          </a:p>
          <a:p>
            <a:pPr lvl="1"/>
            <a:r>
              <a:rPr kumimoji="1" lang="en-US" altLang="zh-CN" dirty="0"/>
              <a:t>[</a:t>
            </a:r>
            <a:r>
              <a:rPr kumimoji="1" lang="en" altLang="zh-CN" dirty="0"/>
              <a:t>T → ·T * F], [T → ·F]</a:t>
            </a:r>
            <a:r>
              <a:rPr kumimoji="1" lang="zh-CN" altLang="en-US" dirty="0"/>
              <a:t>在闭包中</a:t>
            </a:r>
          </a:p>
          <a:p>
            <a:pPr lvl="1"/>
            <a:r>
              <a:rPr kumimoji="1" lang="en-US" altLang="zh-CN" dirty="0"/>
              <a:t>[</a:t>
            </a:r>
            <a:r>
              <a:rPr kumimoji="1" lang="en" altLang="zh-CN" dirty="0"/>
              <a:t>F → ·( E )], [F → ·id]</a:t>
            </a:r>
            <a:r>
              <a:rPr kumimoji="1" lang="zh-CN" altLang="en-US" dirty="0"/>
              <a:t>在闭包中</a:t>
            </a:r>
          </a:p>
        </p:txBody>
      </p:sp>
      <p:sp>
        <p:nvSpPr>
          <p:cNvPr id="3" name="页脚占位符 2">
            <a:extLst>
              <a:ext uri="{FF2B5EF4-FFF2-40B4-BE49-F238E27FC236}">
                <a16:creationId xmlns:a16="http://schemas.microsoft.com/office/drawing/2014/main" id="{7236D12A-7E42-9843-A429-B738D202788C}"/>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867AE11D-716D-C24B-B62A-AEADD0583F31}"/>
              </a:ext>
            </a:extLst>
          </p:cNvPr>
          <p:cNvSpPr>
            <a:spLocks noGrp="1"/>
          </p:cNvSpPr>
          <p:nvPr>
            <p:ph type="sldNum" sz="quarter" idx="12"/>
          </p:nvPr>
        </p:nvSpPr>
        <p:spPr/>
        <p:txBody>
          <a:bodyPr/>
          <a:lstStyle/>
          <a:p>
            <a:fld id="{91F816EA-24CC-2048-859A-C5EA9F275392}" type="slidenum">
              <a:rPr lang="en-US" smtClean="0"/>
              <a:pPr/>
              <a:t>73</a:t>
            </a:fld>
            <a:endParaRPr lang="en-US" dirty="0"/>
          </a:p>
        </p:txBody>
      </p:sp>
      <p:sp>
        <p:nvSpPr>
          <p:cNvPr id="5" name="标题 4">
            <a:extLst>
              <a:ext uri="{FF2B5EF4-FFF2-40B4-BE49-F238E27FC236}">
                <a16:creationId xmlns:a16="http://schemas.microsoft.com/office/drawing/2014/main" id="{9D4F5EA6-E88B-F944-A407-C74B6C549D54}"/>
              </a:ext>
            </a:extLst>
          </p:cNvPr>
          <p:cNvSpPr>
            <a:spLocks noGrp="1"/>
          </p:cNvSpPr>
          <p:nvPr>
            <p:ph type="title"/>
          </p:nvPr>
        </p:nvSpPr>
        <p:spPr/>
        <p:txBody>
          <a:bodyPr/>
          <a:lstStyle/>
          <a:p>
            <a:r>
              <a:rPr kumimoji="1" lang="zh-CN" altLang="en-US" dirty="0"/>
              <a:t>项集闭包构造的例子</a:t>
            </a:r>
          </a:p>
        </p:txBody>
      </p:sp>
    </p:spTree>
    <p:extLst>
      <p:ext uri="{BB962C8B-B14F-4D97-AF65-F5344CB8AC3E}">
        <p14:creationId xmlns:p14="http://schemas.microsoft.com/office/powerpoint/2010/main" val="258651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blinds(horizontal)">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blinds(horizontal)">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blinds(horizontal)">
                                      <p:cBhvr>
                                        <p:cTn id="29" dur="500"/>
                                        <p:tgtEl>
                                          <p:spTgt spid="2">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blinds(horizontal)">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blinds(horizontal)">
                                      <p:cBhvr>
                                        <p:cTn id="39" dur="500"/>
                                        <p:tgtEl>
                                          <p:spTgt spid="2">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
                                            <p:txEl>
                                              <p:pRg st="9" end="9"/>
                                            </p:txEl>
                                          </p:spTgt>
                                        </p:tgtEl>
                                        <p:attrNameLst>
                                          <p:attrName>style.visibility</p:attrName>
                                        </p:attrNameLst>
                                      </p:cBhvr>
                                      <p:to>
                                        <p:strVal val="visible"/>
                                      </p:to>
                                    </p:set>
                                    <p:animEffect transition="in" filter="blinds(horizontal)">
                                      <p:cBhvr>
                                        <p:cTn id="44"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67DCD71-E3D6-E641-82E8-A59359A9B490}"/>
              </a:ext>
            </a:extLst>
          </p:cNvPr>
          <p:cNvSpPr>
            <a:spLocks noGrp="1"/>
          </p:cNvSpPr>
          <p:nvPr>
            <p:ph idx="1"/>
          </p:nvPr>
        </p:nvSpPr>
        <p:spPr/>
        <p:txBody>
          <a:bodyPr/>
          <a:lstStyle/>
          <a:p>
            <a:r>
              <a:rPr kumimoji="1" lang="en" altLang="zh-CN" dirty="0"/>
              <a:t>GOTO</a:t>
            </a:r>
            <a:r>
              <a:rPr kumimoji="1" lang="zh-CN" altLang="en-US" dirty="0"/>
              <a:t>函数</a:t>
            </a:r>
            <a:endParaRPr kumimoji="1" lang="en-US" altLang="zh-CN" dirty="0"/>
          </a:p>
          <a:p>
            <a:pPr lvl="1"/>
            <a:r>
              <a:rPr kumimoji="1" lang="en" altLang="zh-CN" dirty="0"/>
              <a:t>I</a:t>
            </a:r>
            <a:r>
              <a:rPr kumimoji="1" lang="zh-CN" altLang="en-US" dirty="0"/>
              <a:t>是一个项集，</a:t>
            </a:r>
            <a:r>
              <a:rPr kumimoji="1" lang="en" altLang="zh-CN" dirty="0"/>
              <a:t>X</a:t>
            </a:r>
            <a:r>
              <a:rPr kumimoji="1" lang="zh-CN" altLang="en-US" dirty="0"/>
              <a:t>是一个文法符号，则</a:t>
            </a:r>
            <a:r>
              <a:rPr kumimoji="1" lang="en" altLang="zh-CN" dirty="0"/>
              <a:t>GOTO(I, X)</a:t>
            </a:r>
            <a:r>
              <a:rPr kumimoji="1" lang="zh-CN" altLang="en-US" dirty="0"/>
              <a:t>定义为</a:t>
            </a:r>
            <a:r>
              <a:rPr kumimoji="1" lang="en" altLang="zh-CN" dirty="0"/>
              <a:t>I</a:t>
            </a:r>
            <a:r>
              <a:rPr kumimoji="1" lang="zh-CN" altLang="en-US" dirty="0"/>
              <a:t>中所有形如的项</a:t>
            </a:r>
            <a:r>
              <a:rPr kumimoji="1" lang="en-US" altLang="zh-CN" dirty="0"/>
              <a:t>[</a:t>
            </a:r>
            <a:r>
              <a:rPr kumimoji="1" lang="en" altLang="zh-CN" dirty="0"/>
              <a:t>A → </a:t>
            </a:r>
            <a:r>
              <a:rPr kumimoji="1" lang="el-GR" altLang="zh-CN" dirty="0"/>
              <a:t>α·</a:t>
            </a:r>
            <a:r>
              <a:rPr kumimoji="1" lang="en" altLang="zh-CN" dirty="0"/>
              <a:t>X</a:t>
            </a:r>
            <a:r>
              <a:rPr kumimoji="1" lang="el-GR" altLang="zh-CN" dirty="0"/>
              <a:t>β]</a:t>
            </a:r>
            <a:r>
              <a:rPr kumimoji="1" lang="zh-CN" altLang="en-US" dirty="0"/>
              <a:t>所对应的项</a:t>
            </a:r>
            <a:r>
              <a:rPr kumimoji="1" lang="en-US" altLang="zh-CN" dirty="0"/>
              <a:t>[</a:t>
            </a:r>
            <a:r>
              <a:rPr kumimoji="1" lang="en" altLang="zh-CN" dirty="0"/>
              <a:t>A → </a:t>
            </a:r>
            <a:r>
              <a:rPr kumimoji="1" lang="el-GR" altLang="zh-CN" dirty="0"/>
              <a:t>α</a:t>
            </a:r>
            <a:r>
              <a:rPr kumimoji="1" lang="en" altLang="zh-CN" dirty="0"/>
              <a:t>X·</a:t>
            </a:r>
            <a:r>
              <a:rPr kumimoji="1" lang="el-GR" altLang="zh-CN" dirty="0"/>
              <a:t>β]</a:t>
            </a:r>
            <a:r>
              <a:rPr kumimoji="1" lang="zh-CN" altLang="en-US" dirty="0"/>
              <a:t>的集合的闭包</a:t>
            </a:r>
            <a:endParaRPr kumimoji="1" lang="en-US" altLang="zh-CN" dirty="0"/>
          </a:p>
          <a:p>
            <a:r>
              <a:rPr kumimoji="1" lang="zh-CN" altLang="en-US" dirty="0"/>
              <a:t>例如</a:t>
            </a:r>
            <a:endParaRPr kumimoji="1" lang="en-US" altLang="zh-CN" dirty="0"/>
          </a:p>
          <a:p>
            <a:pPr lvl="1"/>
            <a:r>
              <a:rPr kumimoji="1" lang="en" altLang="zh-CN" dirty="0"/>
              <a:t>I = { [E' → E·], [E → E·+ T] }</a:t>
            </a:r>
          </a:p>
          <a:p>
            <a:pPr lvl="1"/>
            <a:r>
              <a:rPr kumimoji="1" lang="en" altLang="zh-CN" dirty="0"/>
              <a:t>G</a:t>
            </a:r>
            <a:r>
              <a:rPr kumimoji="1" lang="en-US" altLang="zh-CN" dirty="0"/>
              <a:t>OTO(I,</a:t>
            </a:r>
            <a:r>
              <a:rPr kumimoji="1" lang="zh-CN" altLang="en-US" dirty="0"/>
              <a:t> </a:t>
            </a:r>
            <a:r>
              <a:rPr kumimoji="1" lang="en-US" altLang="zh-CN" dirty="0"/>
              <a:t>+)</a:t>
            </a:r>
            <a:r>
              <a:rPr kumimoji="1" lang="zh-CN" altLang="en-US" dirty="0"/>
              <a:t>计算如下</a:t>
            </a:r>
            <a:endParaRPr kumimoji="1" lang="en-US" altLang="zh-CN" dirty="0"/>
          </a:p>
          <a:p>
            <a:pPr lvl="2"/>
            <a:r>
              <a:rPr kumimoji="1" lang="en-US" altLang="zh-CN" dirty="0"/>
              <a:t>I</a:t>
            </a:r>
            <a:r>
              <a:rPr kumimoji="1" lang="zh-CN" altLang="en-US" dirty="0"/>
              <a:t>中只有一个项的点号后面有</a:t>
            </a:r>
            <a:r>
              <a:rPr kumimoji="1" lang="en-US" altLang="zh-CN" dirty="0"/>
              <a:t>+</a:t>
            </a:r>
            <a:r>
              <a:rPr kumimoji="1" lang="zh-CN" altLang="en-US" dirty="0"/>
              <a:t>，对应的项为</a:t>
            </a:r>
            <a:r>
              <a:rPr kumimoji="1" lang="en-US" altLang="zh-CN" dirty="0"/>
              <a:t>[E→E+·T]</a:t>
            </a:r>
          </a:p>
          <a:p>
            <a:pPr lvl="2"/>
            <a:r>
              <a:rPr kumimoji="1" lang="en-US" altLang="zh-CN" dirty="0"/>
              <a:t>CLOSURE({[E→E+·T]}= </a:t>
            </a:r>
          </a:p>
          <a:p>
            <a:pPr marL="1143000" lvl="3" indent="0">
              <a:buNone/>
            </a:pPr>
            <a:r>
              <a:rPr kumimoji="1" lang="en-US" altLang="zh-CN" sz="2800" dirty="0"/>
              <a:t>	{ [E →E +·</a:t>
            </a:r>
            <a:r>
              <a:rPr kumimoji="1" lang="en-US" altLang="zh-CN" sz="2800" dirty="0">
                <a:solidFill>
                  <a:srgbClr val="00B050"/>
                </a:solidFill>
              </a:rPr>
              <a:t>T</a:t>
            </a:r>
            <a:r>
              <a:rPr kumimoji="1" lang="en-US" altLang="zh-CN" sz="2800" dirty="0"/>
              <a:t>], </a:t>
            </a:r>
            <a:r>
              <a:rPr kumimoji="1" lang="en-US" altLang="zh-CN" sz="2800" dirty="0">
                <a:solidFill>
                  <a:srgbClr val="FF0000"/>
                </a:solidFill>
              </a:rPr>
              <a:t>[T → ·T * F], [T →·F], [F → ·( E )],[F → ·id]</a:t>
            </a:r>
            <a:r>
              <a:rPr kumimoji="1" lang="en-US" altLang="zh-CN" sz="2800" dirty="0"/>
              <a:t> }</a:t>
            </a:r>
            <a:endParaRPr kumimoji="1" lang="zh-CN" altLang="en-US" sz="2800" dirty="0"/>
          </a:p>
        </p:txBody>
      </p:sp>
      <p:sp>
        <p:nvSpPr>
          <p:cNvPr id="3" name="页脚占位符 2">
            <a:extLst>
              <a:ext uri="{FF2B5EF4-FFF2-40B4-BE49-F238E27FC236}">
                <a16:creationId xmlns:a16="http://schemas.microsoft.com/office/drawing/2014/main" id="{7147031B-BC62-2D4B-BABB-EBF4219FCD54}"/>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53021A54-57BD-624B-92E4-F7C9FCE6BC0C}"/>
              </a:ext>
            </a:extLst>
          </p:cNvPr>
          <p:cNvSpPr>
            <a:spLocks noGrp="1"/>
          </p:cNvSpPr>
          <p:nvPr>
            <p:ph type="sldNum" sz="quarter" idx="12"/>
          </p:nvPr>
        </p:nvSpPr>
        <p:spPr/>
        <p:txBody>
          <a:bodyPr/>
          <a:lstStyle/>
          <a:p>
            <a:fld id="{91F816EA-24CC-2048-859A-C5EA9F275392}" type="slidenum">
              <a:rPr lang="en-US" smtClean="0"/>
              <a:pPr/>
              <a:t>74</a:t>
            </a:fld>
            <a:endParaRPr lang="en-US" dirty="0"/>
          </a:p>
        </p:txBody>
      </p:sp>
      <p:sp>
        <p:nvSpPr>
          <p:cNvPr id="5" name="标题 4">
            <a:extLst>
              <a:ext uri="{FF2B5EF4-FFF2-40B4-BE49-F238E27FC236}">
                <a16:creationId xmlns:a16="http://schemas.microsoft.com/office/drawing/2014/main" id="{BCF3C909-4B4A-D445-94D4-48F44EF872E7}"/>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GOTO</a:t>
            </a:r>
            <a:r>
              <a:rPr kumimoji="1" lang="zh-CN" altLang="en-US" dirty="0">
                <a:latin typeface="Times New Roman" panose="02020603050405020304" pitchFamily="18" charset="0"/>
                <a:cs typeface="Times New Roman" panose="02020603050405020304" pitchFamily="18" charset="0"/>
              </a:rPr>
              <a:t>函数</a:t>
            </a:r>
          </a:p>
        </p:txBody>
      </p:sp>
    </p:spTree>
    <p:extLst>
      <p:ext uri="{BB962C8B-B14F-4D97-AF65-F5344CB8AC3E}">
        <p14:creationId xmlns:p14="http://schemas.microsoft.com/office/powerpoint/2010/main" val="8480431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46701C9-9313-1347-A22B-096F58CD6ED9}"/>
              </a:ext>
            </a:extLst>
          </p:cNvPr>
          <p:cNvSpPr>
            <a:spLocks noGrp="1"/>
          </p:cNvSpPr>
          <p:nvPr>
            <p:ph idx="1"/>
          </p:nvPr>
        </p:nvSpPr>
        <p:spPr/>
        <p:txBody>
          <a:bodyPr/>
          <a:lstStyle/>
          <a:p>
            <a:r>
              <a:rPr kumimoji="1" lang="zh-CN" altLang="en-US" dirty="0"/>
              <a:t>从</a:t>
            </a:r>
            <a:r>
              <a:rPr kumimoji="1" lang="zh-CN" altLang="en-US" dirty="0">
                <a:solidFill>
                  <a:srgbClr val="FF0000"/>
                </a:solidFill>
              </a:rPr>
              <a:t>初始项集</a:t>
            </a:r>
            <a:r>
              <a:rPr kumimoji="1" lang="zh-CN" altLang="en-US" dirty="0"/>
              <a:t>开始，不断计算各种可能的</a:t>
            </a:r>
            <a:r>
              <a:rPr kumimoji="1" lang="zh-CN" altLang="en-US" dirty="0">
                <a:solidFill>
                  <a:srgbClr val="FF0000"/>
                </a:solidFill>
              </a:rPr>
              <a:t>后继</a:t>
            </a:r>
            <a:r>
              <a:rPr kumimoji="1" lang="zh-CN" altLang="en-US" dirty="0"/>
              <a:t>，直 到生成所有的项集</a:t>
            </a:r>
          </a:p>
        </p:txBody>
      </p:sp>
      <p:sp>
        <p:nvSpPr>
          <p:cNvPr id="3" name="页脚占位符 2">
            <a:extLst>
              <a:ext uri="{FF2B5EF4-FFF2-40B4-BE49-F238E27FC236}">
                <a16:creationId xmlns:a16="http://schemas.microsoft.com/office/drawing/2014/main" id="{7799789A-5433-6841-B1AA-6324CD315C1C}"/>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7E4975BF-3BD1-3140-9628-8E397A32C492}"/>
              </a:ext>
            </a:extLst>
          </p:cNvPr>
          <p:cNvSpPr>
            <a:spLocks noGrp="1"/>
          </p:cNvSpPr>
          <p:nvPr>
            <p:ph type="sldNum" sz="quarter" idx="12"/>
          </p:nvPr>
        </p:nvSpPr>
        <p:spPr/>
        <p:txBody>
          <a:bodyPr/>
          <a:lstStyle/>
          <a:p>
            <a:fld id="{91F816EA-24CC-2048-859A-C5EA9F275392}" type="slidenum">
              <a:rPr lang="en-US" smtClean="0"/>
              <a:pPr/>
              <a:t>75</a:t>
            </a:fld>
            <a:endParaRPr lang="en-US" dirty="0"/>
          </a:p>
        </p:txBody>
      </p:sp>
      <p:sp>
        <p:nvSpPr>
          <p:cNvPr id="5" name="标题 4">
            <a:extLst>
              <a:ext uri="{FF2B5EF4-FFF2-40B4-BE49-F238E27FC236}">
                <a16:creationId xmlns:a16="http://schemas.microsoft.com/office/drawing/2014/main" id="{3958CBC4-63AB-7148-A8BB-9ECCFAD262D5}"/>
              </a:ext>
            </a:extLst>
          </p:cNvPr>
          <p:cNvSpPr>
            <a:spLocks noGrp="1"/>
          </p:cNvSpPr>
          <p:nvPr>
            <p:ph type="title"/>
          </p:nvPr>
        </p:nvSpPr>
        <p:spPr/>
        <p:txBody>
          <a:bodyPr/>
          <a:lstStyle/>
          <a:p>
            <a:r>
              <a:rPr kumimoji="1" lang="zh-CN" altLang="en-US" dirty="0"/>
              <a:t>求</a:t>
            </a:r>
            <a:r>
              <a:rPr kumimoji="1" lang="en" altLang="zh-CN" dirty="0"/>
              <a:t>LR(0)</a:t>
            </a:r>
            <a:r>
              <a:rPr kumimoji="1" lang="zh-CN" altLang="en-US" dirty="0"/>
              <a:t>项集规范族的算法</a:t>
            </a:r>
          </a:p>
        </p:txBody>
      </p:sp>
      <p:pic>
        <p:nvPicPr>
          <p:cNvPr id="23554" name="Picture 2">
            <a:extLst>
              <a:ext uri="{FF2B5EF4-FFF2-40B4-BE49-F238E27FC236}">
                <a16:creationId xmlns:a16="http://schemas.microsoft.com/office/drawing/2014/main" id="{F02C6DB7-BC23-5847-B4C7-FF3408EFAD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00" y="2019300"/>
            <a:ext cx="9880600" cy="435274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线箭头连接符 6">
            <a:extLst>
              <a:ext uri="{FF2B5EF4-FFF2-40B4-BE49-F238E27FC236}">
                <a16:creationId xmlns:a16="http://schemas.microsoft.com/office/drawing/2014/main" id="{529FCE40-4448-A945-A640-28753270FBA8}"/>
              </a:ext>
            </a:extLst>
          </p:cNvPr>
          <p:cNvCxnSpPr>
            <a:cxnSpLocks/>
            <a:endCxn id="13" idx="0"/>
          </p:cNvCxnSpPr>
          <p:nvPr/>
        </p:nvCxnSpPr>
        <p:spPr bwMode="auto">
          <a:xfrm>
            <a:off x="2514600" y="1447800"/>
            <a:ext cx="2892802" cy="1243120"/>
          </a:xfrm>
          <a:prstGeom prst="straightConnector1">
            <a:avLst/>
          </a:prstGeom>
          <a:gradFill rotWithShape="0">
            <a:gsLst>
              <a:gs pos="0">
                <a:srgbClr val="A50021"/>
              </a:gs>
              <a:gs pos="100000">
                <a:schemeClr val="tx1"/>
              </a:gs>
            </a:gsLst>
            <a:lin ang="0" scaled="1"/>
          </a:gradFill>
          <a:ln w="38100" cap="flat" cmpd="sng" algn="ctr">
            <a:solidFill>
              <a:srgbClr val="FF0000"/>
            </a:solidFill>
            <a:prstDash val="solid"/>
            <a:miter lim="800000"/>
            <a:headEnd type="none" w="med" len="med"/>
            <a:tailEnd type="triangle"/>
          </a:ln>
          <a:effectLst/>
        </p:spPr>
      </p:cxnSp>
      <p:cxnSp>
        <p:nvCxnSpPr>
          <p:cNvPr id="9" name="直线箭头连接符 8">
            <a:extLst>
              <a:ext uri="{FF2B5EF4-FFF2-40B4-BE49-F238E27FC236}">
                <a16:creationId xmlns:a16="http://schemas.microsoft.com/office/drawing/2014/main" id="{A6189AC5-9C3B-BE45-B122-CFE593ED1E63}"/>
              </a:ext>
            </a:extLst>
          </p:cNvPr>
          <p:cNvCxnSpPr>
            <a:cxnSpLocks/>
          </p:cNvCxnSpPr>
          <p:nvPr/>
        </p:nvCxnSpPr>
        <p:spPr bwMode="auto">
          <a:xfrm flipH="1">
            <a:off x="6784600" y="1447800"/>
            <a:ext cx="1445000" cy="2882160"/>
          </a:xfrm>
          <a:prstGeom prst="straightConnector1">
            <a:avLst/>
          </a:prstGeom>
          <a:gradFill rotWithShape="0">
            <a:gsLst>
              <a:gs pos="0">
                <a:srgbClr val="A50021"/>
              </a:gs>
              <a:gs pos="100000">
                <a:schemeClr val="tx1"/>
              </a:gs>
            </a:gsLst>
            <a:lin ang="0" scaled="1"/>
          </a:gradFill>
          <a:ln w="38100" cap="flat" cmpd="sng" algn="ctr">
            <a:solidFill>
              <a:srgbClr val="FF0000"/>
            </a:solidFill>
            <a:prstDash val="solid"/>
            <a:miter lim="800000"/>
            <a:headEnd type="none" w="med" len="med"/>
            <a:tailEnd type="triangle"/>
          </a:ln>
          <a:effectLst/>
        </p:spPr>
      </p:cxnSp>
      <p:sp>
        <p:nvSpPr>
          <p:cNvPr id="11" name="矩形 10">
            <a:extLst>
              <a:ext uri="{FF2B5EF4-FFF2-40B4-BE49-F238E27FC236}">
                <a16:creationId xmlns:a16="http://schemas.microsoft.com/office/drawing/2014/main" id="{33680E1A-559B-D54F-B19B-BE6F3129B6E8}"/>
              </a:ext>
            </a:extLst>
          </p:cNvPr>
          <p:cNvSpPr/>
          <p:nvPr/>
        </p:nvSpPr>
        <p:spPr bwMode="auto">
          <a:xfrm>
            <a:off x="5969000" y="4329960"/>
            <a:ext cx="1803400" cy="394440"/>
          </a:xfrm>
          <a:prstGeom prst="rect">
            <a:avLst/>
          </a:prstGeom>
          <a:noFill/>
          <a:ln w="2857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
        <p:nvSpPr>
          <p:cNvPr id="13" name="矩形 12">
            <a:extLst>
              <a:ext uri="{FF2B5EF4-FFF2-40B4-BE49-F238E27FC236}">
                <a16:creationId xmlns:a16="http://schemas.microsoft.com/office/drawing/2014/main" id="{B2A3AE22-5738-114F-98E1-B7DE12D093F6}"/>
              </a:ext>
            </a:extLst>
          </p:cNvPr>
          <p:cNvSpPr/>
          <p:nvPr/>
        </p:nvSpPr>
        <p:spPr bwMode="auto">
          <a:xfrm>
            <a:off x="4718803" y="2690920"/>
            <a:ext cx="1377197" cy="394440"/>
          </a:xfrm>
          <a:prstGeom prst="rect">
            <a:avLst/>
          </a:prstGeom>
          <a:noFill/>
          <a:ln w="2857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12416184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6051B47C-7A30-1E47-B022-302CDFC0E288}"/>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4B06074E-9461-1B44-B4A4-46B7B30D2026}"/>
              </a:ext>
            </a:extLst>
          </p:cNvPr>
          <p:cNvSpPr>
            <a:spLocks noGrp="1"/>
          </p:cNvSpPr>
          <p:nvPr>
            <p:ph type="sldNum" sz="quarter" idx="12"/>
          </p:nvPr>
        </p:nvSpPr>
        <p:spPr/>
        <p:txBody>
          <a:bodyPr/>
          <a:lstStyle/>
          <a:p>
            <a:fld id="{91F816EA-24CC-2048-859A-C5EA9F275392}" type="slidenum">
              <a:rPr lang="en-US" smtClean="0"/>
              <a:pPr/>
              <a:t>76</a:t>
            </a:fld>
            <a:endParaRPr lang="en-US" dirty="0"/>
          </a:p>
        </p:txBody>
      </p:sp>
      <p:sp>
        <p:nvSpPr>
          <p:cNvPr id="5" name="标题 4">
            <a:extLst>
              <a:ext uri="{FF2B5EF4-FFF2-40B4-BE49-F238E27FC236}">
                <a16:creationId xmlns:a16="http://schemas.microsoft.com/office/drawing/2014/main" id="{8B6A7731-ADF4-E841-9BBA-78B0D4217791}"/>
              </a:ext>
            </a:extLst>
          </p:cNvPr>
          <p:cNvSpPr>
            <a:spLocks noGrp="1"/>
          </p:cNvSpPr>
          <p:nvPr>
            <p:ph type="title"/>
          </p:nvPr>
        </p:nvSpPr>
        <p:spPr/>
        <p:txBody>
          <a:bodyPr/>
          <a:lstStyle/>
          <a:p>
            <a:r>
              <a:rPr kumimoji="1" lang="zh-CN" altLang="en-US" dirty="0"/>
              <a:t>项集规范族构造示例</a:t>
            </a:r>
          </a:p>
        </p:txBody>
      </p:sp>
      <p:pic>
        <p:nvPicPr>
          <p:cNvPr id="24578" name="Picture 2">
            <a:extLst>
              <a:ext uri="{FF2B5EF4-FFF2-40B4-BE49-F238E27FC236}">
                <a16:creationId xmlns:a16="http://schemas.microsoft.com/office/drawing/2014/main" id="{AB35B103-C718-2B46-9807-9345C4EC9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42508"/>
            <a:ext cx="6477000" cy="6427898"/>
          </a:xfrm>
          <a:prstGeom prst="rect">
            <a:avLst/>
          </a:prstGeom>
          <a:solidFill>
            <a:schemeClr val="bg1"/>
          </a:solidFill>
        </p:spPr>
      </p:pic>
      <p:pic>
        <p:nvPicPr>
          <p:cNvPr id="24580" name="Picture 4">
            <a:extLst>
              <a:ext uri="{FF2B5EF4-FFF2-40B4-BE49-F238E27FC236}">
                <a16:creationId xmlns:a16="http://schemas.microsoft.com/office/drawing/2014/main" id="{21C6A015-66F5-C04D-89D9-E7F7AB2AB1A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85644" y="1143000"/>
            <a:ext cx="2782657" cy="1657088"/>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a:extLst>
              <a:ext uri="{FF2B5EF4-FFF2-40B4-BE49-F238E27FC236}">
                <a16:creationId xmlns:a16="http://schemas.microsoft.com/office/drawing/2014/main" id="{DCC4EFAF-746D-AE49-8409-81F2C2BA1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098" y="2903228"/>
            <a:ext cx="2707689"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2298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4D1254B-D6F9-6F49-AA3C-861325254360}"/>
              </a:ext>
            </a:extLst>
          </p:cNvPr>
          <p:cNvSpPr>
            <a:spLocks noGrp="1"/>
          </p:cNvSpPr>
          <p:nvPr>
            <p:ph idx="1"/>
          </p:nvPr>
        </p:nvSpPr>
        <p:spPr/>
        <p:txBody>
          <a:bodyPr/>
          <a:lstStyle/>
          <a:p>
            <a:r>
              <a:rPr kumimoji="1" lang="zh-CN" altLang="en-US" dirty="0"/>
              <a:t>构造方法</a:t>
            </a:r>
            <a:endParaRPr kumimoji="1" lang="en-US" altLang="zh-CN" dirty="0"/>
          </a:p>
          <a:p>
            <a:pPr lvl="1"/>
            <a:r>
              <a:rPr kumimoji="1" lang="zh-CN" altLang="en-US" dirty="0"/>
              <a:t>基于规范</a:t>
            </a:r>
            <a:r>
              <a:rPr kumimoji="1" lang="en" altLang="zh-CN" dirty="0"/>
              <a:t>LR(0)</a:t>
            </a:r>
            <a:r>
              <a:rPr kumimoji="1" lang="zh-CN" altLang="en-US" dirty="0"/>
              <a:t>项集族可以构造</a:t>
            </a:r>
            <a:r>
              <a:rPr kumimoji="1" lang="en" altLang="zh-CN" dirty="0"/>
              <a:t>LR(0)</a:t>
            </a:r>
            <a:r>
              <a:rPr kumimoji="1" lang="zh-CN" altLang="en-US" dirty="0"/>
              <a:t>自动机</a:t>
            </a:r>
            <a:endParaRPr kumimoji="1" lang="en-US" altLang="zh-CN" dirty="0"/>
          </a:p>
          <a:p>
            <a:pPr lvl="1"/>
            <a:r>
              <a:rPr kumimoji="1" lang="zh-CN" altLang="en-US" dirty="0"/>
              <a:t>规范</a:t>
            </a:r>
            <a:r>
              <a:rPr kumimoji="1" lang="en" altLang="zh-CN" dirty="0"/>
              <a:t>LR(0)</a:t>
            </a:r>
            <a:r>
              <a:rPr kumimoji="1" lang="zh-CN" altLang="en-US" dirty="0"/>
              <a:t>项集族中的每个</a:t>
            </a:r>
            <a:r>
              <a:rPr kumimoji="1" lang="zh-CN" altLang="en-US" dirty="0">
                <a:solidFill>
                  <a:srgbClr val="FF0000"/>
                </a:solidFill>
              </a:rPr>
              <a:t>项集</a:t>
            </a:r>
            <a:r>
              <a:rPr kumimoji="1" lang="zh-CN" altLang="en-US" dirty="0"/>
              <a:t>对应于</a:t>
            </a:r>
            <a:r>
              <a:rPr kumimoji="1" lang="en" altLang="zh-CN" dirty="0"/>
              <a:t>LR(0)</a:t>
            </a:r>
            <a:r>
              <a:rPr kumimoji="1" lang="zh-CN" altLang="en-US" dirty="0"/>
              <a:t>自动机的一 个状态</a:t>
            </a:r>
            <a:endParaRPr kumimoji="1" lang="en-US" altLang="zh-CN" dirty="0"/>
          </a:p>
          <a:p>
            <a:pPr lvl="1"/>
            <a:r>
              <a:rPr kumimoji="1" lang="zh-CN" altLang="en-US" dirty="0"/>
              <a:t>状态转换：如果</a:t>
            </a:r>
            <a:r>
              <a:rPr kumimoji="1" lang="en" altLang="zh-CN" dirty="0"/>
              <a:t>GOTO(I, X) = J</a:t>
            </a:r>
            <a:r>
              <a:rPr kumimoji="1" lang="zh-CN" altLang="en" dirty="0"/>
              <a:t>，</a:t>
            </a:r>
            <a:r>
              <a:rPr kumimoji="1" lang="zh-CN" altLang="en-US" dirty="0"/>
              <a:t>则从</a:t>
            </a:r>
            <a:r>
              <a:rPr kumimoji="1" lang="en" altLang="zh-CN" dirty="0"/>
              <a:t>I</a:t>
            </a:r>
            <a:r>
              <a:rPr kumimoji="1" lang="zh-CN" altLang="en-US" dirty="0"/>
              <a:t>到</a:t>
            </a:r>
            <a:r>
              <a:rPr kumimoji="1" lang="en" altLang="zh-CN" dirty="0"/>
              <a:t>J</a:t>
            </a:r>
            <a:r>
              <a:rPr kumimoji="1" lang="zh-CN" altLang="en-US" dirty="0"/>
              <a:t>有一个标号 为</a:t>
            </a:r>
            <a:r>
              <a:rPr kumimoji="1" lang="en" altLang="zh-CN" dirty="0"/>
              <a:t>X</a:t>
            </a:r>
            <a:r>
              <a:rPr kumimoji="1" lang="zh-CN" altLang="en-US" dirty="0"/>
              <a:t>的转换</a:t>
            </a:r>
            <a:endParaRPr kumimoji="1" lang="en-US" altLang="zh-CN" dirty="0"/>
          </a:p>
          <a:p>
            <a:pPr lvl="1"/>
            <a:r>
              <a:rPr kumimoji="1" lang="zh-CN" altLang="en-US" dirty="0"/>
              <a:t>开始状态为</a:t>
            </a:r>
            <a:r>
              <a:rPr kumimoji="1" lang="en" altLang="zh-CN" dirty="0"/>
              <a:t>CLOSURE({ S' → ·S })</a:t>
            </a:r>
            <a:r>
              <a:rPr kumimoji="1" lang="zh-CN" altLang="en-US" dirty="0"/>
              <a:t>对应的项集</a:t>
            </a:r>
          </a:p>
        </p:txBody>
      </p:sp>
      <p:sp>
        <p:nvSpPr>
          <p:cNvPr id="3" name="页脚占位符 2">
            <a:extLst>
              <a:ext uri="{FF2B5EF4-FFF2-40B4-BE49-F238E27FC236}">
                <a16:creationId xmlns:a16="http://schemas.microsoft.com/office/drawing/2014/main" id="{29DA8ADD-665F-7B46-B20A-58A838C60588}"/>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F6ADB41A-AAC6-1043-8D21-08FF0AE5DA55}"/>
              </a:ext>
            </a:extLst>
          </p:cNvPr>
          <p:cNvSpPr>
            <a:spLocks noGrp="1"/>
          </p:cNvSpPr>
          <p:nvPr>
            <p:ph type="sldNum" sz="quarter" idx="12"/>
          </p:nvPr>
        </p:nvSpPr>
        <p:spPr/>
        <p:txBody>
          <a:bodyPr/>
          <a:lstStyle/>
          <a:p>
            <a:fld id="{91F816EA-24CC-2048-859A-C5EA9F275392}" type="slidenum">
              <a:rPr lang="en-US" smtClean="0"/>
              <a:pPr/>
              <a:t>77</a:t>
            </a:fld>
            <a:endParaRPr lang="en-US" dirty="0"/>
          </a:p>
        </p:txBody>
      </p:sp>
      <p:sp>
        <p:nvSpPr>
          <p:cNvPr id="5" name="标题 4">
            <a:extLst>
              <a:ext uri="{FF2B5EF4-FFF2-40B4-BE49-F238E27FC236}">
                <a16:creationId xmlns:a16="http://schemas.microsoft.com/office/drawing/2014/main" id="{397C8832-5DD0-8648-9B05-C3EC7DB3981E}"/>
              </a:ext>
            </a:extLst>
          </p:cNvPr>
          <p:cNvSpPr>
            <a:spLocks noGrp="1"/>
          </p:cNvSpPr>
          <p:nvPr>
            <p:ph type="title"/>
          </p:nvPr>
        </p:nvSpPr>
        <p:spPr/>
        <p:txBody>
          <a:bodyPr/>
          <a:lstStyle/>
          <a:p>
            <a:r>
              <a:rPr kumimoji="1" lang="en" altLang="zh-CN" dirty="0"/>
              <a:t>LR(0)</a:t>
            </a:r>
            <a:r>
              <a:rPr kumimoji="1" lang="zh-CN" altLang="en-US" dirty="0"/>
              <a:t>自动机的构造</a:t>
            </a:r>
          </a:p>
        </p:txBody>
      </p:sp>
    </p:spTree>
    <p:extLst>
      <p:ext uri="{BB962C8B-B14F-4D97-AF65-F5344CB8AC3E}">
        <p14:creationId xmlns:p14="http://schemas.microsoft.com/office/powerpoint/2010/main" val="7823737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B2604C1-6952-6249-95AE-B49DCF3FB93A}"/>
              </a:ext>
            </a:extLst>
          </p:cNvPr>
          <p:cNvSpPr>
            <a:spLocks noGrp="1"/>
          </p:cNvSpPr>
          <p:nvPr>
            <p:ph idx="1"/>
          </p:nvPr>
        </p:nvSpPr>
        <p:spPr>
          <a:xfrm>
            <a:off x="406399" y="990600"/>
            <a:ext cx="11633201" cy="4978400"/>
          </a:xfrm>
        </p:spPr>
        <p:txBody>
          <a:bodyPr/>
          <a:lstStyle/>
          <a:p>
            <a:r>
              <a:rPr kumimoji="1" lang="zh-CN" altLang="en-US" dirty="0"/>
              <a:t>假设文法符号串</a:t>
            </a:r>
            <a:r>
              <a:rPr kumimoji="1" lang="el-GR" altLang="zh-CN" dirty="0"/>
              <a:t>γ</a:t>
            </a:r>
            <a:r>
              <a:rPr kumimoji="1" lang="zh-CN" altLang="en-US" dirty="0"/>
              <a:t>使</a:t>
            </a:r>
            <a:r>
              <a:rPr kumimoji="1" lang="en" altLang="zh-CN" dirty="0"/>
              <a:t>LR(0)</a:t>
            </a:r>
            <a:r>
              <a:rPr kumimoji="1" lang="zh-CN" altLang="en-US" dirty="0"/>
              <a:t>自动机从开始状态运行到状态 </a:t>
            </a:r>
            <a:r>
              <a:rPr kumimoji="1" lang="en-US" altLang="zh-CN" dirty="0"/>
              <a:t>(</a:t>
            </a:r>
            <a:r>
              <a:rPr kumimoji="1" lang="zh-CN" altLang="en-US" dirty="0"/>
              <a:t>项集</a:t>
            </a:r>
            <a:r>
              <a:rPr kumimoji="1" lang="en-US" altLang="zh-CN" dirty="0"/>
              <a:t>) </a:t>
            </a:r>
            <a:r>
              <a:rPr kumimoji="1" lang="en" altLang="zh-CN" dirty="0"/>
              <a:t>j</a:t>
            </a:r>
          </a:p>
          <a:p>
            <a:r>
              <a:rPr kumimoji="1" lang="zh-CN" altLang="en-US" dirty="0"/>
              <a:t>如果</a:t>
            </a:r>
            <a:r>
              <a:rPr kumimoji="1" lang="en" altLang="zh-CN" dirty="0"/>
              <a:t>j</a:t>
            </a:r>
            <a:r>
              <a:rPr kumimoji="1" lang="zh-CN" altLang="en-US" dirty="0"/>
              <a:t>中存在项</a:t>
            </a:r>
            <a:r>
              <a:rPr kumimoji="1" lang="en" altLang="zh-CN" dirty="0"/>
              <a:t>A → </a:t>
            </a:r>
            <a:r>
              <a:rPr kumimoji="1" lang="el-GR" altLang="zh-CN" dirty="0">
                <a:solidFill>
                  <a:srgbClr val="FF0000"/>
                </a:solidFill>
              </a:rPr>
              <a:t>α</a:t>
            </a:r>
            <a:r>
              <a:rPr kumimoji="1" lang="en-US" altLang="zh-CN" dirty="0">
                <a:solidFill>
                  <a:srgbClr val="FF0000"/>
                </a:solidFill>
              </a:rPr>
              <a:t>·</a:t>
            </a:r>
            <a:r>
              <a:rPr kumimoji="1" lang="zh-CN" altLang="el-GR" dirty="0"/>
              <a:t>，</a:t>
            </a:r>
            <a:r>
              <a:rPr kumimoji="1" lang="zh-CN" altLang="en-US" dirty="0"/>
              <a:t>那么</a:t>
            </a:r>
            <a:endParaRPr kumimoji="1" lang="en-US" altLang="zh-CN" dirty="0"/>
          </a:p>
          <a:p>
            <a:pPr lvl="1"/>
            <a:r>
              <a:rPr kumimoji="1" lang="zh-CN" altLang="en-US" dirty="0"/>
              <a:t>在</a:t>
            </a:r>
            <a:r>
              <a:rPr kumimoji="1" lang="el-GR" altLang="zh-CN" dirty="0"/>
              <a:t>γ</a:t>
            </a:r>
            <a:r>
              <a:rPr kumimoji="1" lang="zh-CN" altLang="en-US" dirty="0"/>
              <a:t>之后添加一些终结符号可以得到一个最右句型</a:t>
            </a:r>
            <a:endParaRPr kumimoji="1" lang="en-US" altLang="zh-CN" dirty="0"/>
          </a:p>
          <a:p>
            <a:pPr lvl="1"/>
            <a:r>
              <a:rPr kumimoji="1" lang="el-GR" altLang="zh-CN" dirty="0"/>
              <a:t>α</a:t>
            </a:r>
            <a:r>
              <a:rPr kumimoji="1" lang="zh-CN" altLang="en-US" dirty="0"/>
              <a:t>是</a:t>
            </a:r>
            <a:r>
              <a:rPr kumimoji="1" lang="el-GR" altLang="zh-CN" dirty="0"/>
              <a:t>γ</a:t>
            </a:r>
            <a:r>
              <a:rPr kumimoji="1" lang="zh-CN" altLang="en-US" dirty="0"/>
              <a:t>的后缀，且是该句型的句柄 </a:t>
            </a:r>
            <a:r>
              <a:rPr kumimoji="1" lang="en-US" altLang="zh-CN" dirty="0"/>
              <a:t>(</a:t>
            </a:r>
            <a:r>
              <a:rPr kumimoji="1" lang="zh-CN" altLang="en-US" dirty="0"/>
              <a:t>对应于产生式</a:t>
            </a:r>
            <a:r>
              <a:rPr kumimoji="1" lang="en" altLang="zh-CN" dirty="0"/>
              <a:t>A→α</a:t>
            </a:r>
            <a:r>
              <a:rPr kumimoji="1" lang="en-US" altLang="zh-CN" dirty="0"/>
              <a:t>)</a:t>
            </a:r>
            <a:endParaRPr kumimoji="1" lang="en" altLang="zh-CN" dirty="0"/>
          </a:p>
          <a:p>
            <a:pPr lvl="1"/>
            <a:r>
              <a:rPr kumimoji="1" lang="zh-CN" altLang="en-US" dirty="0"/>
              <a:t>表示可能找到了当前最右句型的</a:t>
            </a:r>
            <a:r>
              <a:rPr kumimoji="1" lang="zh-CN" altLang="en-US" dirty="0">
                <a:solidFill>
                  <a:srgbClr val="FF0000"/>
                </a:solidFill>
              </a:rPr>
              <a:t>句柄</a:t>
            </a:r>
            <a:r>
              <a:rPr kumimoji="1" lang="zh-CN" altLang="en-US" dirty="0"/>
              <a:t>，可以归约</a:t>
            </a:r>
            <a:endParaRPr kumimoji="1" lang="en-US" altLang="zh-CN" dirty="0"/>
          </a:p>
          <a:p>
            <a:r>
              <a:rPr kumimoji="1" lang="zh-CN" altLang="en-US" dirty="0"/>
              <a:t>如果</a:t>
            </a:r>
            <a:r>
              <a:rPr kumimoji="1" lang="en" altLang="zh-CN" dirty="0"/>
              <a:t>j</a:t>
            </a:r>
            <a:r>
              <a:rPr kumimoji="1" lang="zh-CN" altLang="en-US" dirty="0"/>
              <a:t>中存在项</a:t>
            </a:r>
            <a:r>
              <a:rPr kumimoji="1" lang="en" altLang="zh-CN" dirty="0"/>
              <a:t>B→</a:t>
            </a:r>
            <a:r>
              <a:rPr kumimoji="1" lang="el-GR" altLang="zh-CN" dirty="0">
                <a:solidFill>
                  <a:srgbClr val="FF0000"/>
                </a:solidFill>
              </a:rPr>
              <a:t>α·</a:t>
            </a:r>
            <a:r>
              <a:rPr kumimoji="1" lang="en" altLang="zh-CN" dirty="0">
                <a:solidFill>
                  <a:srgbClr val="FF0000"/>
                </a:solidFill>
              </a:rPr>
              <a:t>X</a:t>
            </a:r>
            <a:r>
              <a:rPr kumimoji="1" lang="el-GR" altLang="zh-CN" dirty="0">
                <a:solidFill>
                  <a:srgbClr val="FF0000"/>
                </a:solidFill>
              </a:rPr>
              <a:t>β</a:t>
            </a:r>
            <a:r>
              <a:rPr kumimoji="1" lang="zh-CN" altLang="el-GR" dirty="0"/>
              <a:t>，</a:t>
            </a:r>
            <a:r>
              <a:rPr kumimoji="1" lang="zh-CN" altLang="en-US" dirty="0"/>
              <a:t>那么</a:t>
            </a:r>
            <a:endParaRPr kumimoji="1" lang="en-US" altLang="zh-CN" dirty="0"/>
          </a:p>
          <a:p>
            <a:pPr lvl="1"/>
            <a:r>
              <a:rPr kumimoji="1" lang="zh-CN" altLang="en-US" dirty="0"/>
              <a:t>在</a:t>
            </a:r>
            <a:r>
              <a:rPr kumimoji="1" lang="el-GR" altLang="zh-CN" dirty="0"/>
              <a:t>γ</a:t>
            </a:r>
            <a:r>
              <a:rPr kumimoji="1" lang="zh-CN" altLang="en-US" dirty="0"/>
              <a:t>之后添加</a:t>
            </a:r>
            <a:r>
              <a:rPr kumimoji="1" lang="en" altLang="zh-CN" dirty="0"/>
              <a:t>X</a:t>
            </a:r>
            <a:r>
              <a:rPr kumimoji="1" lang="el-GR" altLang="zh-CN" dirty="0"/>
              <a:t>β</a:t>
            </a:r>
            <a:r>
              <a:rPr kumimoji="1" lang="zh-CN" altLang="en-US" dirty="0"/>
              <a:t>和一些终结符号可以得到一个最右句型</a:t>
            </a:r>
            <a:endParaRPr kumimoji="1" lang="en-US" altLang="zh-CN" dirty="0"/>
          </a:p>
          <a:p>
            <a:pPr lvl="1"/>
            <a:r>
              <a:rPr kumimoji="1" lang="zh-CN" altLang="en-US" dirty="0"/>
              <a:t>该句型中</a:t>
            </a:r>
            <a:r>
              <a:rPr kumimoji="1" lang="el-GR" altLang="zh-CN" dirty="0"/>
              <a:t>α</a:t>
            </a:r>
            <a:r>
              <a:rPr kumimoji="1" lang="en" altLang="zh-CN" dirty="0"/>
              <a:t>X</a:t>
            </a:r>
            <a:r>
              <a:rPr kumimoji="1" lang="el-GR" altLang="zh-CN" dirty="0"/>
              <a:t>β</a:t>
            </a:r>
            <a:r>
              <a:rPr kumimoji="1" lang="zh-CN" altLang="en-US" dirty="0"/>
              <a:t>是句柄，但还没找到，还需移入</a:t>
            </a:r>
          </a:p>
        </p:txBody>
      </p:sp>
      <p:sp>
        <p:nvSpPr>
          <p:cNvPr id="3" name="页脚占位符 2">
            <a:extLst>
              <a:ext uri="{FF2B5EF4-FFF2-40B4-BE49-F238E27FC236}">
                <a16:creationId xmlns:a16="http://schemas.microsoft.com/office/drawing/2014/main" id="{F04640B9-1A51-5B49-8A28-F2CF2FAC20DA}"/>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C2B24EA3-D57F-2042-893D-8E5EE621C2BE}"/>
              </a:ext>
            </a:extLst>
          </p:cNvPr>
          <p:cNvSpPr>
            <a:spLocks noGrp="1"/>
          </p:cNvSpPr>
          <p:nvPr>
            <p:ph type="sldNum" sz="quarter" idx="12"/>
          </p:nvPr>
        </p:nvSpPr>
        <p:spPr/>
        <p:txBody>
          <a:bodyPr/>
          <a:lstStyle/>
          <a:p>
            <a:fld id="{91F816EA-24CC-2048-859A-C5EA9F275392}" type="slidenum">
              <a:rPr lang="en-US" smtClean="0"/>
              <a:pPr/>
              <a:t>78</a:t>
            </a:fld>
            <a:endParaRPr lang="en-US" dirty="0"/>
          </a:p>
        </p:txBody>
      </p:sp>
      <p:sp>
        <p:nvSpPr>
          <p:cNvPr id="5" name="标题 4">
            <a:extLst>
              <a:ext uri="{FF2B5EF4-FFF2-40B4-BE49-F238E27FC236}">
                <a16:creationId xmlns:a16="http://schemas.microsoft.com/office/drawing/2014/main" id="{0F2912B9-6088-2F42-8A0D-8EC3508C0292}"/>
              </a:ext>
            </a:extLst>
          </p:cNvPr>
          <p:cNvSpPr>
            <a:spLocks noGrp="1"/>
          </p:cNvSpPr>
          <p:nvPr>
            <p:ph type="title"/>
          </p:nvPr>
        </p:nvSpPr>
        <p:spPr/>
        <p:txBody>
          <a:bodyPr/>
          <a:lstStyle/>
          <a:p>
            <a:r>
              <a:rPr kumimoji="1" lang="en" altLang="zh-CN" dirty="0"/>
              <a:t>LR(0)</a:t>
            </a:r>
            <a:r>
              <a:rPr kumimoji="1" lang="zh-CN" altLang="en-US" dirty="0"/>
              <a:t>自动机的作用 </a:t>
            </a:r>
            <a:r>
              <a:rPr kumimoji="1" lang="en-US" altLang="zh-CN" dirty="0"/>
              <a:t>(1)</a:t>
            </a:r>
            <a:endParaRPr kumimoji="1" lang="zh-CN" altLang="en-US" dirty="0"/>
          </a:p>
        </p:txBody>
      </p:sp>
    </p:spTree>
    <p:extLst>
      <p:ext uri="{BB962C8B-B14F-4D97-AF65-F5344CB8AC3E}">
        <p14:creationId xmlns:p14="http://schemas.microsoft.com/office/powerpoint/2010/main" val="13877718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B868687-1256-9441-9B61-60361E6DA102}"/>
              </a:ext>
            </a:extLst>
          </p:cNvPr>
          <p:cNvSpPr>
            <a:spLocks noGrp="1"/>
          </p:cNvSpPr>
          <p:nvPr>
            <p:ph idx="1"/>
          </p:nvPr>
        </p:nvSpPr>
        <p:spPr/>
        <p:txBody>
          <a:bodyPr/>
          <a:lstStyle/>
          <a:p>
            <a:r>
              <a:rPr kumimoji="1" lang="en" altLang="zh-CN" dirty="0"/>
              <a:t>LR(0)</a:t>
            </a:r>
            <a:r>
              <a:rPr kumimoji="1" lang="zh-CN" altLang="en-US" dirty="0"/>
              <a:t>自动机的使用</a:t>
            </a:r>
            <a:endParaRPr kumimoji="1" lang="en-US" altLang="zh-CN" dirty="0"/>
          </a:p>
          <a:p>
            <a:pPr lvl="1"/>
            <a:r>
              <a:rPr kumimoji="1" lang="zh-CN" altLang="en-US" dirty="0"/>
              <a:t>移入</a:t>
            </a:r>
            <a:r>
              <a:rPr kumimoji="1" lang="en-US" altLang="zh-CN" dirty="0"/>
              <a:t>-</a:t>
            </a:r>
            <a:r>
              <a:rPr kumimoji="1" lang="zh-CN" altLang="en-US" dirty="0"/>
              <a:t>归约时，</a:t>
            </a:r>
            <a:r>
              <a:rPr kumimoji="1" lang="en" altLang="zh-CN" dirty="0"/>
              <a:t>LR(0)</a:t>
            </a:r>
            <a:r>
              <a:rPr kumimoji="1" lang="zh-CN" altLang="en-US" dirty="0"/>
              <a:t>自动机被用于识别句型</a:t>
            </a:r>
            <a:endParaRPr kumimoji="1" lang="en-US" altLang="zh-CN" dirty="0"/>
          </a:p>
          <a:p>
            <a:pPr lvl="1"/>
            <a:r>
              <a:rPr kumimoji="1" lang="zh-CN" altLang="en-US" dirty="0"/>
              <a:t>已得到的文法符号序列对应于</a:t>
            </a:r>
            <a:r>
              <a:rPr kumimoji="1" lang="en" altLang="zh-CN" dirty="0"/>
              <a:t>LR(0)</a:t>
            </a:r>
            <a:r>
              <a:rPr kumimoji="1" lang="zh-CN" altLang="en-US" dirty="0"/>
              <a:t>自动机的一条路径</a:t>
            </a:r>
            <a:endParaRPr kumimoji="1" lang="en-US" altLang="zh-CN" dirty="0"/>
          </a:p>
          <a:p>
            <a:r>
              <a:rPr kumimoji="1" lang="zh-CN" altLang="en-US" dirty="0"/>
              <a:t>无需每次用该文法符号序列来运行</a:t>
            </a:r>
            <a:r>
              <a:rPr kumimoji="1" lang="en" altLang="zh-CN" dirty="0"/>
              <a:t>LR(0)</a:t>
            </a:r>
            <a:r>
              <a:rPr kumimoji="1" lang="zh-CN" altLang="en-US" dirty="0"/>
              <a:t>自动机</a:t>
            </a:r>
            <a:endParaRPr kumimoji="1" lang="en-US" altLang="zh-CN" dirty="0"/>
          </a:p>
          <a:p>
            <a:pPr lvl="1"/>
            <a:r>
              <a:rPr kumimoji="1" lang="zh-CN" altLang="en-US" dirty="0">
                <a:solidFill>
                  <a:srgbClr val="FF0000"/>
                </a:solidFill>
              </a:rPr>
              <a:t>文法符号</a:t>
            </a:r>
            <a:r>
              <a:rPr kumimoji="1" lang="zh-CN" altLang="en-US" dirty="0"/>
              <a:t>可省略，由</a:t>
            </a:r>
            <a:r>
              <a:rPr kumimoji="1" lang="en" altLang="zh-CN" dirty="0"/>
              <a:t>LR(0)</a:t>
            </a:r>
            <a:r>
              <a:rPr kumimoji="1" lang="zh-CN" altLang="en-US" dirty="0">
                <a:solidFill>
                  <a:srgbClr val="FF0000"/>
                </a:solidFill>
              </a:rPr>
              <a:t>状态</a:t>
            </a:r>
            <a:r>
              <a:rPr kumimoji="1" lang="zh-CN" altLang="en-US" dirty="0"/>
              <a:t>可确定相应的文法符号</a:t>
            </a:r>
            <a:endParaRPr kumimoji="1" lang="en-US" altLang="zh-CN" dirty="0"/>
          </a:p>
          <a:p>
            <a:pPr lvl="1"/>
            <a:r>
              <a:rPr kumimoji="1" lang="zh-CN" altLang="en-US" dirty="0"/>
              <a:t>在移入后，根据原来的栈顶状态可以知道新的状态</a:t>
            </a:r>
            <a:endParaRPr kumimoji="1" lang="en-US" altLang="zh-CN" dirty="0"/>
          </a:p>
          <a:p>
            <a:pPr lvl="1"/>
            <a:r>
              <a:rPr kumimoji="1" lang="zh-CN" altLang="en-US" dirty="0"/>
              <a:t>在归约时，根据归约产生式的右部长度弹出相应状态， 也可以根据此时的栈顶状态知道新的状态</a:t>
            </a:r>
          </a:p>
        </p:txBody>
      </p:sp>
      <p:sp>
        <p:nvSpPr>
          <p:cNvPr id="3" name="页脚占位符 2">
            <a:extLst>
              <a:ext uri="{FF2B5EF4-FFF2-40B4-BE49-F238E27FC236}">
                <a16:creationId xmlns:a16="http://schemas.microsoft.com/office/drawing/2014/main" id="{5608C3DC-44F8-CC47-A262-3540E1D57558}"/>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09DA8585-A356-2740-8D69-D029CB2D0150}"/>
              </a:ext>
            </a:extLst>
          </p:cNvPr>
          <p:cNvSpPr>
            <a:spLocks noGrp="1"/>
          </p:cNvSpPr>
          <p:nvPr>
            <p:ph type="sldNum" sz="quarter" idx="12"/>
          </p:nvPr>
        </p:nvSpPr>
        <p:spPr/>
        <p:txBody>
          <a:bodyPr/>
          <a:lstStyle/>
          <a:p>
            <a:fld id="{91F816EA-24CC-2048-859A-C5EA9F275392}" type="slidenum">
              <a:rPr lang="en-US" smtClean="0"/>
              <a:pPr/>
              <a:t>79</a:t>
            </a:fld>
            <a:endParaRPr lang="en-US" dirty="0"/>
          </a:p>
        </p:txBody>
      </p:sp>
      <p:sp>
        <p:nvSpPr>
          <p:cNvPr id="5" name="标题 4">
            <a:extLst>
              <a:ext uri="{FF2B5EF4-FFF2-40B4-BE49-F238E27FC236}">
                <a16:creationId xmlns:a16="http://schemas.microsoft.com/office/drawing/2014/main" id="{79975795-04D6-D049-8F97-E8282A508E75}"/>
              </a:ext>
            </a:extLst>
          </p:cNvPr>
          <p:cNvSpPr>
            <a:spLocks noGrp="1"/>
          </p:cNvSpPr>
          <p:nvPr>
            <p:ph type="title"/>
          </p:nvPr>
        </p:nvSpPr>
        <p:spPr/>
        <p:txBody>
          <a:bodyPr/>
          <a:lstStyle/>
          <a:p>
            <a:r>
              <a:rPr kumimoji="1" lang="en" altLang="zh-CN" dirty="0"/>
              <a:t>LR(0)</a:t>
            </a:r>
            <a:r>
              <a:rPr kumimoji="1" lang="zh-CN" altLang="en-US" dirty="0"/>
              <a:t>自动机的作用 </a:t>
            </a:r>
            <a:r>
              <a:rPr kumimoji="1" lang="en-US" altLang="zh-CN" dirty="0"/>
              <a:t>(2)</a:t>
            </a:r>
            <a:endParaRPr kumimoji="1" lang="zh-CN" altLang="en-US" dirty="0"/>
          </a:p>
        </p:txBody>
      </p:sp>
    </p:spTree>
    <p:extLst>
      <p:ext uri="{BB962C8B-B14F-4D97-AF65-F5344CB8AC3E}">
        <p14:creationId xmlns:p14="http://schemas.microsoft.com/office/powerpoint/2010/main" val="1100669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5B51E47B-C3F7-2349-BE62-5501936B230D}"/>
                  </a:ext>
                </a:extLst>
              </p:cNvPr>
              <p:cNvSpPr>
                <a:spLocks noGrp="1"/>
              </p:cNvSpPr>
              <p:nvPr>
                <p:ph idx="1"/>
              </p:nvPr>
            </p:nvSpPr>
            <p:spPr/>
            <p:txBody>
              <a:bodyPr/>
              <a:lstStyle/>
              <a:p>
                <a:r>
                  <a:rPr kumimoji="1" lang="zh-CN" altLang="en-US" dirty="0"/>
                  <a:t>推导</a:t>
                </a:r>
                <a:endParaRPr kumimoji="1" lang="en-US" altLang="zh-CN" dirty="0"/>
              </a:p>
              <a:p>
                <a:pPr lvl="1"/>
                <a:r>
                  <a:rPr kumimoji="1" lang="zh-CN" altLang="en-US" dirty="0"/>
                  <a:t>将待处理的串中的某个</a:t>
                </a:r>
                <a:r>
                  <a:rPr kumimoji="1" lang="zh-CN" altLang="en-US" dirty="0">
                    <a:solidFill>
                      <a:srgbClr val="FF0000"/>
                    </a:solidFill>
                  </a:rPr>
                  <a:t>非终结符号</a:t>
                </a:r>
                <a:r>
                  <a:rPr kumimoji="1" lang="zh-CN" altLang="en-US" dirty="0"/>
                  <a:t>替换为这个非终结符号的某个产生式</a:t>
                </a:r>
                <a:r>
                  <a:rPr kumimoji="1" lang="zh-CN" altLang="en-US" dirty="0">
                    <a:solidFill>
                      <a:srgbClr val="FF0000"/>
                    </a:solidFill>
                  </a:rPr>
                  <a:t>右部</a:t>
                </a:r>
                <a:r>
                  <a:rPr kumimoji="1" lang="en-US" altLang="zh-CN" dirty="0"/>
                  <a:t>(</a:t>
                </a:r>
                <a:r>
                  <a:rPr kumimoji="1" lang="zh-CN" altLang="en-US" dirty="0"/>
                  <a:t>体</a:t>
                </a:r>
                <a:r>
                  <a:rPr kumimoji="1" lang="en-US" altLang="zh-CN" dirty="0"/>
                  <a:t>)</a:t>
                </a:r>
              </a:p>
              <a:p>
                <a:pPr lvl="1"/>
                <a:r>
                  <a:rPr kumimoji="1" lang="zh-CN" altLang="en-US" dirty="0"/>
                  <a:t>从</a:t>
                </a:r>
                <a:r>
                  <a:rPr kumimoji="1" lang="zh-CN" altLang="en-US" dirty="0">
                    <a:solidFill>
                      <a:srgbClr val="FF0000"/>
                    </a:solidFill>
                  </a:rPr>
                  <a:t>开始符号</a:t>
                </a:r>
                <a:r>
                  <a:rPr kumimoji="1" lang="zh-CN" altLang="en-US" dirty="0"/>
                  <a:t>出发，不断进行推导，就可以得到文法的不同</a:t>
                </a:r>
                <a:r>
                  <a:rPr kumimoji="1" lang="zh-CN" altLang="en-US" dirty="0">
                    <a:solidFill>
                      <a:srgbClr val="FF0000"/>
                    </a:solidFill>
                  </a:rPr>
                  <a:t>句型</a:t>
                </a:r>
                <a:endParaRPr kumimoji="1" lang="en-US" altLang="zh-CN" dirty="0">
                  <a:solidFill>
                    <a:srgbClr val="FF0000"/>
                  </a:solidFill>
                </a:endParaRPr>
              </a:p>
              <a:p>
                <a:r>
                  <a:rPr kumimoji="1" lang="zh-CN" altLang="en-US" dirty="0"/>
                  <a:t>例子</a:t>
                </a:r>
                <a:endParaRPr kumimoji="1" lang="en-US" altLang="zh-CN" dirty="0"/>
              </a:p>
              <a:p>
                <a:pPr lvl="1"/>
                <a:r>
                  <a:rPr kumimoji="1" lang="zh-CN" altLang="en-US" dirty="0"/>
                  <a:t>文法：</a:t>
                </a:r>
                <a:r>
                  <a:rPr kumimoji="1" lang="en" altLang="zh-CN" dirty="0"/>
                  <a:t>E → – E | E + E | E * E | ( E ) | id</a:t>
                </a:r>
              </a:p>
              <a:p>
                <a:pPr lvl="1"/>
                <a:r>
                  <a:rPr kumimoji="1" lang="zh-CN" altLang="en-US" dirty="0"/>
                  <a:t>推导序列：</a:t>
                </a:r>
                <a:r>
                  <a:rPr kumimoji="1" lang="en" altLang="zh-CN" dirty="0"/>
                  <a:t>E</a:t>
                </a:r>
                <a14:m>
                  <m:oMath xmlns:m="http://schemas.openxmlformats.org/officeDocument/2006/math">
                    <m:r>
                      <a:rPr kumimoji="1" lang="zh-CN" altLang="en-US" b="0" i="0" smtClean="0">
                        <a:latin typeface="Cambria Math" panose="02040503050406030204" pitchFamily="18" charset="0"/>
                        <a:ea typeface="Cambria Math" panose="02040503050406030204" pitchFamily="18" charset="0"/>
                      </a:rPr>
                      <m:t> </m:t>
                    </m:r>
                    <m:r>
                      <a:rPr kumimoji="1" lang="en" altLang="zh-CN" i="1" smtClean="0">
                        <a:latin typeface="Cambria Math" panose="02040503050406030204" pitchFamily="18" charset="0"/>
                        <a:ea typeface="Cambria Math" panose="02040503050406030204" pitchFamily="18" charset="0"/>
                      </a:rPr>
                      <m:t>⇒</m:t>
                    </m:r>
                  </m:oMath>
                </a14:m>
                <a:r>
                  <a:rPr kumimoji="1" lang="zh-CN" altLang="en-US" dirty="0"/>
                  <a:t> </a:t>
                </a:r>
                <a:r>
                  <a:rPr kumimoji="1" lang="en" altLang="zh-CN" dirty="0"/>
                  <a:t>– E </a:t>
                </a:r>
                <a14:m>
                  <m:oMath xmlns:m="http://schemas.openxmlformats.org/officeDocument/2006/math">
                    <m:r>
                      <a:rPr kumimoji="1" lang="en" altLang="zh-CN" i="1">
                        <a:latin typeface="Cambria Math" panose="02040503050406030204" pitchFamily="18" charset="0"/>
                        <a:ea typeface="Cambria Math" panose="02040503050406030204" pitchFamily="18" charset="0"/>
                      </a:rPr>
                      <m:t>⇒</m:t>
                    </m:r>
                  </m:oMath>
                </a14:m>
                <a:r>
                  <a:rPr kumimoji="1" lang="en" altLang="zh-CN" dirty="0"/>
                  <a:t>– ( E ) </a:t>
                </a:r>
                <a14:m>
                  <m:oMath xmlns:m="http://schemas.openxmlformats.org/officeDocument/2006/math">
                    <m:r>
                      <a:rPr kumimoji="1" lang="en" altLang="zh-CN" i="1">
                        <a:latin typeface="Cambria Math" panose="02040503050406030204" pitchFamily="18" charset="0"/>
                        <a:ea typeface="Cambria Math" panose="02040503050406030204" pitchFamily="18" charset="0"/>
                      </a:rPr>
                      <m:t>⇒</m:t>
                    </m:r>
                  </m:oMath>
                </a14:m>
                <a:r>
                  <a:rPr kumimoji="1" lang="zh-CN" altLang="en-US" dirty="0"/>
                  <a:t> </a:t>
                </a:r>
                <a:r>
                  <a:rPr kumimoji="1" lang="en" altLang="zh-CN" dirty="0"/>
                  <a:t>– ( id )</a:t>
                </a:r>
                <a:endParaRPr kumimoji="1" lang="zh-CN" altLang="en-US" dirty="0"/>
              </a:p>
            </p:txBody>
          </p:sp>
        </mc:Choice>
        <mc:Fallback xmlns="">
          <p:sp>
            <p:nvSpPr>
              <p:cNvPr id="2" name="内容占位符 1">
                <a:extLst>
                  <a:ext uri="{FF2B5EF4-FFF2-40B4-BE49-F238E27FC236}">
                    <a16:creationId xmlns:a16="http://schemas.microsoft.com/office/drawing/2014/main" id="{5B51E47B-C3F7-2349-BE62-5501936B230D}"/>
                  </a:ext>
                </a:extLst>
              </p:cNvPr>
              <p:cNvSpPr>
                <a:spLocks noGrp="1" noRot="1" noChangeAspect="1" noMove="1" noResize="1" noEditPoints="1" noAdjustHandles="1" noChangeArrowheads="1" noChangeShapeType="1" noTextEdit="1"/>
              </p:cNvSpPr>
              <p:nvPr>
                <p:ph idx="1"/>
              </p:nvPr>
            </p:nvSpPr>
            <p:spPr>
              <a:blipFill>
                <a:blip r:embed="rId2"/>
                <a:stretch>
                  <a:fillRect l="-1004" t="-1531"/>
                </a:stretch>
              </a:blipFill>
            </p:spPr>
            <p:txBody>
              <a:bodyPr/>
              <a:lstStyle/>
              <a:p>
                <a:r>
                  <a:rPr lang="zh-CN" altLang="en-US">
                    <a:noFill/>
                  </a:rPr>
                  <a:t> </a:t>
                </a:r>
              </a:p>
            </p:txBody>
          </p:sp>
        </mc:Fallback>
      </mc:AlternateContent>
      <p:sp>
        <p:nvSpPr>
          <p:cNvPr id="3" name="页脚占位符 2">
            <a:extLst>
              <a:ext uri="{FF2B5EF4-FFF2-40B4-BE49-F238E27FC236}">
                <a16:creationId xmlns:a16="http://schemas.microsoft.com/office/drawing/2014/main" id="{F6D6E10C-43F6-A849-AA7B-D9C787A64C48}"/>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568DA850-98E8-2B4A-9AFB-000F6E0BA7A8}"/>
              </a:ext>
            </a:extLst>
          </p:cNvPr>
          <p:cNvSpPr>
            <a:spLocks noGrp="1"/>
          </p:cNvSpPr>
          <p:nvPr>
            <p:ph type="sldNum" sz="quarter" idx="12"/>
          </p:nvPr>
        </p:nvSpPr>
        <p:spPr/>
        <p:txBody>
          <a:bodyPr/>
          <a:lstStyle/>
          <a:p>
            <a:fld id="{91F816EA-24CC-2048-859A-C5EA9F275392}" type="slidenum">
              <a:rPr lang="en-US" smtClean="0"/>
              <a:pPr/>
              <a:t>8</a:t>
            </a:fld>
            <a:endParaRPr lang="en-US" dirty="0"/>
          </a:p>
        </p:txBody>
      </p:sp>
      <p:sp>
        <p:nvSpPr>
          <p:cNvPr id="5" name="标题 4">
            <a:extLst>
              <a:ext uri="{FF2B5EF4-FFF2-40B4-BE49-F238E27FC236}">
                <a16:creationId xmlns:a16="http://schemas.microsoft.com/office/drawing/2014/main" id="{7F675EAF-BFA6-D342-A0EF-B5482885B090}"/>
              </a:ext>
            </a:extLst>
          </p:cNvPr>
          <p:cNvSpPr>
            <a:spLocks noGrp="1"/>
          </p:cNvSpPr>
          <p:nvPr>
            <p:ph type="title"/>
          </p:nvPr>
        </p:nvSpPr>
        <p:spPr/>
        <p:txBody>
          <a:bodyPr/>
          <a:lstStyle/>
          <a:p>
            <a:r>
              <a:rPr kumimoji="1" lang="zh-CN" altLang="en-US" dirty="0"/>
              <a:t>推导</a:t>
            </a:r>
          </a:p>
        </p:txBody>
      </p:sp>
    </p:spTree>
    <p:extLst>
      <p:ext uri="{BB962C8B-B14F-4D97-AF65-F5344CB8AC3E}">
        <p14:creationId xmlns:p14="http://schemas.microsoft.com/office/powerpoint/2010/main" val="36642837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5CC69E0-3E70-184B-A357-2FD99FB0C668}"/>
              </a:ext>
            </a:extLst>
          </p:cNvPr>
          <p:cNvSpPr>
            <a:spLocks noGrp="1"/>
          </p:cNvSpPr>
          <p:nvPr>
            <p:ph idx="1"/>
          </p:nvPr>
        </p:nvSpPr>
        <p:spPr/>
        <p:txBody>
          <a:bodyPr/>
          <a:lstStyle/>
          <a:p>
            <a:r>
              <a:rPr kumimoji="1" lang="zh-CN" altLang="en-US" dirty="0"/>
              <a:t>分析</a:t>
            </a:r>
            <a:r>
              <a:rPr kumimoji="1" lang="en" altLang="zh-CN" dirty="0"/>
              <a:t>id * id</a:t>
            </a:r>
          </a:p>
          <a:p>
            <a:pPr lvl="1"/>
            <a:r>
              <a:rPr kumimoji="1" lang="zh-CN" altLang="en-US" dirty="0"/>
              <a:t>栈中</a:t>
            </a:r>
            <a:r>
              <a:rPr kumimoji="1" lang="zh-CN" altLang="en-US" dirty="0">
                <a:solidFill>
                  <a:srgbClr val="FF0000"/>
                </a:solidFill>
              </a:rPr>
              <a:t>只保留状态</a:t>
            </a:r>
            <a:r>
              <a:rPr kumimoji="1" lang="zh-CN" altLang="en-US" dirty="0"/>
              <a:t>，文法符号可以从相应的状态中获取</a:t>
            </a:r>
          </a:p>
        </p:txBody>
      </p:sp>
      <p:sp>
        <p:nvSpPr>
          <p:cNvPr id="3" name="页脚占位符 2">
            <a:extLst>
              <a:ext uri="{FF2B5EF4-FFF2-40B4-BE49-F238E27FC236}">
                <a16:creationId xmlns:a16="http://schemas.microsoft.com/office/drawing/2014/main" id="{C9D6861C-47D2-844A-B1FD-9FC7E4FB86BA}"/>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0422A157-97FD-6142-AF31-BEFDC89A7A5A}"/>
              </a:ext>
            </a:extLst>
          </p:cNvPr>
          <p:cNvSpPr>
            <a:spLocks noGrp="1"/>
          </p:cNvSpPr>
          <p:nvPr>
            <p:ph type="sldNum" sz="quarter" idx="12"/>
          </p:nvPr>
        </p:nvSpPr>
        <p:spPr/>
        <p:txBody>
          <a:bodyPr/>
          <a:lstStyle/>
          <a:p>
            <a:fld id="{91F816EA-24CC-2048-859A-C5EA9F275392}" type="slidenum">
              <a:rPr lang="en-US" smtClean="0"/>
              <a:pPr/>
              <a:t>80</a:t>
            </a:fld>
            <a:endParaRPr lang="en-US" dirty="0"/>
          </a:p>
        </p:txBody>
      </p:sp>
      <p:sp>
        <p:nvSpPr>
          <p:cNvPr id="5" name="标题 4">
            <a:extLst>
              <a:ext uri="{FF2B5EF4-FFF2-40B4-BE49-F238E27FC236}">
                <a16:creationId xmlns:a16="http://schemas.microsoft.com/office/drawing/2014/main" id="{04A4ED82-0E7A-024F-9034-A6CC4A1DFC9F}"/>
              </a:ext>
            </a:extLst>
          </p:cNvPr>
          <p:cNvSpPr>
            <a:spLocks noGrp="1"/>
          </p:cNvSpPr>
          <p:nvPr>
            <p:ph type="title"/>
          </p:nvPr>
        </p:nvSpPr>
        <p:spPr/>
        <p:txBody>
          <a:bodyPr/>
          <a:lstStyle/>
          <a:p>
            <a:r>
              <a:rPr kumimoji="1" lang="en" altLang="zh-CN" dirty="0"/>
              <a:t>LR(0)</a:t>
            </a:r>
            <a:r>
              <a:rPr kumimoji="1" lang="zh-CN" altLang="en-US" dirty="0"/>
              <a:t>自动机的作用的演示</a:t>
            </a:r>
          </a:p>
        </p:txBody>
      </p:sp>
      <p:pic>
        <p:nvPicPr>
          <p:cNvPr id="25602" name="Picture 2">
            <a:extLst>
              <a:ext uri="{FF2B5EF4-FFF2-40B4-BE49-F238E27FC236}">
                <a16:creationId xmlns:a16="http://schemas.microsoft.com/office/drawing/2014/main" id="{81B60DB7-3BB1-A345-9AB8-8435523C9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26331"/>
            <a:ext cx="9067800" cy="4350093"/>
          </a:xfrm>
          <a:prstGeom prst="rect">
            <a:avLst/>
          </a:prstGeom>
          <a:solidFill>
            <a:schemeClr val="bg1"/>
          </a:solidFill>
        </p:spPr>
      </p:pic>
    </p:spTree>
    <p:extLst>
      <p:ext uri="{BB962C8B-B14F-4D97-AF65-F5344CB8AC3E}">
        <p14:creationId xmlns:p14="http://schemas.microsoft.com/office/powerpoint/2010/main" val="34177143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73B90D8-E7DE-4744-A199-43FC41EA8F31}"/>
              </a:ext>
            </a:extLst>
          </p:cNvPr>
          <p:cNvSpPr>
            <a:spLocks noGrp="1"/>
          </p:cNvSpPr>
          <p:nvPr>
            <p:ph idx="1"/>
          </p:nvPr>
        </p:nvSpPr>
        <p:spPr>
          <a:xfrm>
            <a:off x="406400" y="990600"/>
            <a:ext cx="5881753" cy="4978400"/>
          </a:xfrm>
        </p:spPr>
        <p:txBody>
          <a:bodyPr/>
          <a:lstStyle/>
          <a:p>
            <a:r>
              <a:rPr kumimoji="1" lang="zh-CN" altLang="en-US" dirty="0"/>
              <a:t>所有的分析器都使用</a:t>
            </a:r>
            <a:r>
              <a:rPr kumimoji="1" lang="zh-CN" altLang="en-US" dirty="0">
                <a:solidFill>
                  <a:srgbClr val="FF0000"/>
                </a:solidFill>
              </a:rPr>
              <a:t>相同的驱动程序</a:t>
            </a:r>
            <a:endParaRPr kumimoji="1" lang="en-US" altLang="zh-CN" dirty="0">
              <a:solidFill>
                <a:srgbClr val="FF0000"/>
              </a:solidFill>
            </a:endParaRPr>
          </a:p>
          <a:p>
            <a:r>
              <a:rPr kumimoji="1" lang="zh-CN" altLang="en-US" dirty="0"/>
              <a:t>分析表随文法以及</a:t>
            </a:r>
            <a:r>
              <a:rPr kumimoji="1" lang="en" altLang="zh-CN" dirty="0"/>
              <a:t>LR</a:t>
            </a:r>
            <a:r>
              <a:rPr kumimoji="1" lang="zh-CN" altLang="en-US" dirty="0"/>
              <a:t>分析技术的不同而不同</a:t>
            </a:r>
            <a:endParaRPr kumimoji="1" lang="en-US" altLang="zh-CN" dirty="0"/>
          </a:p>
          <a:p>
            <a:r>
              <a:rPr kumimoji="1" lang="zh-CN" altLang="en-US" dirty="0"/>
              <a:t>栈中存放的是</a:t>
            </a:r>
            <a:r>
              <a:rPr kumimoji="1" lang="zh-CN" altLang="en-US" dirty="0">
                <a:solidFill>
                  <a:srgbClr val="FF0000"/>
                </a:solidFill>
              </a:rPr>
              <a:t>状态序列</a:t>
            </a:r>
            <a:r>
              <a:rPr kumimoji="1" lang="zh-CN" altLang="en-US" dirty="0"/>
              <a:t>，可求出相应的符号序列</a:t>
            </a:r>
            <a:endParaRPr kumimoji="1" lang="en-US" altLang="zh-CN" dirty="0"/>
          </a:p>
          <a:p>
            <a:r>
              <a:rPr kumimoji="1" lang="zh-CN" altLang="en-US" dirty="0"/>
              <a:t>分析程序根据</a:t>
            </a:r>
            <a:r>
              <a:rPr kumimoji="1" lang="zh-CN" altLang="en-US" dirty="0">
                <a:solidFill>
                  <a:srgbClr val="FF0000"/>
                </a:solidFill>
              </a:rPr>
              <a:t>栈顶状态</a:t>
            </a:r>
            <a:r>
              <a:rPr kumimoji="1" lang="zh-CN" altLang="en-US" dirty="0"/>
              <a:t>和当前</a:t>
            </a:r>
            <a:r>
              <a:rPr kumimoji="1" lang="zh-CN" altLang="en-US" dirty="0">
                <a:solidFill>
                  <a:srgbClr val="FF0000"/>
                </a:solidFill>
              </a:rPr>
              <a:t>输入</a:t>
            </a:r>
            <a:r>
              <a:rPr kumimoji="1" lang="zh-CN" altLang="en-US" dirty="0"/>
              <a:t>，通过分析表确定下一步</a:t>
            </a:r>
            <a:r>
              <a:rPr kumimoji="1" lang="zh-CN" altLang="en-US" dirty="0">
                <a:solidFill>
                  <a:srgbClr val="FF0000"/>
                </a:solidFill>
              </a:rPr>
              <a:t>动作</a:t>
            </a:r>
          </a:p>
        </p:txBody>
      </p:sp>
      <p:sp>
        <p:nvSpPr>
          <p:cNvPr id="3" name="页脚占位符 2">
            <a:extLst>
              <a:ext uri="{FF2B5EF4-FFF2-40B4-BE49-F238E27FC236}">
                <a16:creationId xmlns:a16="http://schemas.microsoft.com/office/drawing/2014/main" id="{E75EF5A0-C498-E64E-98CB-0E5EE00BBD20}"/>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94D6EA8B-CCCE-8E4E-B0CE-9062A62C47E3}"/>
              </a:ext>
            </a:extLst>
          </p:cNvPr>
          <p:cNvSpPr>
            <a:spLocks noGrp="1"/>
          </p:cNvSpPr>
          <p:nvPr>
            <p:ph type="sldNum" sz="quarter" idx="12"/>
          </p:nvPr>
        </p:nvSpPr>
        <p:spPr/>
        <p:txBody>
          <a:bodyPr/>
          <a:lstStyle/>
          <a:p>
            <a:fld id="{91F816EA-24CC-2048-859A-C5EA9F275392}" type="slidenum">
              <a:rPr lang="en-US" smtClean="0"/>
              <a:pPr/>
              <a:t>81</a:t>
            </a:fld>
            <a:endParaRPr lang="en-US" dirty="0"/>
          </a:p>
        </p:txBody>
      </p:sp>
      <p:sp>
        <p:nvSpPr>
          <p:cNvPr id="5" name="标题 4">
            <a:extLst>
              <a:ext uri="{FF2B5EF4-FFF2-40B4-BE49-F238E27FC236}">
                <a16:creationId xmlns:a16="http://schemas.microsoft.com/office/drawing/2014/main" id="{DCB67500-EB15-A441-8959-F97C3F406DF9}"/>
              </a:ext>
            </a:extLst>
          </p:cNvPr>
          <p:cNvSpPr>
            <a:spLocks noGrp="1"/>
          </p:cNvSpPr>
          <p:nvPr>
            <p:ph type="title"/>
          </p:nvPr>
        </p:nvSpPr>
        <p:spPr/>
        <p:txBody>
          <a:bodyPr/>
          <a:lstStyle/>
          <a:p>
            <a:r>
              <a:rPr kumimoji="1" lang="en" altLang="zh-CN" dirty="0"/>
              <a:t>LR</a:t>
            </a:r>
            <a:r>
              <a:rPr kumimoji="1" lang="zh-CN" altLang="en-US" dirty="0"/>
              <a:t>语法分析器的结构</a:t>
            </a:r>
          </a:p>
        </p:txBody>
      </p:sp>
      <p:pic>
        <p:nvPicPr>
          <p:cNvPr id="26626" name="Picture 2">
            <a:extLst>
              <a:ext uri="{FF2B5EF4-FFF2-40B4-BE49-F238E27FC236}">
                <a16:creationId xmlns:a16="http://schemas.microsoft.com/office/drawing/2014/main" id="{C49D5A4D-1481-8543-B300-EA8B57145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828800"/>
            <a:ext cx="5997919" cy="3846396"/>
          </a:xfrm>
          <a:prstGeom prst="rect">
            <a:avLst/>
          </a:prstGeom>
          <a:solidFill>
            <a:schemeClr val="bg1"/>
          </a:solidFill>
        </p:spPr>
      </p:pic>
    </p:spTree>
    <p:extLst>
      <p:ext uri="{BB962C8B-B14F-4D97-AF65-F5344CB8AC3E}">
        <p14:creationId xmlns:p14="http://schemas.microsoft.com/office/powerpoint/2010/main" val="10118992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6F73367-FD90-294B-9177-B9BB545AA848}"/>
              </a:ext>
            </a:extLst>
          </p:cNvPr>
          <p:cNvSpPr>
            <a:spLocks noGrp="1"/>
          </p:cNvSpPr>
          <p:nvPr>
            <p:ph idx="1"/>
          </p:nvPr>
        </p:nvSpPr>
        <p:spPr/>
        <p:txBody>
          <a:bodyPr/>
          <a:lstStyle/>
          <a:p>
            <a:r>
              <a:rPr kumimoji="1" lang="zh-CN" altLang="en-US" dirty="0"/>
              <a:t>两个部分：动作</a:t>
            </a:r>
            <a:r>
              <a:rPr kumimoji="1" lang="en" altLang="zh-CN" dirty="0"/>
              <a:t>ACTION</a:t>
            </a:r>
            <a:r>
              <a:rPr kumimoji="1" lang="zh-CN" altLang="en" dirty="0"/>
              <a:t>、</a:t>
            </a:r>
            <a:r>
              <a:rPr kumimoji="1" lang="zh-CN" altLang="en-US" dirty="0"/>
              <a:t>转换</a:t>
            </a:r>
            <a:r>
              <a:rPr kumimoji="1" lang="en" altLang="zh-CN" dirty="0"/>
              <a:t>GOTO</a:t>
            </a:r>
          </a:p>
          <a:p>
            <a:r>
              <a:rPr kumimoji="1" lang="en" altLang="zh-CN" dirty="0"/>
              <a:t>ACTION</a:t>
            </a:r>
            <a:r>
              <a:rPr kumimoji="1" lang="zh-CN" altLang="en-US" dirty="0"/>
              <a:t>表项有两个参数：状态</a:t>
            </a:r>
            <a:r>
              <a:rPr kumimoji="1" lang="en" altLang="zh-CN" dirty="0" err="1"/>
              <a:t>i</a:t>
            </a:r>
            <a:r>
              <a:rPr kumimoji="1" lang="zh-CN" altLang="en" dirty="0"/>
              <a:t>，</a:t>
            </a:r>
            <a:r>
              <a:rPr kumimoji="1" lang="zh-CN" altLang="en-US" dirty="0"/>
              <a:t>终结符号</a:t>
            </a:r>
            <a:r>
              <a:rPr kumimoji="1" lang="en" altLang="zh-CN" dirty="0"/>
              <a:t>a</a:t>
            </a:r>
          </a:p>
          <a:p>
            <a:pPr lvl="1"/>
            <a:r>
              <a:rPr kumimoji="1" lang="zh-CN" altLang="en-US" dirty="0"/>
              <a:t>移入</a:t>
            </a:r>
            <a:r>
              <a:rPr kumimoji="1" lang="en" altLang="zh-CN" dirty="0"/>
              <a:t>j</a:t>
            </a:r>
            <a:r>
              <a:rPr kumimoji="1" lang="zh-CN" altLang="en" dirty="0"/>
              <a:t>：</a:t>
            </a:r>
            <a:r>
              <a:rPr kumimoji="1" lang="en" altLang="zh-CN" dirty="0"/>
              <a:t>j</a:t>
            </a:r>
            <a:r>
              <a:rPr kumimoji="1" lang="zh-CN" altLang="en-US" dirty="0"/>
              <a:t>是新状态，把</a:t>
            </a:r>
            <a:r>
              <a:rPr kumimoji="1" lang="en" altLang="zh-CN" dirty="0"/>
              <a:t>j</a:t>
            </a:r>
            <a:r>
              <a:rPr kumimoji="1" lang="zh-CN" altLang="en-US" dirty="0"/>
              <a:t>压入栈 </a:t>
            </a:r>
            <a:r>
              <a:rPr kumimoji="1" lang="en-US" altLang="zh-CN" dirty="0"/>
              <a:t>(</a:t>
            </a:r>
            <a:r>
              <a:rPr kumimoji="1" lang="zh-CN" altLang="en-US" dirty="0"/>
              <a:t>同时移入</a:t>
            </a:r>
            <a:r>
              <a:rPr kumimoji="1" lang="en" altLang="zh-CN" dirty="0"/>
              <a:t>a)</a:t>
            </a:r>
          </a:p>
          <a:p>
            <a:pPr lvl="1"/>
            <a:r>
              <a:rPr kumimoji="1" lang="zh-CN" altLang="en-US" dirty="0"/>
              <a:t>归约</a:t>
            </a:r>
            <a:r>
              <a:rPr kumimoji="1" lang="en" altLang="zh-CN" dirty="0"/>
              <a:t>A → </a:t>
            </a:r>
            <a:r>
              <a:rPr kumimoji="1" lang="el-GR" altLang="zh-CN" dirty="0"/>
              <a:t>β</a:t>
            </a:r>
            <a:r>
              <a:rPr kumimoji="1" lang="zh-CN" altLang="el-GR" dirty="0"/>
              <a:t>：</a:t>
            </a:r>
            <a:r>
              <a:rPr kumimoji="1" lang="zh-CN" altLang="en-US" dirty="0"/>
              <a:t>把栈顶的</a:t>
            </a:r>
            <a:r>
              <a:rPr kumimoji="1" lang="el-GR" altLang="zh-CN" dirty="0"/>
              <a:t>β</a:t>
            </a:r>
            <a:r>
              <a:rPr kumimoji="1" lang="zh-CN" altLang="en-US" dirty="0"/>
              <a:t>归约为</a:t>
            </a:r>
            <a:r>
              <a:rPr kumimoji="1" lang="en" altLang="zh-CN" dirty="0"/>
              <a:t>A (</a:t>
            </a:r>
            <a:r>
              <a:rPr kumimoji="1" lang="zh-CN" altLang="en-US" dirty="0"/>
              <a:t>并根据</a:t>
            </a:r>
            <a:r>
              <a:rPr kumimoji="1" lang="en" altLang="zh-CN" dirty="0"/>
              <a:t>GOTO</a:t>
            </a:r>
            <a:r>
              <a:rPr kumimoji="1" lang="zh-CN" altLang="en-US" dirty="0"/>
              <a:t>表项压入新状态</a:t>
            </a:r>
            <a:r>
              <a:rPr kumimoji="1" lang="en-US" altLang="zh-CN" dirty="0"/>
              <a:t>)</a:t>
            </a:r>
          </a:p>
          <a:p>
            <a:pPr lvl="1"/>
            <a:r>
              <a:rPr kumimoji="1" lang="zh-CN" altLang="en-US" dirty="0"/>
              <a:t>接受：接受输入，完成分析</a:t>
            </a:r>
            <a:endParaRPr kumimoji="1" lang="en-US" altLang="zh-CN" dirty="0"/>
          </a:p>
          <a:p>
            <a:pPr lvl="1"/>
            <a:r>
              <a:rPr kumimoji="1" lang="zh-CN" altLang="en-US" dirty="0"/>
              <a:t>报错：在输入中发现语法错误</a:t>
            </a:r>
            <a:endParaRPr kumimoji="1" lang="en-US" altLang="zh-CN" dirty="0"/>
          </a:p>
          <a:p>
            <a:r>
              <a:rPr kumimoji="1" lang="en" altLang="zh-CN" dirty="0"/>
              <a:t>GOTO</a:t>
            </a:r>
            <a:r>
              <a:rPr kumimoji="1" lang="zh-CN" altLang="en-US" dirty="0"/>
              <a:t>表项</a:t>
            </a:r>
            <a:endParaRPr kumimoji="1" lang="en-US" altLang="zh-CN" dirty="0"/>
          </a:p>
          <a:p>
            <a:pPr lvl="1"/>
            <a:r>
              <a:rPr kumimoji="1" lang="zh-CN" altLang="en-US" dirty="0"/>
              <a:t>如果</a:t>
            </a:r>
            <a:r>
              <a:rPr kumimoji="1" lang="en" altLang="zh-CN" dirty="0"/>
              <a:t>GOTO[</a:t>
            </a:r>
            <a:r>
              <a:rPr kumimoji="1" lang="en" altLang="zh-CN" dirty="0" err="1"/>
              <a:t>I</a:t>
            </a:r>
            <a:r>
              <a:rPr kumimoji="1" lang="en" altLang="zh-CN" baseline="-25000" dirty="0" err="1"/>
              <a:t>i</a:t>
            </a:r>
            <a:r>
              <a:rPr kumimoji="1" lang="en" altLang="zh-CN" dirty="0"/>
              <a:t>, A] = </a:t>
            </a:r>
            <a:r>
              <a:rPr kumimoji="1" lang="en" altLang="zh-CN" dirty="0" err="1"/>
              <a:t>I</a:t>
            </a:r>
            <a:r>
              <a:rPr kumimoji="1" lang="en" altLang="zh-CN" baseline="-25000" dirty="0" err="1"/>
              <a:t>j</a:t>
            </a:r>
            <a:r>
              <a:rPr kumimoji="1" lang="zh-CN" altLang="en" dirty="0"/>
              <a:t>，</a:t>
            </a:r>
            <a:r>
              <a:rPr kumimoji="1" lang="zh-CN" altLang="en-US" dirty="0"/>
              <a:t>那么</a:t>
            </a:r>
            <a:r>
              <a:rPr kumimoji="1" lang="en" altLang="zh-CN" dirty="0"/>
              <a:t>GOTO[</a:t>
            </a:r>
            <a:r>
              <a:rPr kumimoji="1" lang="en" altLang="zh-CN" dirty="0" err="1"/>
              <a:t>i</a:t>
            </a:r>
            <a:r>
              <a:rPr kumimoji="1" lang="en" altLang="zh-CN" dirty="0"/>
              <a:t>, A] = j</a:t>
            </a:r>
            <a:endParaRPr kumimoji="1" lang="zh-CN" altLang="en-US" dirty="0"/>
          </a:p>
        </p:txBody>
      </p:sp>
      <p:sp>
        <p:nvSpPr>
          <p:cNvPr id="3" name="页脚占位符 2">
            <a:extLst>
              <a:ext uri="{FF2B5EF4-FFF2-40B4-BE49-F238E27FC236}">
                <a16:creationId xmlns:a16="http://schemas.microsoft.com/office/drawing/2014/main" id="{12F13AAD-965F-B14E-BA37-2DA3A7D91E09}"/>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990B0124-EF7B-0843-A316-C0F7237F99FD}"/>
              </a:ext>
            </a:extLst>
          </p:cNvPr>
          <p:cNvSpPr>
            <a:spLocks noGrp="1"/>
          </p:cNvSpPr>
          <p:nvPr>
            <p:ph type="sldNum" sz="quarter" idx="12"/>
          </p:nvPr>
        </p:nvSpPr>
        <p:spPr/>
        <p:txBody>
          <a:bodyPr/>
          <a:lstStyle/>
          <a:p>
            <a:fld id="{91F816EA-24CC-2048-859A-C5EA9F275392}" type="slidenum">
              <a:rPr lang="en-US" smtClean="0"/>
              <a:pPr/>
              <a:t>82</a:t>
            </a:fld>
            <a:endParaRPr lang="en-US" dirty="0"/>
          </a:p>
        </p:txBody>
      </p:sp>
      <p:sp>
        <p:nvSpPr>
          <p:cNvPr id="5" name="标题 4">
            <a:extLst>
              <a:ext uri="{FF2B5EF4-FFF2-40B4-BE49-F238E27FC236}">
                <a16:creationId xmlns:a16="http://schemas.microsoft.com/office/drawing/2014/main" id="{45D2933A-F7A3-124C-80A2-751810944A14}"/>
              </a:ext>
            </a:extLst>
          </p:cNvPr>
          <p:cNvSpPr>
            <a:spLocks noGrp="1"/>
          </p:cNvSpPr>
          <p:nvPr>
            <p:ph type="title"/>
          </p:nvPr>
        </p:nvSpPr>
        <p:spPr/>
        <p:txBody>
          <a:bodyPr/>
          <a:lstStyle/>
          <a:p>
            <a:r>
              <a:rPr kumimoji="1" lang="en" altLang="zh-CN" dirty="0"/>
              <a:t>LR</a:t>
            </a:r>
            <a:r>
              <a:rPr kumimoji="1" lang="zh-CN" altLang="en-US" dirty="0"/>
              <a:t>语法分析表的结构</a:t>
            </a:r>
          </a:p>
        </p:txBody>
      </p:sp>
      <p:sp>
        <p:nvSpPr>
          <p:cNvPr id="8" name="矩形标注 7">
            <a:extLst>
              <a:ext uri="{FF2B5EF4-FFF2-40B4-BE49-F238E27FC236}">
                <a16:creationId xmlns:a16="http://schemas.microsoft.com/office/drawing/2014/main" id="{09860F36-B098-0545-9A56-F242431C8C2B}"/>
              </a:ext>
            </a:extLst>
          </p:cNvPr>
          <p:cNvSpPr/>
          <p:nvPr/>
        </p:nvSpPr>
        <p:spPr bwMode="auto">
          <a:xfrm>
            <a:off x="2590800" y="5486400"/>
            <a:ext cx="1676400" cy="708496"/>
          </a:xfrm>
          <a:prstGeom prst="wedgeRectCallout">
            <a:avLst>
              <a:gd name="adj1" fmla="val -54114"/>
              <a:gd name="adj2" fmla="val -88623"/>
            </a:avLst>
          </a:prstGeom>
          <a:noFill/>
          <a:ln w="28575" cap="flat" cmpd="sng" algn="ctr">
            <a:solidFill>
              <a:srgbClr val="A4001D"/>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ea typeface="STXinwei" panose="02010800040101010101" pitchFamily="2" charset="-122"/>
                <a:cs typeface="Times New Roman" panose="02020603050405020304" pitchFamily="18" charset="0"/>
              </a:rPr>
              <a:t>GOTO</a:t>
            </a:r>
            <a:r>
              <a:rPr lang="zh-CN" altLang="en-US" dirty="0">
                <a:latin typeface="Times New Roman" panose="02020603050405020304" pitchFamily="18" charset="0"/>
                <a:ea typeface="STXinwei" panose="02010800040101010101" pitchFamily="2" charset="-122"/>
                <a:cs typeface="Times New Roman" panose="02020603050405020304" pitchFamily="18" charset="0"/>
              </a:rPr>
              <a:t>函数</a:t>
            </a:r>
            <a:endParaRPr kumimoji="0" lang="zh-CN" altLang="en-US" sz="2400" b="0" i="0" u="none" strike="noStrike" cap="none" normalizeH="0" baseline="0" dirty="0">
              <a:ln>
                <a:noFill/>
              </a:ln>
              <a:solidFill>
                <a:schemeClr val="tx1"/>
              </a:solidFill>
              <a:effectLst/>
              <a:latin typeface="Times New Roman" panose="02020603050405020304" pitchFamily="18" charset="0"/>
              <a:ea typeface="STXinwei" panose="02010800040101010101" pitchFamily="2" charset="-122"/>
              <a:cs typeface="Times New Roman" panose="02020603050405020304" pitchFamily="18" charset="0"/>
            </a:endParaRPr>
          </a:p>
        </p:txBody>
      </p:sp>
      <p:sp>
        <p:nvSpPr>
          <p:cNvPr id="9" name="矩形标注 8">
            <a:extLst>
              <a:ext uri="{FF2B5EF4-FFF2-40B4-BE49-F238E27FC236}">
                <a16:creationId xmlns:a16="http://schemas.microsoft.com/office/drawing/2014/main" id="{544F140F-75A2-7A46-9924-93EA76A42FD0}"/>
              </a:ext>
            </a:extLst>
          </p:cNvPr>
          <p:cNvSpPr/>
          <p:nvPr/>
        </p:nvSpPr>
        <p:spPr bwMode="auto">
          <a:xfrm>
            <a:off x="6107624" y="5513152"/>
            <a:ext cx="1676400" cy="708496"/>
          </a:xfrm>
          <a:prstGeom prst="wedgeRectCallout">
            <a:avLst>
              <a:gd name="adj1" fmla="val -54114"/>
              <a:gd name="adj2" fmla="val -88623"/>
            </a:avLst>
          </a:prstGeom>
          <a:noFill/>
          <a:ln w="28575" cap="flat" cmpd="sng" algn="ctr">
            <a:solidFill>
              <a:srgbClr val="A4001D"/>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Times New Roman" panose="02020603050405020304" pitchFamily="18" charset="0"/>
                <a:ea typeface="STXinwei" panose="02010800040101010101" pitchFamily="2" charset="-122"/>
                <a:cs typeface="Times New Roman" panose="02020603050405020304" pitchFamily="18" charset="0"/>
              </a:rPr>
              <a:t>GOTO</a:t>
            </a:r>
            <a:r>
              <a:rPr kumimoji="0" lang="zh-CN" altLang="en-US" sz="2400" b="0" i="0" u="none" strike="noStrike" cap="none" normalizeH="0" baseline="0" dirty="0">
                <a:ln>
                  <a:noFill/>
                </a:ln>
                <a:solidFill>
                  <a:schemeClr val="tx1"/>
                </a:solidFill>
                <a:effectLst/>
                <a:latin typeface="Times New Roman" panose="02020603050405020304" pitchFamily="18" charset="0"/>
                <a:ea typeface="STXinwei" panose="02010800040101010101" pitchFamily="2" charset="-122"/>
                <a:cs typeface="Times New Roman" panose="02020603050405020304" pitchFamily="18" charset="0"/>
              </a:rPr>
              <a:t>表项</a:t>
            </a:r>
          </a:p>
        </p:txBody>
      </p:sp>
    </p:spTree>
    <p:extLst>
      <p:ext uri="{BB962C8B-B14F-4D97-AF65-F5344CB8AC3E}">
        <p14:creationId xmlns:p14="http://schemas.microsoft.com/office/powerpoint/2010/main" val="22949909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7FC6C8E-ADAD-E342-823E-5702D91B5321}"/>
              </a:ext>
            </a:extLst>
          </p:cNvPr>
          <p:cNvSpPr>
            <a:spLocks noGrp="1"/>
          </p:cNvSpPr>
          <p:nvPr>
            <p:ph idx="1"/>
          </p:nvPr>
        </p:nvSpPr>
        <p:spPr>
          <a:xfrm>
            <a:off x="406400" y="990600"/>
            <a:ext cx="11379200" cy="5410200"/>
          </a:xfrm>
        </p:spPr>
        <p:txBody>
          <a:bodyPr/>
          <a:lstStyle/>
          <a:p>
            <a:r>
              <a:rPr kumimoji="1" lang="en" altLang="zh-CN" sz="3600" dirty="0"/>
              <a:t>LR</a:t>
            </a:r>
            <a:r>
              <a:rPr kumimoji="1" lang="zh-CN" altLang="en-US" sz="3600" dirty="0"/>
              <a:t>语法分析器的格局包含了栈中内容和余下输入</a:t>
            </a:r>
            <a:r>
              <a:rPr kumimoji="1" lang="en-US" altLang="zh-CN" sz="3600" dirty="0"/>
              <a:t>(</a:t>
            </a:r>
            <a:r>
              <a:rPr kumimoji="1" lang="en" altLang="zh-CN" sz="3600" dirty="0"/>
              <a:t>s</a:t>
            </a:r>
            <a:r>
              <a:rPr kumimoji="1" lang="en" altLang="zh-CN" sz="3600" baseline="-25000" dirty="0"/>
              <a:t>0</a:t>
            </a:r>
            <a:r>
              <a:rPr kumimoji="1" lang="en" altLang="zh-CN" sz="3600" dirty="0"/>
              <a:t>s</a:t>
            </a:r>
            <a:r>
              <a:rPr kumimoji="1" lang="en" altLang="zh-CN" sz="3600" baseline="-25000" dirty="0"/>
              <a:t>1</a:t>
            </a:r>
            <a:r>
              <a:rPr kumimoji="1" lang="en" altLang="zh-CN" sz="3600" dirty="0"/>
              <a:t>…</a:t>
            </a:r>
            <a:r>
              <a:rPr kumimoji="1" lang="en" altLang="zh-CN" sz="3600" b="1" dirty="0" err="1">
                <a:solidFill>
                  <a:srgbClr val="FF0000"/>
                </a:solidFill>
              </a:rPr>
              <a:t>s</a:t>
            </a:r>
            <a:r>
              <a:rPr kumimoji="1" lang="en" altLang="zh-CN" sz="3600" b="1" baseline="-25000" dirty="0" err="1">
                <a:solidFill>
                  <a:srgbClr val="FF0000"/>
                </a:solidFill>
              </a:rPr>
              <a:t>m</a:t>
            </a:r>
            <a:r>
              <a:rPr kumimoji="1" lang="zh-CN" altLang="en-US" sz="3600" baseline="-25000" dirty="0"/>
              <a:t> </a:t>
            </a:r>
            <a:r>
              <a:rPr kumimoji="1" lang="en" altLang="zh-CN" sz="3600" dirty="0"/>
              <a:t>, </a:t>
            </a:r>
            <a:r>
              <a:rPr kumimoji="1" lang="en" altLang="zh-CN" sz="3600" b="1" dirty="0" err="1">
                <a:solidFill>
                  <a:srgbClr val="FF0000"/>
                </a:solidFill>
              </a:rPr>
              <a:t>a</a:t>
            </a:r>
            <a:r>
              <a:rPr kumimoji="1" lang="en" altLang="zh-CN" sz="3600" b="1" baseline="-25000" dirty="0" err="1">
                <a:solidFill>
                  <a:srgbClr val="FF0000"/>
                </a:solidFill>
              </a:rPr>
              <a:t>i</a:t>
            </a:r>
            <a:r>
              <a:rPr kumimoji="1" lang="en" altLang="zh-CN" sz="3600" dirty="0" err="1"/>
              <a:t>a</a:t>
            </a:r>
            <a:r>
              <a:rPr kumimoji="1" lang="en" altLang="zh-CN" sz="3600" baseline="-25000" dirty="0" err="1"/>
              <a:t>i</a:t>
            </a:r>
            <a:r>
              <a:rPr kumimoji="1" lang="en" altLang="zh-CN" sz="3600" baseline="-25000" dirty="0"/>
              <a:t> +1</a:t>
            </a:r>
            <a:r>
              <a:rPr kumimoji="1" lang="en" altLang="zh-CN" sz="3600" dirty="0"/>
              <a:t>…a</a:t>
            </a:r>
            <a:r>
              <a:rPr kumimoji="1" lang="en" altLang="zh-CN" sz="3600" baseline="-25000" dirty="0"/>
              <a:t>n</a:t>
            </a:r>
            <a:r>
              <a:rPr kumimoji="1" lang="en" altLang="zh-CN" sz="3600" dirty="0"/>
              <a:t>$)</a:t>
            </a:r>
          </a:p>
          <a:p>
            <a:pPr lvl="1"/>
            <a:r>
              <a:rPr kumimoji="1" lang="zh-CN" altLang="en-US" sz="3200" dirty="0"/>
              <a:t>第一个分量是栈中的内容</a:t>
            </a:r>
            <a:r>
              <a:rPr kumimoji="1" lang="en-US" altLang="zh-CN" sz="3200" dirty="0"/>
              <a:t>(</a:t>
            </a:r>
            <a:r>
              <a:rPr kumimoji="1" lang="zh-CN" altLang="en-US" sz="3200" dirty="0"/>
              <a:t>右侧是栈顶</a:t>
            </a:r>
            <a:r>
              <a:rPr kumimoji="1" lang="en-US" altLang="zh-CN" sz="3200" dirty="0"/>
              <a:t>)</a:t>
            </a:r>
          </a:p>
          <a:p>
            <a:pPr lvl="1"/>
            <a:r>
              <a:rPr kumimoji="1" lang="zh-CN" altLang="en-US" sz="3200" dirty="0"/>
              <a:t>第二个分量是余下的输入</a:t>
            </a:r>
            <a:endParaRPr kumimoji="1" lang="en-US" altLang="zh-CN" sz="3200" dirty="0"/>
          </a:p>
          <a:p>
            <a:r>
              <a:rPr kumimoji="1" lang="en" altLang="zh-CN" sz="3600" dirty="0"/>
              <a:t>LR</a:t>
            </a:r>
            <a:r>
              <a:rPr kumimoji="1" lang="zh-CN" altLang="en-US" sz="3600" dirty="0"/>
              <a:t>语法分析器的每一个状态都对应一个文法符号</a:t>
            </a:r>
            <a:r>
              <a:rPr kumimoji="1" lang="en-US" altLang="zh-CN" sz="3600" dirty="0"/>
              <a:t>(</a:t>
            </a:r>
            <a:r>
              <a:rPr kumimoji="1" lang="en" altLang="zh-CN" sz="3600" dirty="0"/>
              <a:t>s</a:t>
            </a:r>
            <a:r>
              <a:rPr kumimoji="1" lang="en" altLang="zh-CN" sz="3600" baseline="-25000" dirty="0"/>
              <a:t>0</a:t>
            </a:r>
            <a:r>
              <a:rPr kumimoji="1" lang="zh-CN" altLang="en-US" sz="3600" dirty="0"/>
              <a:t>除外</a:t>
            </a:r>
            <a:r>
              <a:rPr kumimoji="1" lang="en-US" altLang="zh-CN" sz="3600" dirty="0"/>
              <a:t>)</a:t>
            </a:r>
          </a:p>
          <a:p>
            <a:pPr lvl="1"/>
            <a:r>
              <a:rPr kumimoji="1" lang="zh-CN" altLang="en-US" sz="3200" dirty="0"/>
              <a:t>如果进入状态</a:t>
            </a:r>
            <a:r>
              <a:rPr kumimoji="1" lang="en" altLang="zh-CN" sz="3200" dirty="0"/>
              <a:t>s</a:t>
            </a:r>
            <a:r>
              <a:rPr kumimoji="1" lang="zh-CN" altLang="en-US" sz="3200" dirty="0"/>
              <a:t>的边的标号为符号</a:t>
            </a:r>
            <a:r>
              <a:rPr kumimoji="1" lang="en" altLang="zh-CN" sz="3200" dirty="0"/>
              <a:t>X</a:t>
            </a:r>
            <a:r>
              <a:rPr kumimoji="1" lang="zh-CN" altLang="en" sz="3200" dirty="0"/>
              <a:t>，</a:t>
            </a:r>
            <a:r>
              <a:rPr kumimoji="1" lang="zh-CN" altLang="en-US" sz="3200" dirty="0"/>
              <a:t>那么</a:t>
            </a:r>
            <a:r>
              <a:rPr kumimoji="1" lang="en" altLang="zh-CN" sz="3200" dirty="0"/>
              <a:t>s</a:t>
            </a:r>
            <a:r>
              <a:rPr kumimoji="1" lang="zh-CN" altLang="en-US" sz="3200" dirty="0"/>
              <a:t>就对应于</a:t>
            </a:r>
            <a:r>
              <a:rPr kumimoji="1" lang="en" altLang="zh-CN" sz="3200" dirty="0"/>
              <a:t>X</a:t>
            </a:r>
          </a:p>
          <a:p>
            <a:pPr lvl="1"/>
            <a:r>
              <a:rPr kumimoji="1" lang="zh-CN" altLang="en-US" sz="3200" dirty="0"/>
              <a:t>令</a:t>
            </a:r>
            <a:r>
              <a:rPr kumimoji="1" lang="en" altLang="zh-CN" sz="3200" dirty="0"/>
              <a:t>X</a:t>
            </a:r>
            <a:r>
              <a:rPr kumimoji="1" lang="en" altLang="zh-CN" sz="3200" baseline="-25000" dirty="0"/>
              <a:t>i</a:t>
            </a:r>
            <a:r>
              <a:rPr kumimoji="1" lang="zh-CN" altLang="en-US" sz="3200" dirty="0"/>
              <a:t>为</a:t>
            </a:r>
            <a:r>
              <a:rPr kumimoji="1" lang="en" altLang="zh-CN" sz="3200" dirty="0" err="1"/>
              <a:t>s</a:t>
            </a:r>
            <a:r>
              <a:rPr kumimoji="1" lang="en" altLang="zh-CN" sz="3200" baseline="-25000" dirty="0" err="1"/>
              <a:t>i</a:t>
            </a:r>
            <a:r>
              <a:rPr kumimoji="1" lang="zh-CN" altLang="en-US" sz="3200" dirty="0"/>
              <a:t>对应的符号，那么</a:t>
            </a:r>
            <a:r>
              <a:rPr kumimoji="1" lang="en" altLang="zh-CN" sz="3200" dirty="0"/>
              <a:t>X</a:t>
            </a:r>
            <a:r>
              <a:rPr kumimoji="1" lang="en" altLang="zh-CN" sz="3200" baseline="-25000" dirty="0"/>
              <a:t>1</a:t>
            </a:r>
            <a:r>
              <a:rPr kumimoji="1" lang="en" altLang="zh-CN" sz="3200" dirty="0"/>
              <a:t>X</a:t>
            </a:r>
            <a:r>
              <a:rPr kumimoji="1" lang="en" altLang="zh-CN" sz="3200" baseline="-25000" dirty="0"/>
              <a:t>2</a:t>
            </a:r>
            <a:r>
              <a:rPr kumimoji="1" lang="en" altLang="zh-CN" sz="3200" dirty="0"/>
              <a:t>…</a:t>
            </a:r>
            <a:r>
              <a:rPr kumimoji="1" lang="en" altLang="zh-CN" sz="3200" b="1" dirty="0">
                <a:solidFill>
                  <a:srgbClr val="FF0000"/>
                </a:solidFill>
              </a:rPr>
              <a:t>X</a:t>
            </a:r>
            <a:r>
              <a:rPr kumimoji="1" lang="en" altLang="zh-CN" sz="3200" b="1" baseline="-25000" dirty="0">
                <a:solidFill>
                  <a:srgbClr val="FF0000"/>
                </a:solidFill>
              </a:rPr>
              <a:t>m</a:t>
            </a:r>
            <a:r>
              <a:rPr kumimoji="1" lang="en" altLang="zh-CN" sz="3200" b="1" dirty="0">
                <a:solidFill>
                  <a:srgbClr val="FF0000"/>
                </a:solidFill>
              </a:rPr>
              <a:t>a</a:t>
            </a:r>
            <a:r>
              <a:rPr kumimoji="1" lang="en" altLang="zh-CN" sz="3200" b="1" baseline="-25000" dirty="0">
                <a:solidFill>
                  <a:srgbClr val="FF0000"/>
                </a:solidFill>
              </a:rPr>
              <a:t>i</a:t>
            </a:r>
            <a:r>
              <a:rPr kumimoji="1" lang="en" altLang="zh-CN" sz="3200" dirty="0"/>
              <a:t>a</a:t>
            </a:r>
            <a:r>
              <a:rPr kumimoji="1" lang="en" altLang="zh-CN" sz="3200" baseline="-25000" dirty="0"/>
              <a:t>i+1</a:t>
            </a:r>
            <a:r>
              <a:rPr kumimoji="1" lang="en" altLang="zh-CN" sz="3200" dirty="0"/>
              <a:t>…a</a:t>
            </a:r>
            <a:r>
              <a:rPr kumimoji="1" lang="en" altLang="zh-CN" sz="3200" baseline="-25000" dirty="0"/>
              <a:t>n</a:t>
            </a:r>
            <a:r>
              <a:rPr kumimoji="1" lang="zh-CN" altLang="en-US" sz="3200" dirty="0"/>
              <a:t>对应于一个最右句型</a:t>
            </a:r>
          </a:p>
        </p:txBody>
      </p:sp>
      <p:sp>
        <p:nvSpPr>
          <p:cNvPr id="3" name="页脚占位符 2">
            <a:extLst>
              <a:ext uri="{FF2B5EF4-FFF2-40B4-BE49-F238E27FC236}">
                <a16:creationId xmlns:a16="http://schemas.microsoft.com/office/drawing/2014/main" id="{A7472E4E-C252-4D46-829D-8C06EF089A0D}"/>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6C912CC9-3D42-194F-92A5-EE39F067B994}"/>
              </a:ext>
            </a:extLst>
          </p:cNvPr>
          <p:cNvSpPr>
            <a:spLocks noGrp="1"/>
          </p:cNvSpPr>
          <p:nvPr>
            <p:ph type="sldNum" sz="quarter" idx="12"/>
          </p:nvPr>
        </p:nvSpPr>
        <p:spPr/>
        <p:txBody>
          <a:bodyPr/>
          <a:lstStyle/>
          <a:p>
            <a:fld id="{91F816EA-24CC-2048-859A-C5EA9F275392}" type="slidenum">
              <a:rPr lang="en-US" smtClean="0"/>
              <a:pPr/>
              <a:t>83</a:t>
            </a:fld>
            <a:endParaRPr lang="en-US" dirty="0"/>
          </a:p>
        </p:txBody>
      </p:sp>
      <p:sp>
        <p:nvSpPr>
          <p:cNvPr id="5" name="标题 4">
            <a:extLst>
              <a:ext uri="{FF2B5EF4-FFF2-40B4-BE49-F238E27FC236}">
                <a16:creationId xmlns:a16="http://schemas.microsoft.com/office/drawing/2014/main" id="{9BAE0F43-6294-CB4A-A7F3-913676B1AD24}"/>
              </a:ext>
            </a:extLst>
          </p:cNvPr>
          <p:cNvSpPr>
            <a:spLocks noGrp="1"/>
          </p:cNvSpPr>
          <p:nvPr>
            <p:ph type="title"/>
          </p:nvPr>
        </p:nvSpPr>
        <p:spPr/>
        <p:txBody>
          <a:bodyPr/>
          <a:lstStyle/>
          <a:p>
            <a:r>
              <a:rPr kumimoji="1" lang="en" altLang="zh-CN" dirty="0"/>
              <a:t>LR</a:t>
            </a:r>
            <a:r>
              <a:rPr kumimoji="1" lang="zh-CN" altLang="en-US" dirty="0"/>
              <a:t>语法分析器的</a:t>
            </a:r>
            <a:r>
              <a:rPr kumimoji="1" lang="zh-CN" altLang="en-US" dirty="0">
                <a:solidFill>
                  <a:srgbClr val="FF0000"/>
                </a:solidFill>
              </a:rPr>
              <a:t>格局</a:t>
            </a:r>
          </a:p>
        </p:txBody>
      </p:sp>
    </p:spTree>
    <p:extLst>
      <p:ext uri="{BB962C8B-B14F-4D97-AF65-F5344CB8AC3E}">
        <p14:creationId xmlns:p14="http://schemas.microsoft.com/office/powerpoint/2010/main" val="6865632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CC455A1-9462-A84D-863F-D2F533173EEA}"/>
              </a:ext>
            </a:extLst>
          </p:cNvPr>
          <p:cNvSpPr>
            <a:spLocks noGrp="1"/>
          </p:cNvSpPr>
          <p:nvPr>
            <p:ph idx="1"/>
          </p:nvPr>
        </p:nvSpPr>
        <p:spPr/>
        <p:txBody>
          <a:bodyPr/>
          <a:lstStyle/>
          <a:p>
            <a:r>
              <a:rPr kumimoji="1" lang="zh-CN" altLang="en-US" dirty="0"/>
              <a:t>对于格局</a:t>
            </a:r>
            <a:r>
              <a:rPr kumimoji="1" lang="en-US" altLang="zh-CN" dirty="0"/>
              <a:t>(</a:t>
            </a:r>
            <a:r>
              <a:rPr kumimoji="1" lang="en" altLang="zh-CN" dirty="0"/>
              <a:t>s</a:t>
            </a:r>
            <a:r>
              <a:rPr kumimoji="1" lang="en" altLang="zh-CN" baseline="-25000" dirty="0"/>
              <a:t>0</a:t>
            </a:r>
            <a:r>
              <a:rPr kumimoji="1" lang="en" altLang="zh-CN" dirty="0"/>
              <a:t>s</a:t>
            </a:r>
            <a:r>
              <a:rPr kumimoji="1" lang="en" altLang="zh-CN" baseline="-25000" dirty="0"/>
              <a:t>1</a:t>
            </a:r>
            <a:r>
              <a:rPr kumimoji="1" lang="en" altLang="zh-CN" dirty="0"/>
              <a:t>…</a:t>
            </a:r>
            <a:r>
              <a:rPr kumimoji="1" lang="en" altLang="zh-CN" b="1" dirty="0" err="1">
                <a:solidFill>
                  <a:srgbClr val="FF0000"/>
                </a:solidFill>
              </a:rPr>
              <a:t>s</a:t>
            </a:r>
            <a:r>
              <a:rPr kumimoji="1" lang="en" altLang="zh-CN" b="1" baseline="-25000" dirty="0" err="1">
                <a:solidFill>
                  <a:srgbClr val="FF0000"/>
                </a:solidFill>
              </a:rPr>
              <a:t>m</a:t>
            </a:r>
            <a:r>
              <a:rPr kumimoji="1" lang="zh-CN" altLang="en-US" baseline="-25000" dirty="0"/>
              <a:t> </a:t>
            </a:r>
            <a:r>
              <a:rPr kumimoji="1" lang="en" altLang="zh-CN" dirty="0"/>
              <a:t>, </a:t>
            </a:r>
            <a:r>
              <a:rPr kumimoji="1" lang="en" altLang="zh-CN" b="1" dirty="0" err="1">
                <a:solidFill>
                  <a:srgbClr val="FF0000"/>
                </a:solidFill>
              </a:rPr>
              <a:t>a</a:t>
            </a:r>
            <a:r>
              <a:rPr kumimoji="1" lang="en" altLang="zh-CN" b="1" baseline="-25000" dirty="0" err="1">
                <a:solidFill>
                  <a:srgbClr val="FF0000"/>
                </a:solidFill>
              </a:rPr>
              <a:t>i</a:t>
            </a:r>
            <a:r>
              <a:rPr kumimoji="1" lang="en" altLang="zh-CN" dirty="0" err="1"/>
              <a:t>a</a:t>
            </a:r>
            <a:r>
              <a:rPr kumimoji="1" lang="en" altLang="zh-CN" baseline="-25000" dirty="0" err="1"/>
              <a:t>i</a:t>
            </a:r>
            <a:r>
              <a:rPr kumimoji="1" lang="en" altLang="zh-CN" baseline="-25000" dirty="0"/>
              <a:t> +1</a:t>
            </a:r>
            <a:r>
              <a:rPr kumimoji="1" lang="en" altLang="zh-CN" dirty="0"/>
              <a:t>…a</a:t>
            </a:r>
            <a:r>
              <a:rPr kumimoji="1" lang="en" altLang="zh-CN" baseline="-25000" dirty="0"/>
              <a:t>n</a:t>
            </a:r>
            <a:r>
              <a:rPr kumimoji="1" lang="en" altLang="zh-CN" dirty="0"/>
              <a:t>$)</a:t>
            </a:r>
            <a:r>
              <a:rPr kumimoji="1" lang="zh-CN" altLang="en-US" dirty="0"/>
              <a:t>，</a:t>
            </a:r>
            <a:r>
              <a:rPr kumimoji="1" lang="en-US" altLang="zh-CN" dirty="0"/>
              <a:t>LR</a:t>
            </a:r>
            <a:r>
              <a:rPr kumimoji="1" lang="zh-CN" altLang="en-US" dirty="0"/>
              <a:t>语法分析器查询条目</a:t>
            </a:r>
            <a:r>
              <a:rPr kumimoji="1" lang="en-US" altLang="zh-CN" dirty="0"/>
              <a:t>ACTION[</a:t>
            </a:r>
            <a:r>
              <a:rPr kumimoji="1" lang="en-US" altLang="zh-CN" dirty="0" err="1"/>
              <a:t>s</a:t>
            </a:r>
            <a:r>
              <a:rPr kumimoji="1" lang="en-US" altLang="zh-CN" baseline="-25000" dirty="0" err="1"/>
              <a:t>m</a:t>
            </a:r>
            <a:r>
              <a:rPr kumimoji="1" lang="en-US" altLang="zh-CN" dirty="0"/>
              <a:t>,</a:t>
            </a:r>
            <a:r>
              <a:rPr kumimoji="1" lang="zh-CN" altLang="en-US" dirty="0"/>
              <a:t> </a:t>
            </a:r>
            <a:r>
              <a:rPr kumimoji="1" lang="en-US" altLang="zh-CN" dirty="0"/>
              <a:t>a</a:t>
            </a:r>
            <a:r>
              <a:rPr kumimoji="1" lang="en-US" altLang="zh-CN" baseline="-25000" dirty="0"/>
              <a:t>i</a:t>
            </a:r>
            <a:r>
              <a:rPr kumimoji="1" lang="en-US" altLang="zh-CN" dirty="0"/>
              <a:t>]</a:t>
            </a:r>
            <a:r>
              <a:rPr kumimoji="1" lang="zh-CN" altLang="en-US" dirty="0"/>
              <a:t>确定相应的动作</a:t>
            </a:r>
            <a:endParaRPr kumimoji="1" lang="en-US" altLang="zh-CN" dirty="0"/>
          </a:p>
          <a:p>
            <a:pPr lvl="1"/>
            <a:r>
              <a:rPr kumimoji="1" lang="zh-CN" altLang="en-US" sz="3200" b="1" dirty="0">
                <a:solidFill>
                  <a:srgbClr val="00B050"/>
                </a:solidFill>
              </a:rPr>
              <a:t>移入</a:t>
            </a:r>
            <a:r>
              <a:rPr kumimoji="1" lang="en-US" altLang="zh-CN" sz="3200" b="1" dirty="0"/>
              <a:t>s:</a:t>
            </a:r>
            <a:r>
              <a:rPr kumimoji="1" lang="zh-CN" altLang="en-US" dirty="0"/>
              <a:t> 执行移入动作，将状态</a:t>
            </a:r>
            <a:r>
              <a:rPr kumimoji="1" lang="en-US" altLang="zh-CN" dirty="0"/>
              <a:t>s(</a:t>
            </a:r>
            <a:r>
              <a:rPr kumimoji="1" lang="zh-CN" altLang="en-US" dirty="0"/>
              <a:t>对应于输入</a:t>
            </a:r>
            <a:r>
              <a:rPr kumimoji="1" lang="en-US" altLang="zh-CN" dirty="0"/>
              <a:t>a</a:t>
            </a:r>
            <a:r>
              <a:rPr kumimoji="1" lang="en-US" altLang="zh-CN" baseline="-25000" dirty="0"/>
              <a:t>i</a:t>
            </a:r>
            <a:r>
              <a:rPr kumimoji="1" lang="en-US" altLang="zh-CN" dirty="0"/>
              <a:t>)</a:t>
            </a:r>
            <a:r>
              <a:rPr kumimoji="1" lang="zh-CN" altLang="en-US" dirty="0"/>
              <a:t>移入栈中，得到新格局</a:t>
            </a:r>
            <a:r>
              <a:rPr kumimoji="1" lang="en-US" altLang="zh-CN" dirty="0"/>
              <a:t>(</a:t>
            </a:r>
            <a:r>
              <a:rPr kumimoji="1" lang="en" altLang="zh-CN" dirty="0"/>
              <a:t>s</a:t>
            </a:r>
            <a:r>
              <a:rPr kumimoji="1" lang="en" altLang="zh-CN" baseline="-25000" dirty="0"/>
              <a:t>0</a:t>
            </a:r>
            <a:r>
              <a:rPr kumimoji="1" lang="en" altLang="zh-CN" dirty="0"/>
              <a:t>s</a:t>
            </a:r>
            <a:r>
              <a:rPr kumimoji="1" lang="en" altLang="zh-CN" baseline="-25000" dirty="0"/>
              <a:t>1</a:t>
            </a:r>
            <a:r>
              <a:rPr kumimoji="1" lang="en" altLang="zh-CN" dirty="0"/>
              <a:t>…</a:t>
            </a:r>
            <a:r>
              <a:rPr kumimoji="1" lang="en" altLang="zh-CN" b="1" dirty="0" err="1">
                <a:solidFill>
                  <a:srgbClr val="FF0000"/>
                </a:solidFill>
              </a:rPr>
              <a:t>s</a:t>
            </a:r>
            <a:r>
              <a:rPr kumimoji="1" lang="en" altLang="zh-CN" b="1" baseline="-25000" dirty="0" err="1">
                <a:solidFill>
                  <a:srgbClr val="FF0000"/>
                </a:solidFill>
              </a:rPr>
              <a:t>m</a:t>
            </a:r>
            <a:r>
              <a:rPr kumimoji="1" lang="en-US" altLang="zh-CN" dirty="0">
                <a:solidFill>
                  <a:srgbClr val="FF0000"/>
                </a:solidFill>
              </a:rPr>
              <a:t>s</a:t>
            </a:r>
            <a:r>
              <a:rPr kumimoji="1" lang="en" altLang="zh-CN" dirty="0"/>
              <a:t>, </a:t>
            </a:r>
            <a:r>
              <a:rPr kumimoji="1" lang="en" altLang="zh-CN" dirty="0">
                <a:solidFill>
                  <a:srgbClr val="FF0000"/>
                </a:solidFill>
              </a:rPr>
              <a:t>a</a:t>
            </a:r>
            <a:r>
              <a:rPr kumimoji="1" lang="en" altLang="zh-CN" baseline="-25000" dirty="0">
                <a:solidFill>
                  <a:srgbClr val="FF0000"/>
                </a:solidFill>
              </a:rPr>
              <a:t>i +1</a:t>
            </a:r>
            <a:r>
              <a:rPr kumimoji="1" lang="en" altLang="zh-CN" dirty="0"/>
              <a:t>…a</a:t>
            </a:r>
            <a:r>
              <a:rPr kumimoji="1" lang="en" altLang="zh-CN" baseline="-25000" dirty="0"/>
              <a:t>n</a:t>
            </a:r>
            <a:r>
              <a:rPr kumimoji="1" lang="en" altLang="zh-CN" dirty="0"/>
              <a:t>$</a:t>
            </a:r>
            <a:r>
              <a:rPr kumimoji="1" lang="en-US" altLang="zh-CN" dirty="0"/>
              <a:t>)</a:t>
            </a:r>
          </a:p>
          <a:p>
            <a:pPr lvl="1"/>
            <a:r>
              <a:rPr kumimoji="1" lang="zh-CN" altLang="en-US" sz="3200" b="1" dirty="0">
                <a:solidFill>
                  <a:srgbClr val="00B050"/>
                </a:solidFill>
              </a:rPr>
              <a:t>归约</a:t>
            </a:r>
            <a:r>
              <a:rPr kumimoji="1" lang="en-US" altLang="zh-CN" dirty="0"/>
              <a:t>A→β:</a:t>
            </a:r>
            <a:r>
              <a:rPr kumimoji="1" lang="zh-CN" altLang="en-US" dirty="0"/>
              <a:t> 将栈顶的</a:t>
            </a:r>
            <a:r>
              <a:rPr kumimoji="1" lang="en-US" altLang="zh-CN" dirty="0"/>
              <a:t>β</a:t>
            </a:r>
            <a:r>
              <a:rPr kumimoji="1" lang="zh-CN" altLang="en-US" dirty="0"/>
              <a:t>归约为</a:t>
            </a:r>
            <a:r>
              <a:rPr kumimoji="1" lang="en-US" altLang="zh-CN" dirty="0"/>
              <a:t>A</a:t>
            </a:r>
            <a:r>
              <a:rPr kumimoji="1" lang="zh-CN" altLang="en-US" dirty="0"/>
              <a:t>，压入状态</a:t>
            </a:r>
            <a:r>
              <a:rPr kumimoji="1" lang="en-US" altLang="zh-CN" dirty="0"/>
              <a:t>s</a:t>
            </a:r>
            <a:r>
              <a:rPr kumimoji="1" lang="zh-CN" altLang="en-US" dirty="0"/>
              <a:t>，得到新格局</a:t>
            </a:r>
            <a:r>
              <a:rPr kumimoji="1" lang="en-US" altLang="zh-CN" dirty="0"/>
              <a:t>(</a:t>
            </a:r>
            <a:r>
              <a:rPr kumimoji="1" lang="en" altLang="zh-CN" dirty="0"/>
              <a:t>s</a:t>
            </a:r>
            <a:r>
              <a:rPr kumimoji="1" lang="en" altLang="zh-CN" baseline="-25000" dirty="0"/>
              <a:t>0</a:t>
            </a:r>
            <a:r>
              <a:rPr kumimoji="1" lang="en" altLang="zh-CN" dirty="0"/>
              <a:t>s</a:t>
            </a:r>
            <a:r>
              <a:rPr kumimoji="1" lang="en" altLang="zh-CN" baseline="-25000" dirty="0"/>
              <a:t>1</a:t>
            </a:r>
            <a:r>
              <a:rPr kumimoji="1" lang="en" altLang="zh-CN" dirty="0"/>
              <a:t>…</a:t>
            </a:r>
            <a:r>
              <a:rPr kumimoji="1" lang="en" altLang="zh-CN" b="1" dirty="0" err="1">
                <a:solidFill>
                  <a:srgbClr val="FF0000"/>
                </a:solidFill>
              </a:rPr>
              <a:t>s</a:t>
            </a:r>
            <a:r>
              <a:rPr kumimoji="1" lang="en" altLang="zh-CN" b="1" baseline="-25000" dirty="0" err="1">
                <a:solidFill>
                  <a:srgbClr val="FF0000"/>
                </a:solidFill>
              </a:rPr>
              <a:t>m</a:t>
            </a:r>
            <a:r>
              <a:rPr kumimoji="1" lang="en-US" altLang="zh-CN" b="1" baseline="-25000" dirty="0">
                <a:solidFill>
                  <a:srgbClr val="FF0000"/>
                </a:solidFill>
              </a:rPr>
              <a:t>-</a:t>
            </a:r>
            <a:r>
              <a:rPr kumimoji="1" lang="en-US" altLang="zh-CN" b="1" baseline="-25000" dirty="0" err="1">
                <a:solidFill>
                  <a:srgbClr val="FF0000"/>
                </a:solidFill>
              </a:rPr>
              <a:t>r</a:t>
            </a:r>
            <a:r>
              <a:rPr kumimoji="1" lang="en-US" altLang="zh-CN" dirty="0" err="1">
                <a:solidFill>
                  <a:srgbClr val="FF0000"/>
                </a:solidFill>
              </a:rPr>
              <a:t>s</a:t>
            </a:r>
            <a:r>
              <a:rPr kumimoji="1" lang="en" altLang="zh-CN" dirty="0"/>
              <a:t>, </a:t>
            </a:r>
            <a:r>
              <a:rPr kumimoji="1" lang="en-US" altLang="zh-CN" dirty="0">
                <a:solidFill>
                  <a:srgbClr val="FF0000"/>
                </a:solidFill>
              </a:rPr>
              <a:t>a</a:t>
            </a:r>
            <a:r>
              <a:rPr kumimoji="1" lang="en-US" altLang="zh-CN" baseline="-25000" dirty="0">
                <a:solidFill>
                  <a:srgbClr val="FF0000"/>
                </a:solidFill>
              </a:rPr>
              <a:t>i</a:t>
            </a:r>
            <a:r>
              <a:rPr kumimoji="1" lang="en" altLang="zh-CN" dirty="0"/>
              <a:t>a</a:t>
            </a:r>
            <a:r>
              <a:rPr kumimoji="1" lang="en" altLang="zh-CN" baseline="-25000" dirty="0"/>
              <a:t>i +1</a:t>
            </a:r>
            <a:r>
              <a:rPr kumimoji="1" lang="en" altLang="zh-CN" dirty="0"/>
              <a:t>…a</a:t>
            </a:r>
            <a:r>
              <a:rPr kumimoji="1" lang="en" altLang="zh-CN" baseline="-25000" dirty="0"/>
              <a:t>n</a:t>
            </a:r>
            <a:r>
              <a:rPr kumimoji="1" lang="en" altLang="zh-CN" dirty="0"/>
              <a:t>$</a:t>
            </a:r>
            <a:r>
              <a:rPr kumimoji="1" lang="en-US" altLang="zh-CN" dirty="0"/>
              <a:t>)</a:t>
            </a:r>
            <a:r>
              <a:rPr kumimoji="1" lang="zh-CN" altLang="en-US" dirty="0"/>
              <a:t>，其中</a:t>
            </a:r>
            <a:r>
              <a:rPr kumimoji="1" lang="en" altLang="zh-CN" dirty="0"/>
              <a:t>r</a:t>
            </a:r>
            <a:r>
              <a:rPr kumimoji="1" lang="zh-CN" altLang="en-US" dirty="0"/>
              <a:t>是</a:t>
            </a:r>
            <a:r>
              <a:rPr kumimoji="1" lang="el-GR" altLang="zh-CN" dirty="0"/>
              <a:t>β</a:t>
            </a:r>
            <a:r>
              <a:rPr kumimoji="1" lang="zh-CN" altLang="en-US" dirty="0"/>
              <a:t>的长度，状态</a:t>
            </a:r>
            <a:r>
              <a:rPr kumimoji="1" lang="en-US" altLang="zh-CN" dirty="0"/>
              <a:t>s=</a:t>
            </a:r>
            <a:r>
              <a:rPr kumimoji="1" lang="en-US" altLang="zh-CN" b="1" dirty="0">
                <a:solidFill>
                  <a:srgbClr val="7030A0"/>
                </a:solidFill>
              </a:rPr>
              <a:t>GOTO</a:t>
            </a:r>
            <a:r>
              <a:rPr kumimoji="1" lang="en-US" altLang="zh-CN" dirty="0"/>
              <a:t>[</a:t>
            </a:r>
            <a:r>
              <a:rPr kumimoji="1" lang="en-US" altLang="zh-CN" b="1" dirty="0" err="1">
                <a:solidFill>
                  <a:srgbClr val="FF0000"/>
                </a:solidFill>
              </a:rPr>
              <a:t>s</a:t>
            </a:r>
            <a:r>
              <a:rPr kumimoji="1" lang="en-US" altLang="zh-CN" b="1" baseline="-25000" dirty="0" err="1">
                <a:solidFill>
                  <a:srgbClr val="FF0000"/>
                </a:solidFill>
              </a:rPr>
              <a:t>m</a:t>
            </a:r>
            <a:r>
              <a:rPr kumimoji="1" lang="en-US" altLang="zh-CN" b="1" baseline="-25000" dirty="0">
                <a:solidFill>
                  <a:srgbClr val="FF0000"/>
                </a:solidFill>
              </a:rPr>
              <a:t>-r</a:t>
            </a:r>
            <a:r>
              <a:rPr kumimoji="1" lang="en-US" altLang="zh-CN" dirty="0"/>
              <a:t>,</a:t>
            </a:r>
            <a:r>
              <a:rPr kumimoji="1" lang="zh-CN" altLang="en-US" dirty="0"/>
              <a:t> </a:t>
            </a:r>
            <a:r>
              <a:rPr kumimoji="1" lang="en-US" altLang="zh-CN" b="1" dirty="0">
                <a:solidFill>
                  <a:srgbClr val="FF0000"/>
                </a:solidFill>
              </a:rPr>
              <a:t>A</a:t>
            </a:r>
            <a:r>
              <a:rPr kumimoji="1" lang="en-US" altLang="zh-CN" dirty="0"/>
              <a:t>]</a:t>
            </a:r>
          </a:p>
          <a:p>
            <a:pPr lvl="1"/>
            <a:r>
              <a:rPr kumimoji="1" lang="zh-CN" altLang="en-US" sz="3200" b="1" dirty="0">
                <a:solidFill>
                  <a:srgbClr val="00B050"/>
                </a:solidFill>
              </a:rPr>
              <a:t>接受</a:t>
            </a:r>
            <a:r>
              <a:rPr kumimoji="1" lang="en-US" altLang="zh-CN" dirty="0"/>
              <a:t>:</a:t>
            </a:r>
            <a:r>
              <a:rPr kumimoji="1" lang="zh-CN" altLang="en-US" dirty="0"/>
              <a:t> 语法分析过程完成</a:t>
            </a:r>
            <a:endParaRPr kumimoji="1" lang="en-US" altLang="zh-CN" dirty="0"/>
          </a:p>
          <a:p>
            <a:pPr lvl="1"/>
            <a:r>
              <a:rPr kumimoji="1" lang="zh-CN" altLang="en-US" sz="3200" b="1" dirty="0">
                <a:solidFill>
                  <a:srgbClr val="00B050"/>
                </a:solidFill>
              </a:rPr>
              <a:t>报错</a:t>
            </a:r>
            <a:r>
              <a:rPr kumimoji="1" lang="en-US" altLang="zh-CN" sz="3200" dirty="0"/>
              <a:t>:</a:t>
            </a:r>
            <a:r>
              <a:rPr kumimoji="1" lang="zh-CN" altLang="en-US" sz="3200" dirty="0"/>
              <a:t> </a:t>
            </a:r>
            <a:r>
              <a:rPr kumimoji="1" lang="zh-CN" altLang="en-US" dirty="0"/>
              <a:t>发现语法错误，调用错误恢复例程</a:t>
            </a:r>
          </a:p>
        </p:txBody>
      </p:sp>
      <p:sp>
        <p:nvSpPr>
          <p:cNvPr id="3" name="页脚占位符 2">
            <a:extLst>
              <a:ext uri="{FF2B5EF4-FFF2-40B4-BE49-F238E27FC236}">
                <a16:creationId xmlns:a16="http://schemas.microsoft.com/office/drawing/2014/main" id="{74117206-12AE-684C-89FD-F431067C8D15}"/>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0CD6D6C9-65D3-D94F-B7C2-246736695A0D}"/>
              </a:ext>
            </a:extLst>
          </p:cNvPr>
          <p:cNvSpPr>
            <a:spLocks noGrp="1"/>
          </p:cNvSpPr>
          <p:nvPr>
            <p:ph type="sldNum" sz="quarter" idx="12"/>
          </p:nvPr>
        </p:nvSpPr>
        <p:spPr/>
        <p:txBody>
          <a:bodyPr/>
          <a:lstStyle/>
          <a:p>
            <a:fld id="{91F816EA-24CC-2048-859A-C5EA9F275392}" type="slidenum">
              <a:rPr lang="en-US" smtClean="0"/>
              <a:pPr/>
              <a:t>84</a:t>
            </a:fld>
            <a:endParaRPr lang="en-US" dirty="0"/>
          </a:p>
        </p:txBody>
      </p:sp>
      <p:sp>
        <p:nvSpPr>
          <p:cNvPr id="5" name="标题 4">
            <a:extLst>
              <a:ext uri="{FF2B5EF4-FFF2-40B4-BE49-F238E27FC236}">
                <a16:creationId xmlns:a16="http://schemas.microsoft.com/office/drawing/2014/main" id="{4EE62599-44F7-2B42-B2F3-304AEF3B0AF8}"/>
              </a:ext>
            </a:extLst>
          </p:cNvPr>
          <p:cNvSpPr>
            <a:spLocks noGrp="1"/>
          </p:cNvSpPr>
          <p:nvPr>
            <p:ph type="title"/>
          </p:nvPr>
        </p:nvSpPr>
        <p:spPr/>
        <p:txBody>
          <a:bodyPr/>
          <a:lstStyle/>
          <a:p>
            <a:r>
              <a:rPr kumimoji="1" lang="en" altLang="zh-CN" dirty="0"/>
              <a:t>LR</a:t>
            </a:r>
            <a:r>
              <a:rPr kumimoji="1" lang="zh-CN" altLang="en-US" dirty="0"/>
              <a:t>语法分析器的</a:t>
            </a:r>
            <a:r>
              <a:rPr kumimoji="1" lang="zh-CN" altLang="en-US" dirty="0">
                <a:solidFill>
                  <a:srgbClr val="FF0000"/>
                </a:solidFill>
              </a:rPr>
              <a:t>行为</a:t>
            </a:r>
          </a:p>
        </p:txBody>
      </p:sp>
    </p:spTree>
    <p:extLst>
      <p:ext uri="{BB962C8B-B14F-4D97-AF65-F5344CB8AC3E}">
        <p14:creationId xmlns:p14="http://schemas.microsoft.com/office/powerpoint/2010/main" val="8604979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5E516C6-DD41-5B43-A967-3F27D8DDCF57}"/>
              </a:ext>
            </a:extLst>
          </p:cNvPr>
          <p:cNvSpPr>
            <a:spLocks noGrp="1"/>
          </p:cNvSpPr>
          <p:nvPr>
            <p:ph idx="1"/>
          </p:nvPr>
        </p:nvSpPr>
        <p:spPr/>
        <p:txBody>
          <a:bodyPr/>
          <a:lstStyle/>
          <a:p>
            <a:r>
              <a:rPr kumimoji="1" lang="zh-CN" altLang="en-US" dirty="0"/>
              <a:t>输入</a:t>
            </a:r>
            <a:r>
              <a:rPr kumimoji="1" lang="en-US" altLang="zh-CN" dirty="0"/>
              <a:t>:</a:t>
            </a:r>
            <a:r>
              <a:rPr kumimoji="1" lang="zh-CN" altLang="en-US" dirty="0"/>
              <a:t> 文法</a:t>
            </a:r>
            <a:r>
              <a:rPr kumimoji="1" lang="en" altLang="zh-CN" dirty="0"/>
              <a:t>G</a:t>
            </a:r>
            <a:r>
              <a:rPr kumimoji="1" lang="zh-CN" altLang="en-US" dirty="0"/>
              <a:t>的</a:t>
            </a:r>
            <a:r>
              <a:rPr kumimoji="1" lang="en" altLang="zh-CN" dirty="0"/>
              <a:t>LR</a:t>
            </a:r>
            <a:r>
              <a:rPr kumimoji="1" lang="zh-CN" altLang="en-US" dirty="0"/>
              <a:t>语法分析表，输入串</a:t>
            </a:r>
            <a:r>
              <a:rPr kumimoji="1" lang="en" altLang="zh-CN" dirty="0"/>
              <a:t>w</a:t>
            </a:r>
          </a:p>
          <a:p>
            <a:r>
              <a:rPr kumimoji="1" lang="zh-CN" altLang="en-US" dirty="0"/>
              <a:t>输出</a:t>
            </a:r>
            <a:r>
              <a:rPr kumimoji="1" lang="en-US" altLang="zh-CN" dirty="0"/>
              <a:t>:</a:t>
            </a:r>
            <a:r>
              <a:rPr kumimoji="1" lang="zh-CN" altLang="en-US" dirty="0"/>
              <a:t> 如果</a:t>
            </a:r>
            <a:r>
              <a:rPr kumimoji="1" lang="en" altLang="zh-CN" dirty="0"/>
              <a:t>w</a:t>
            </a:r>
            <a:r>
              <a:rPr kumimoji="1" lang="zh-CN" altLang="en-US" dirty="0"/>
              <a:t>在</a:t>
            </a:r>
            <a:r>
              <a:rPr kumimoji="1" lang="en" altLang="zh-CN" dirty="0"/>
              <a:t>L(G)</a:t>
            </a:r>
            <a:r>
              <a:rPr kumimoji="1" lang="zh-CN" altLang="en-US" dirty="0"/>
              <a:t>中，则输出自底向上语法分析 过程中的归约步骤，否则输出错误指示</a:t>
            </a:r>
            <a:endParaRPr kumimoji="1" lang="en-US" altLang="zh-CN" dirty="0"/>
          </a:p>
          <a:p>
            <a:r>
              <a:rPr kumimoji="1" lang="zh-CN" altLang="en-US" dirty="0"/>
              <a:t>算法</a:t>
            </a:r>
            <a:r>
              <a:rPr kumimoji="1" lang="en-US" altLang="zh-CN" dirty="0"/>
              <a:t>:</a:t>
            </a:r>
            <a:r>
              <a:rPr kumimoji="1" lang="zh-CN" altLang="en-US" dirty="0"/>
              <a:t> </a:t>
            </a:r>
          </a:p>
        </p:txBody>
      </p:sp>
      <p:sp>
        <p:nvSpPr>
          <p:cNvPr id="3" name="页脚占位符 2">
            <a:extLst>
              <a:ext uri="{FF2B5EF4-FFF2-40B4-BE49-F238E27FC236}">
                <a16:creationId xmlns:a16="http://schemas.microsoft.com/office/drawing/2014/main" id="{DE298996-E6AA-C042-A5AF-1EE08121B1BA}"/>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05C60BD5-C8A9-0546-929B-D7E4706E8244}"/>
              </a:ext>
            </a:extLst>
          </p:cNvPr>
          <p:cNvSpPr>
            <a:spLocks noGrp="1"/>
          </p:cNvSpPr>
          <p:nvPr>
            <p:ph type="sldNum" sz="quarter" idx="12"/>
          </p:nvPr>
        </p:nvSpPr>
        <p:spPr/>
        <p:txBody>
          <a:bodyPr/>
          <a:lstStyle/>
          <a:p>
            <a:fld id="{91F816EA-24CC-2048-859A-C5EA9F275392}" type="slidenum">
              <a:rPr lang="en-US" smtClean="0"/>
              <a:pPr/>
              <a:t>85</a:t>
            </a:fld>
            <a:endParaRPr lang="en-US" dirty="0"/>
          </a:p>
        </p:txBody>
      </p:sp>
      <p:sp>
        <p:nvSpPr>
          <p:cNvPr id="5" name="标题 4">
            <a:extLst>
              <a:ext uri="{FF2B5EF4-FFF2-40B4-BE49-F238E27FC236}">
                <a16:creationId xmlns:a16="http://schemas.microsoft.com/office/drawing/2014/main" id="{304BF87A-4A85-A54A-B8CF-3EADBBDD8527}"/>
              </a:ext>
            </a:extLst>
          </p:cNvPr>
          <p:cNvSpPr>
            <a:spLocks noGrp="1"/>
          </p:cNvSpPr>
          <p:nvPr>
            <p:ph type="title"/>
          </p:nvPr>
        </p:nvSpPr>
        <p:spPr/>
        <p:txBody>
          <a:bodyPr/>
          <a:lstStyle/>
          <a:p>
            <a:r>
              <a:rPr kumimoji="1" lang="en" altLang="zh-CN" dirty="0"/>
              <a:t>LR</a:t>
            </a:r>
            <a:r>
              <a:rPr kumimoji="1" lang="zh-CN" altLang="en-US" dirty="0"/>
              <a:t>语法分析算法</a:t>
            </a:r>
          </a:p>
        </p:txBody>
      </p:sp>
      <p:pic>
        <p:nvPicPr>
          <p:cNvPr id="27650" name="Picture 2">
            <a:extLst>
              <a:ext uri="{FF2B5EF4-FFF2-40B4-BE49-F238E27FC236}">
                <a16:creationId xmlns:a16="http://schemas.microsoft.com/office/drawing/2014/main" id="{B9004FC7-42C1-8C47-BD7D-B35C3902B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799" y="2526494"/>
            <a:ext cx="7315201" cy="4298210"/>
          </a:xfrm>
          <a:prstGeom prst="rect">
            <a:avLst/>
          </a:prstGeom>
          <a:solidFill>
            <a:schemeClr val="bg1"/>
          </a:solidFill>
        </p:spPr>
      </p:pic>
    </p:spTree>
    <p:extLst>
      <p:ext uri="{BB962C8B-B14F-4D97-AF65-F5344CB8AC3E}">
        <p14:creationId xmlns:p14="http://schemas.microsoft.com/office/powerpoint/2010/main" val="32886035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65F45C8-B782-A542-895B-4493C34F16A4}"/>
              </a:ext>
            </a:extLst>
          </p:cNvPr>
          <p:cNvSpPr>
            <a:spLocks noGrp="1"/>
          </p:cNvSpPr>
          <p:nvPr>
            <p:ph idx="1"/>
          </p:nvPr>
        </p:nvSpPr>
        <p:spPr/>
        <p:txBody>
          <a:bodyPr/>
          <a:lstStyle/>
          <a:p>
            <a:r>
              <a:rPr kumimoji="1" lang="zh-CN" altLang="en-US" dirty="0"/>
              <a:t>文法</a:t>
            </a:r>
            <a:endParaRPr kumimoji="1" lang="en-US" altLang="zh-CN" dirty="0"/>
          </a:p>
          <a:p>
            <a:pPr lvl="1"/>
            <a:r>
              <a:rPr kumimoji="1" lang="en-US" altLang="zh-CN" dirty="0"/>
              <a:t>(1)</a:t>
            </a:r>
            <a:r>
              <a:rPr kumimoji="1" lang="zh-CN" altLang="en-US" dirty="0"/>
              <a:t> </a:t>
            </a:r>
            <a:r>
              <a:rPr kumimoji="1" lang="en-US" altLang="zh-CN" dirty="0"/>
              <a:t>E→E+T</a:t>
            </a:r>
          </a:p>
          <a:p>
            <a:pPr lvl="1"/>
            <a:r>
              <a:rPr kumimoji="1" lang="en-US" altLang="zh-CN" dirty="0"/>
              <a:t>(2)</a:t>
            </a:r>
            <a:r>
              <a:rPr kumimoji="1" lang="zh-CN" altLang="en-US" dirty="0"/>
              <a:t> </a:t>
            </a:r>
            <a:r>
              <a:rPr kumimoji="1" lang="en-US" altLang="zh-CN" dirty="0"/>
              <a:t>E→T</a:t>
            </a:r>
          </a:p>
          <a:p>
            <a:pPr lvl="1"/>
            <a:r>
              <a:rPr kumimoji="1" lang="en-US" altLang="zh-CN" dirty="0"/>
              <a:t>(3)</a:t>
            </a:r>
            <a:r>
              <a:rPr kumimoji="1" lang="zh-CN" altLang="en-US" dirty="0"/>
              <a:t> </a:t>
            </a:r>
            <a:r>
              <a:rPr kumimoji="1" lang="en-US" altLang="zh-CN" dirty="0"/>
              <a:t>T→T</a:t>
            </a:r>
            <a:r>
              <a:rPr kumimoji="1" lang="zh-CN" altLang="en-US" dirty="0"/>
              <a:t>*</a:t>
            </a:r>
            <a:r>
              <a:rPr kumimoji="1" lang="en-US" altLang="zh-CN" dirty="0"/>
              <a:t>F</a:t>
            </a:r>
          </a:p>
          <a:p>
            <a:pPr lvl="1"/>
            <a:r>
              <a:rPr kumimoji="1" lang="en-US" altLang="zh-CN" dirty="0"/>
              <a:t>(4)</a:t>
            </a:r>
            <a:r>
              <a:rPr kumimoji="1" lang="zh-CN" altLang="en-US" dirty="0"/>
              <a:t> </a:t>
            </a:r>
            <a:r>
              <a:rPr kumimoji="1" lang="en-US" altLang="zh-CN" dirty="0"/>
              <a:t>T→F</a:t>
            </a:r>
          </a:p>
          <a:p>
            <a:pPr lvl="1"/>
            <a:r>
              <a:rPr kumimoji="1" lang="en-US" altLang="zh-CN" dirty="0"/>
              <a:t>(5)</a:t>
            </a:r>
            <a:r>
              <a:rPr kumimoji="1" lang="zh-CN" altLang="en-US" dirty="0"/>
              <a:t> </a:t>
            </a:r>
            <a:r>
              <a:rPr kumimoji="1" lang="en-US" altLang="zh-CN" dirty="0"/>
              <a:t>F→(</a:t>
            </a:r>
            <a:r>
              <a:rPr kumimoji="1" lang="zh-CN" altLang="en-US" dirty="0"/>
              <a:t> </a:t>
            </a:r>
            <a:r>
              <a:rPr kumimoji="1" lang="en-US" altLang="zh-CN" dirty="0"/>
              <a:t>E</a:t>
            </a:r>
            <a:r>
              <a:rPr kumimoji="1" lang="zh-CN" altLang="en-US" dirty="0"/>
              <a:t> </a:t>
            </a:r>
            <a:r>
              <a:rPr kumimoji="1" lang="en-US" altLang="zh-CN" dirty="0"/>
              <a:t>)</a:t>
            </a:r>
          </a:p>
          <a:p>
            <a:pPr lvl="1"/>
            <a:r>
              <a:rPr kumimoji="1" lang="en-US" altLang="zh-CN" dirty="0"/>
              <a:t>(6)</a:t>
            </a:r>
            <a:r>
              <a:rPr kumimoji="1" lang="zh-CN" altLang="en-US" dirty="0"/>
              <a:t> </a:t>
            </a:r>
            <a:r>
              <a:rPr kumimoji="1" lang="en-US" altLang="zh-CN" dirty="0" err="1"/>
              <a:t>F→id</a:t>
            </a:r>
            <a:endParaRPr kumimoji="1" lang="zh-CN" altLang="en-US" dirty="0"/>
          </a:p>
        </p:txBody>
      </p:sp>
      <p:sp>
        <p:nvSpPr>
          <p:cNvPr id="3" name="页脚占位符 2">
            <a:extLst>
              <a:ext uri="{FF2B5EF4-FFF2-40B4-BE49-F238E27FC236}">
                <a16:creationId xmlns:a16="http://schemas.microsoft.com/office/drawing/2014/main" id="{966C37AE-F2DF-4946-879A-47784D32C666}"/>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9D996371-9747-004B-8327-0FF4EAEB8A80}"/>
              </a:ext>
            </a:extLst>
          </p:cNvPr>
          <p:cNvSpPr>
            <a:spLocks noGrp="1"/>
          </p:cNvSpPr>
          <p:nvPr>
            <p:ph type="sldNum" sz="quarter" idx="12"/>
          </p:nvPr>
        </p:nvSpPr>
        <p:spPr/>
        <p:txBody>
          <a:bodyPr/>
          <a:lstStyle/>
          <a:p>
            <a:fld id="{91F816EA-24CC-2048-859A-C5EA9F275392}" type="slidenum">
              <a:rPr lang="en-US" smtClean="0"/>
              <a:pPr/>
              <a:t>86</a:t>
            </a:fld>
            <a:endParaRPr lang="en-US" dirty="0"/>
          </a:p>
        </p:txBody>
      </p:sp>
      <p:sp>
        <p:nvSpPr>
          <p:cNvPr id="5" name="标题 4">
            <a:extLst>
              <a:ext uri="{FF2B5EF4-FFF2-40B4-BE49-F238E27FC236}">
                <a16:creationId xmlns:a16="http://schemas.microsoft.com/office/drawing/2014/main" id="{7C1848BE-A424-214D-8C1D-37958D08260B}"/>
              </a:ext>
            </a:extLst>
          </p:cNvPr>
          <p:cNvSpPr>
            <a:spLocks noGrp="1"/>
          </p:cNvSpPr>
          <p:nvPr>
            <p:ph type="title"/>
          </p:nvPr>
        </p:nvSpPr>
        <p:spPr/>
        <p:txBody>
          <a:bodyPr/>
          <a:lstStyle/>
          <a:p>
            <a:r>
              <a:rPr kumimoji="1" lang="en-US" altLang="zh-CN" dirty="0"/>
              <a:t>LR</a:t>
            </a:r>
            <a:r>
              <a:rPr kumimoji="1" lang="zh-CN" altLang="en-US" dirty="0"/>
              <a:t>分析表的例子</a:t>
            </a:r>
          </a:p>
        </p:txBody>
      </p:sp>
      <p:pic>
        <p:nvPicPr>
          <p:cNvPr id="28676" name="Picture 4">
            <a:extLst>
              <a:ext uri="{FF2B5EF4-FFF2-40B4-BE49-F238E27FC236}">
                <a16:creationId xmlns:a16="http://schemas.microsoft.com/office/drawing/2014/main" id="{C3C2ACF2-0F57-854B-B659-E5E7FC0AF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889000"/>
            <a:ext cx="7239000" cy="5470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6349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B111DAB-21F9-AE41-B65A-DFB48406D91B}"/>
              </a:ext>
            </a:extLst>
          </p:cNvPr>
          <p:cNvSpPr>
            <a:spLocks noGrp="1"/>
          </p:cNvSpPr>
          <p:nvPr>
            <p:ph idx="1"/>
          </p:nvPr>
        </p:nvSpPr>
        <p:spPr/>
        <p:txBody>
          <a:bodyPr/>
          <a:lstStyle/>
          <a:p>
            <a:r>
              <a:rPr kumimoji="1" lang="zh-CN" altLang="en-US" dirty="0"/>
              <a:t>输入</a:t>
            </a:r>
            <a:r>
              <a:rPr kumimoji="1" lang="en-US" altLang="zh-CN" dirty="0"/>
              <a:t>:</a:t>
            </a:r>
            <a:r>
              <a:rPr kumimoji="1" lang="zh-CN" altLang="en-US" dirty="0"/>
              <a:t> </a:t>
            </a:r>
            <a:r>
              <a:rPr kumimoji="1" lang="en" altLang="zh-CN" dirty="0"/>
              <a:t>id * id + id</a:t>
            </a:r>
            <a:endParaRPr kumimoji="1" lang="zh-CN" altLang="en-US" dirty="0"/>
          </a:p>
        </p:txBody>
      </p:sp>
      <p:sp>
        <p:nvSpPr>
          <p:cNvPr id="3" name="页脚占位符 2">
            <a:extLst>
              <a:ext uri="{FF2B5EF4-FFF2-40B4-BE49-F238E27FC236}">
                <a16:creationId xmlns:a16="http://schemas.microsoft.com/office/drawing/2014/main" id="{5262314D-F91C-734B-9C2C-B2D1C6E1B374}"/>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89716100-07F5-1B40-A2AB-0C64235CE164}"/>
              </a:ext>
            </a:extLst>
          </p:cNvPr>
          <p:cNvSpPr>
            <a:spLocks noGrp="1"/>
          </p:cNvSpPr>
          <p:nvPr>
            <p:ph type="sldNum" sz="quarter" idx="12"/>
          </p:nvPr>
        </p:nvSpPr>
        <p:spPr/>
        <p:txBody>
          <a:bodyPr/>
          <a:lstStyle/>
          <a:p>
            <a:fld id="{91F816EA-24CC-2048-859A-C5EA9F275392}" type="slidenum">
              <a:rPr lang="en-US" smtClean="0"/>
              <a:pPr/>
              <a:t>87</a:t>
            </a:fld>
            <a:endParaRPr lang="en-US" dirty="0"/>
          </a:p>
        </p:txBody>
      </p:sp>
      <p:sp>
        <p:nvSpPr>
          <p:cNvPr id="5" name="标题 4">
            <a:extLst>
              <a:ext uri="{FF2B5EF4-FFF2-40B4-BE49-F238E27FC236}">
                <a16:creationId xmlns:a16="http://schemas.microsoft.com/office/drawing/2014/main" id="{C48252F6-517E-EC48-842F-3072A885AD48}"/>
              </a:ext>
            </a:extLst>
          </p:cNvPr>
          <p:cNvSpPr>
            <a:spLocks noGrp="1"/>
          </p:cNvSpPr>
          <p:nvPr>
            <p:ph type="title"/>
          </p:nvPr>
        </p:nvSpPr>
        <p:spPr/>
        <p:txBody>
          <a:bodyPr/>
          <a:lstStyle/>
          <a:p>
            <a:r>
              <a:rPr kumimoji="1" lang="en" altLang="zh-CN" dirty="0"/>
              <a:t>LR</a:t>
            </a:r>
            <a:r>
              <a:rPr kumimoji="1" lang="zh-CN" altLang="en-US" dirty="0"/>
              <a:t>分析过程的例子</a:t>
            </a:r>
          </a:p>
        </p:txBody>
      </p:sp>
      <p:pic>
        <p:nvPicPr>
          <p:cNvPr id="29698" name="Picture 2">
            <a:extLst>
              <a:ext uri="{FF2B5EF4-FFF2-40B4-BE49-F238E27FC236}">
                <a16:creationId xmlns:a16="http://schemas.microsoft.com/office/drawing/2014/main" id="{6F1D0FEF-C023-6A44-BB20-29719F8577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532708"/>
            <a:ext cx="7543800" cy="4860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6661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BADE9D9-863A-2446-BCBA-BA473EE8483E}"/>
              </a:ext>
            </a:extLst>
          </p:cNvPr>
          <p:cNvSpPr>
            <a:spLocks noGrp="1"/>
          </p:cNvSpPr>
          <p:nvPr>
            <p:ph idx="1"/>
          </p:nvPr>
        </p:nvSpPr>
        <p:spPr>
          <a:xfrm>
            <a:off x="406400" y="838200"/>
            <a:ext cx="11379200" cy="5562600"/>
          </a:xfrm>
        </p:spPr>
        <p:txBody>
          <a:bodyPr/>
          <a:lstStyle/>
          <a:p>
            <a:r>
              <a:rPr kumimoji="1" lang="zh-CN" altLang="en-US" dirty="0"/>
              <a:t>以</a:t>
            </a:r>
            <a:r>
              <a:rPr kumimoji="1" lang="en" altLang="zh-CN" dirty="0"/>
              <a:t>LR(0)</a:t>
            </a:r>
            <a:r>
              <a:rPr kumimoji="1" lang="zh-CN" altLang="en-US" dirty="0"/>
              <a:t>自动机为基础的</a:t>
            </a:r>
            <a:r>
              <a:rPr kumimoji="1" lang="en" altLang="zh-CN" dirty="0"/>
              <a:t>SLR</a:t>
            </a:r>
            <a:r>
              <a:rPr kumimoji="1" lang="en-US" altLang="zh-CN" dirty="0"/>
              <a:t>(1)</a:t>
            </a:r>
            <a:r>
              <a:rPr kumimoji="1" lang="zh-CN" altLang="en-US" dirty="0"/>
              <a:t>语法分析表构造算法</a:t>
            </a:r>
            <a:endParaRPr kumimoji="1" lang="en-US" altLang="zh-CN" dirty="0"/>
          </a:p>
          <a:p>
            <a:pPr lvl="1"/>
            <a:r>
              <a:rPr kumimoji="1" lang="zh-CN" altLang="en-US" dirty="0"/>
              <a:t>构造增广文法</a:t>
            </a:r>
            <a:r>
              <a:rPr kumimoji="1" lang="en" altLang="zh-CN" dirty="0"/>
              <a:t>G'</a:t>
            </a:r>
            <a:r>
              <a:rPr kumimoji="1" lang="zh-CN" altLang="en-US" dirty="0"/>
              <a:t>的</a:t>
            </a:r>
            <a:r>
              <a:rPr kumimoji="1" lang="en" altLang="zh-CN" dirty="0"/>
              <a:t>LR(0)</a:t>
            </a:r>
            <a:r>
              <a:rPr kumimoji="1" lang="zh-CN" altLang="en-US" dirty="0"/>
              <a:t>项集规范族</a:t>
            </a:r>
            <a:r>
              <a:rPr kumimoji="1" lang="en-US" altLang="zh-CN" dirty="0"/>
              <a:t>{ </a:t>
            </a:r>
            <a:r>
              <a:rPr kumimoji="1" lang="en" altLang="zh-CN" dirty="0"/>
              <a:t>I</a:t>
            </a:r>
            <a:r>
              <a:rPr kumimoji="1" lang="en" altLang="zh-CN" baseline="-25000" dirty="0"/>
              <a:t>0</a:t>
            </a:r>
            <a:r>
              <a:rPr kumimoji="1" lang="en" altLang="zh-CN" dirty="0"/>
              <a:t>, I</a:t>
            </a:r>
            <a:r>
              <a:rPr kumimoji="1" lang="en" altLang="zh-CN" baseline="-25000" dirty="0"/>
              <a:t>1</a:t>
            </a:r>
            <a:r>
              <a:rPr kumimoji="1" lang="en" altLang="zh-CN" dirty="0"/>
              <a:t>, …, I</a:t>
            </a:r>
            <a:r>
              <a:rPr kumimoji="1" lang="en" altLang="zh-CN" baseline="-25000" dirty="0"/>
              <a:t>n</a:t>
            </a:r>
            <a:r>
              <a:rPr kumimoji="1" lang="en" altLang="zh-CN" dirty="0"/>
              <a:t>}</a:t>
            </a:r>
          </a:p>
          <a:p>
            <a:pPr lvl="1"/>
            <a:r>
              <a:rPr kumimoji="1" lang="zh-CN" altLang="en-US" dirty="0"/>
              <a:t>状态</a:t>
            </a:r>
            <a:r>
              <a:rPr kumimoji="1" lang="en" altLang="zh-CN" dirty="0" err="1"/>
              <a:t>i</a:t>
            </a:r>
            <a:r>
              <a:rPr kumimoji="1" lang="zh-CN" altLang="en-US" dirty="0"/>
              <a:t>对应项集</a:t>
            </a:r>
            <a:r>
              <a:rPr kumimoji="1" lang="en" altLang="zh-CN" dirty="0" err="1"/>
              <a:t>I</a:t>
            </a:r>
            <a:r>
              <a:rPr kumimoji="1" lang="en" altLang="zh-CN" baseline="-25000" dirty="0" err="1"/>
              <a:t>i</a:t>
            </a:r>
            <a:r>
              <a:rPr kumimoji="1" lang="zh-CN" altLang="en" dirty="0"/>
              <a:t>，</a:t>
            </a:r>
            <a:r>
              <a:rPr kumimoji="1" lang="zh-CN" altLang="en-US" dirty="0"/>
              <a:t>相关的</a:t>
            </a:r>
            <a:r>
              <a:rPr kumimoji="1" lang="en" altLang="zh-CN" dirty="0"/>
              <a:t>ACTION/GOTO</a:t>
            </a:r>
            <a:r>
              <a:rPr kumimoji="1" lang="zh-CN" altLang="en-US" dirty="0"/>
              <a:t>表条目如下</a:t>
            </a:r>
            <a:endParaRPr kumimoji="1" lang="en-US" altLang="zh-CN" dirty="0"/>
          </a:p>
          <a:p>
            <a:pPr lvl="2"/>
            <a:r>
              <a:rPr kumimoji="1" lang="en" altLang="zh-CN" dirty="0"/>
              <a:t>[A→</a:t>
            </a:r>
            <a:r>
              <a:rPr kumimoji="1" lang="el-GR" altLang="zh-CN" dirty="0">
                <a:solidFill>
                  <a:srgbClr val="FF0000"/>
                </a:solidFill>
              </a:rPr>
              <a:t>α</a:t>
            </a:r>
            <a:r>
              <a:rPr kumimoji="1" lang="en-US" altLang="zh-CN" dirty="0">
                <a:solidFill>
                  <a:srgbClr val="FF0000"/>
                </a:solidFill>
              </a:rPr>
              <a:t>·</a:t>
            </a:r>
            <a:r>
              <a:rPr kumimoji="1" lang="en" altLang="zh-CN" dirty="0">
                <a:solidFill>
                  <a:srgbClr val="FF0000"/>
                </a:solidFill>
              </a:rPr>
              <a:t>a</a:t>
            </a:r>
            <a:r>
              <a:rPr kumimoji="1" lang="el-GR" altLang="zh-CN" dirty="0">
                <a:solidFill>
                  <a:srgbClr val="FF0000"/>
                </a:solidFill>
              </a:rPr>
              <a:t>β</a:t>
            </a:r>
            <a:r>
              <a:rPr kumimoji="1" lang="el-GR" altLang="zh-CN" dirty="0"/>
              <a:t>]</a:t>
            </a:r>
            <a:r>
              <a:rPr kumimoji="1" lang="zh-CN" altLang="en-US" dirty="0"/>
              <a:t>在</a:t>
            </a:r>
            <a:r>
              <a:rPr kumimoji="1" lang="en" altLang="zh-CN" dirty="0" err="1"/>
              <a:t>I</a:t>
            </a:r>
            <a:r>
              <a:rPr kumimoji="1" lang="en" altLang="zh-CN" baseline="-25000" dirty="0" err="1"/>
              <a:t>i</a:t>
            </a:r>
            <a:r>
              <a:rPr kumimoji="1" lang="zh-CN" altLang="en-US" dirty="0"/>
              <a:t>中，且</a:t>
            </a:r>
            <a:r>
              <a:rPr kumimoji="1" lang="en" altLang="zh-CN" dirty="0"/>
              <a:t>GOTO(</a:t>
            </a:r>
            <a:r>
              <a:rPr kumimoji="1" lang="en" altLang="zh-CN" dirty="0" err="1"/>
              <a:t>I</a:t>
            </a:r>
            <a:r>
              <a:rPr kumimoji="1" lang="en" altLang="zh-CN" baseline="-25000" dirty="0" err="1"/>
              <a:t>i</a:t>
            </a:r>
            <a:r>
              <a:rPr kumimoji="1" lang="en" altLang="zh-CN" dirty="0"/>
              <a:t>, a) = </a:t>
            </a:r>
            <a:r>
              <a:rPr kumimoji="1" lang="en" altLang="zh-CN" dirty="0" err="1"/>
              <a:t>I</a:t>
            </a:r>
            <a:r>
              <a:rPr kumimoji="1" lang="en" altLang="zh-CN" baseline="-25000" dirty="0" err="1"/>
              <a:t>j</a:t>
            </a:r>
            <a:r>
              <a:rPr kumimoji="1" lang="zh-CN" altLang="en" dirty="0"/>
              <a:t>，</a:t>
            </a:r>
            <a:r>
              <a:rPr kumimoji="1" lang="zh-CN" altLang="en-US" dirty="0"/>
              <a:t>则</a:t>
            </a:r>
            <a:r>
              <a:rPr kumimoji="1" lang="en" altLang="zh-CN" dirty="0"/>
              <a:t>ACTION[</a:t>
            </a:r>
            <a:r>
              <a:rPr kumimoji="1" lang="en" altLang="zh-CN" dirty="0" err="1"/>
              <a:t>i</a:t>
            </a:r>
            <a:r>
              <a:rPr kumimoji="1" lang="en" altLang="zh-CN" dirty="0"/>
              <a:t>, a] = “</a:t>
            </a:r>
            <a:r>
              <a:rPr kumimoji="1" lang="zh-CN" altLang="en-US" dirty="0"/>
              <a:t>移入</a:t>
            </a:r>
            <a:r>
              <a:rPr kumimoji="1" lang="en" altLang="zh-CN" dirty="0"/>
              <a:t>j”</a:t>
            </a:r>
            <a:r>
              <a:rPr kumimoji="1" lang="zh-CN" altLang="en-US" dirty="0"/>
              <a:t> </a:t>
            </a:r>
            <a:r>
              <a:rPr kumimoji="1" lang="en-US" altLang="zh-CN" dirty="0"/>
              <a:t>(</a:t>
            </a:r>
            <a:r>
              <a:rPr kumimoji="1" lang="zh-CN" altLang="en-US" dirty="0"/>
              <a:t>标示为</a:t>
            </a:r>
            <a:r>
              <a:rPr kumimoji="1" lang="en-US" altLang="zh-CN" dirty="0" err="1">
                <a:solidFill>
                  <a:srgbClr val="FF0000"/>
                </a:solidFill>
              </a:rPr>
              <a:t>sj</a:t>
            </a:r>
            <a:r>
              <a:rPr kumimoji="1" lang="zh-CN" altLang="en-US" dirty="0"/>
              <a:t>，其中</a:t>
            </a:r>
            <a:r>
              <a:rPr kumimoji="1" lang="en-US" altLang="zh-CN" dirty="0"/>
              <a:t>s</a:t>
            </a:r>
            <a:r>
              <a:rPr kumimoji="1" lang="zh-CN" altLang="en-US" dirty="0"/>
              <a:t>代表移进动作，</a:t>
            </a:r>
            <a:r>
              <a:rPr kumimoji="1" lang="en-US" altLang="zh-CN" dirty="0"/>
              <a:t>j</a:t>
            </a:r>
            <a:r>
              <a:rPr kumimoji="1" lang="zh-CN" altLang="en-US" dirty="0"/>
              <a:t>标示状态</a:t>
            </a:r>
            <a:r>
              <a:rPr kumimoji="1" lang="en-US" altLang="zh-CN" dirty="0"/>
              <a:t>j)</a:t>
            </a:r>
          </a:p>
          <a:p>
            <a:pPr lvl="2"/>
            <a:r>
              <a:rPr kumimoji="1" lang="en-US" altLang="zh-CN" dirty="0"/>
              <a:t>[A→</a:t>
            </a:r>
            <a:r>
              <a:rPr kumimoji="1" lang="en-US" altLang="zh-CN" dirty="0">
                <a:solidFill>
                  <a:srgbClr val="FF0000"/>
                </a:solidFill>
              </a:rPr>
              <a:t>α·</a:t>
            </a:r>
            <a:r>
              <a:rPr kumimoji="1" lang="en-US" altLang="zh-CN" dirty="0"/>
              <a:t>]</a:t>
            </a:r>
            <a:r>
              <a:rPr kumimoji="1" lang="zh-CN" altLang="en-US" dirty="0"/>
              <a:t>在</a:t>
            </a:r>
            <a:r>
              <a:rPr kumimoji="1" lang="en-US" altLang="zh-CN" dirty="0" err="1"/>
              <a:t>I</a:t>
            </a:r>
            <a:r>
              <a:rPr kumimoji="1" lang="en-US" altLang="zh-CN" baseline="-25000" dirty="0" err="1"/>
              <a:t>i</a:t>
            </a:r>
            <a:r>
              <a:rPr kumimoji="1" lang="zh-CN" altLang="en-US" dirty="0"/>
              <a:t>中，那么对</a:t>
            </a:r>
            <a:r>
              <a:rPr kumimoji="1" lang="en-US" altLang="zh-CN" dirty="0"/>
              <a:t>FOLLOW(A)</a:t>
            </a:r>
            <a:r>
              <a:rPr kumimoji="1" lang="zh-CN" altLang="en-US" dirty="0"/>
              <a:t>中所有的</a:t>
            </a:r>
            <a:r>
              <a:rPr kumimoji="1" lang="en-US" altLang="zh-CN" dirty="0"/>
              <a:t>a</a:t>
            </a:r>
            <a:r>
              <a:rPr kumimoji="1" lang="zh-CN" altLang="en-US" dirty="0"/>
              <a:t>，</a:t>
            </a:r>
            <a:r>
              <a:rPr kumimoji="1" lang="en-US" altLang="zh-CN" dirty="0"/>
              <a:t>ACTION[</a:t>
            </a:r>
            <a:r>
              <a:rPr kumimoji="1" lang="en-US" altLang="zh-CN" dirty="0" err="1"/>
              <a:t>i</a:t>
            </a:r>
            <a:r>
              <a:rPr kumimoji="1" lang="en-US" altLang="zh-CN" dirty="0"/>
              <a:t>,</a:t>
            </a:r>
            <a:r>
              <a:rPr kumimoji="1" lang="zh-CN" altLang="en-US" dirty="0"/>
              <a:t> </a:t>
            </a:r>
            <a:r>
              <a:rPr kumimoji="1" lang="en-US" altLang="zh-CN" dirty="0"/>
              <a:t>a]=“</a:t>
            </a:r>
            <a:r>
              <a:rPr kumimoji="1" lang="zh-CN" altLang="en-US" dirty="0"/>
              <a:t>按</a:t>
            </a:r>
            <a:r>
              <a:rPr kumimoji="1" lang="en-US" altLang="zh-CN" dirty="0"/>
              <a:t>A→α</a:t>
            </a:r>
            <a:r>
              <a:rPr kumimoji="1" lang="zh-CN" altLang="en-US" dirty="0"/>
              <a:t>归约</a:t>
            </a:r>
            <a:r>
              <a:rPr kumimoji="1" lang="en-US" altLang="zh-CN" dirty="0"/>
              <a:t>”</a:t>
            </a:r>
            <a:r>
              <a:rPr kumimoji="1" lang="zh-CN" altLang="en-US" dirty="0"/>
              <a:t> </a:t>
            </a:r>
            <a:r>
              <a:rPr kumimoji="1" lang="en-US" altLang="zh-CN" dirty="0"/>
              <a:t>(</a:t>
            </a:r>
            <a:r>
              <a:rPr kumimoji="1" lang="zh-CN" altLang="en-US" dirty="0"/>
              <a:t>标示为</a:t>
            </a:r>
            <a:r>
              <a:rPr kumimoji="1" lang="en-US" altLang="zh-CN" dirty="0" err="1">
                <a:solidFill>
                  <a:srgbClr val="FF0000"/>
                </a:solidFill>
              </a:rPr>
              <a:t>rj</a:t>
            </a:r>
            <a:r>
              <a:rPr kumimoji="1" lang="en-US" altLang="zh-CN" dirty="0"/>
              <a:t>,</a:t>
            </a:r>
            <a:r>
              <a:rPr kumimoji="1" lang="zh-CN" altLang="en-US" dirty="0"/>
              <a:t>其中</a:t>
            </a:r>
            <a:r>
              <a:rPr kumimoji="1" lang="en-US" altLang="zh-CN" dirty="0"/>
              <a:t>r</a:t>
            </a:r>
            <a:r>
              <a:rPr kumimoji="1" lang="zh-CN" altLang="en-US" dirty="0"/>
              <a:t>代表归约动作，</a:t>
            </a:r>
            <a:r>
              <a:rPr kumimoji="1" lang="en-US" altLang="zh-CN" dirty="0"/>
              <a:t>j</a:t>
            </a:r>
            <a:r>
              <a:rPr kumimoji="1" lang="zh-CN" altLang="en-US" dirty="0"/>
              <a:t>为</a:t>
            </a:r>
            <a:r>
              <a:rPr kumimoji="1" lang="en-US" altLang="zh-CN" dirty="0"/>
              <a:t>A→α</a:t>
            </a:r>
            <a:r>
              <a:rPr kumimoji="1" lang="zh-CN" altLang="en-US" dirty="0"/>
              <a:t>的编号</a:t>
            </a:r>
            <a:r>
              <a:rPr kumimoji="1" lang="en-US" altLang="zh-CN" dirty="0"/>
              <a:t>)</a:t>
            </a:r>
          </a:p>
          <a:p>
            <a:pPr lvl="2"/>
            <a:r>
              <a:rPr kumimoji="1" lang="zh-CN" altLang="en-US" dirty="0"/>
              <a:t>如果</a:t>
            </a:r>
            <a:r>
              <a:rPr kumimoji="1" lang="en-US" altLang="zh-CN" dirty="0"/>
              <a:t>[</a:t>
            </a:r>
            <a:r>
              <a:rPr kumimoji="1" lang="en" altLang="zh-CN" dirty="0"/>
              <a:t>S' → </a:t>
            </a:r>
            <a:r>
              <a:rPr kumimoji="1" lang="en" altLang="zh-CN" dirty="0">
                <a:solidFill>
                  <a:srgbClr val="FF0000"/>
                </a:solidFill>
              </a:rPr>
              <a:t>S</a:t>
            </a:r>
            <a:r>
              <a:rPr kumimoji="1" lang="en-US" altLang="zh-CN" dirty="0">
                <a:solidFill>
                  <a:srgbClr val="FF0000"/>
                </a:solidFill>
              </a:rPr>
              <a:t>·</a:t>
            </a:r>
            <a:r>
              <a:rPr kumimoji="1" lang="en" altLang="zh-CN" dirty="0"/>
              <a:t>]</a:t>
            </a:r>
            <a:r>
              <a:rPr kumimoji="1" lang="zh-CN" altLang="en-US" dirty="0"/>
              <a:t>在</a:t>
            </a:r>
            <a:r>
              <a:rPr kumimoji="1" lang="en" altLang="zh-CN" dirty="0" err="1"/>
              <a:t>I</a:t>
            </a:r>
            <a:r>
              <a:rPr kumimoji="1" lang="en" altLang="zh-CN" baseline="-25000" dirty="0" err="1"/>
              <a:t>i</a:t>
            </a:r>
            <a:r>
              <a:rPr kumimoji="1" lang="zh-CN" altLang="en-US" dirty="0"/>
              <a:t>中，那么将</a:t>
            </a:r>
            <a:r>
              <a:rPr kumimoji="1" lang="en" altLang="zh-CN" dirty="0"/>
              <a:t>ACTION[</a:t>
            </a:r>
            <a:r>
              <a:rPr kumimoji="1" lang="en" altLang="zh-CN" dirty="0" err="1"/>
              <a:t>i</a:t>
            </a:r>
            <a:r>
              <a:rPr kumimoji="1" lang="en" altLang="zh-CN" dirty="0"/>
              <a:t>, $]</a:t>
            </a:r>
            <a:r>
              <a:rPr kumimoji="1" lang="zh-CN" altLang="en-US" dirty="0"/>
              <a:t>设为</a:t>
            </a:r>
            <a:r>
              <a:rPr kumimoji="1" lang="en-US" altLang="zh-CN" dirty="0"/>
              <a:t>“</a:t>
            </a:r>
            <a:r>
              <a:rPr kumimoji="1" lang="zh-CN" altLang="en-US" dirty="0"/>
              <a:t>接受</a:t>
            </a:r>
            <a:r>
              <a:rPr kumimoji="1" lang="en-US" altLang="zh-CN" dirty="0"/>
              <a:t>”(</a:t>
            </a:r>
            <a:r>
              <a:rPr kumimoji="1" lang="zh-CN" altLang="en-US" dirty="0"/>
              <a:t>标示为</a:t>
            </a:r>
            <a:r>
              <a:rPr kumimoji="1" lang="en-US" altLang="zh-CN" dirty="0">
                <a:solidFill>
                  <a:srgbClr val="FF0000"/>
                </a:solidFill>
              </a:rPr>
              <a:t>acc</a:t>
            </a:r>
            <a:r>
              <a:rPr kumimoji="1" lang="en-US" altLang="zh-CN" dirty="0"/>
              <a:t>)</a:t>
            </a:r>
          </a:p>
          <a:p>
            <a:pPr lvl="2"/>
            <a:r>
              <a:rPr kumimoji="1" lang="zh-CN" altLang="en-US" dirty="0"/>
              <a:t>如果</a:t>
            </a:r>
            <a:r>
              <a:rPr kumimoji="1" lang="en" altLang="zh-CN" dirty="0"/>
              <a:t>GOTO(</a:t>
            </a:r>
            <a:r>
              <a:rPr kumimoji="1" lang="en" altLang="zh-CN" dirty="0" err="1"/>
              <a:t>I</a:t>
            </a:r>
            <a:r>
              <a:rPr kumimoji="1" lang="en" altLang="zh-CN" baseline="-25000" dirty="0" err="1"/>
              <a:t>i</a:t>
            </a:r>
            <a:r>
              <a:rPr kumimoji="1" lang="en" altLang="zh-CN" dirty="0"/>
              <a:t>, A) = </a:t>
            </a:r>
            <a:r>
              <a:rPr kumimoji="1" lang="en" altLang="zh-CN" dirty="0" err="1"/>
              <a:t>I</a:t>
            </a:r>
            <a:r>
              <a:rPr kumimoji="1" lang="en" altLang="zh-CN" baseline="-25000" dirty="0" err="1"/>
              <a:t>j</a:t>
            </a:r>
            <a:r>
              <a:rPr kumimoji="1" lang="zh-CN" altLang="en" dirty="0"/>
              <a:t>，</a:t>
            </a:r>
            <a:r>
              <a:rPr kumimoji="1" lang="zh-CN" altLang="en-US" dirty="0"/>
              <a:t>那么在</a:t>
            </a:r>
            <a:r>
              <a:rPr kumimoji="1" lang="en" altLang="zh-CN" dirty="0"/>
              <a:t>GOTO</a:t>
            </a:r>
            <a:r>
              <a:rPr kumimoji="1" lang="zh-CN" altLang="en-US" dirty="0"/>
              <a:t>表中，</a:t>
            </a:r>
            <a:r>
              <a:rPr kumimoji="1" lang="en" altLang="zh-CN" dirty="0"/>
              <a:t>GOTO[</a:t>
            </a:r>
            <a:r>
              <a:rPr kumimoji="1" lang="en" altLang="zh-CN" dirty="0" err="1"/>
              <a:t>i</a:t>
            </a:r>
            <a:r>
              <a:rPr kumimoji="1" lang="en" altLang="zh-CN" dirty="0"/>
              <a:t>, A] = j</a:t>
            </a:r>
          </a:p>
          <a:p>
            <a:pPr lvl="1"/>
            <a:r>
              <a:rPr kumimoji="1" lang="zh-CN" altLang="en" dirty="0"/>
              <a:t>空白</a:t>
            </a:r>
            <a:r>
              <a:rPr kumimoji="1" lang="zh-CN" altLang="en-US" dirty="0"/>
              <a:t>条目设为“</a:t>
            </a:r>
            <a:r>
              <a:rPr kumimoji="1" lang="en-US" altLang="zh-CN" dirty="0"/>
              <a:t>error</a:t>
            </a:r>
            <a:r>
              <a:rPr kumimoji="1" lang="zh-CN" altLang="en-US" dirty="0"/>
              <a:t>”</a:t>
            </a:r>
            <a:endParaRPr kumimoji="1" lang="en-US" altLang="zh-CN" dirty="0"/>
          </a:p>
          <a:p>
            <a:r>
              <a:rPr kumimoji="1" lang="zh-CN" altLang="en-US" dirty="0"/>
              <a:t>如果</a:t>
            </a:r>
            <a:r>
              <a:rPr kumimoji="1" lang="en-US" altLang="zh-CN" dirty="0"/>
              <a:t>SLR(1)</a:t>
            </a:r>
            <a:r>
              <a:rPr kumimoji="1" lang="zh-CN" altLang="en-US" dirty="0"/>
              <a:t>分析表</a:t>
            </a:r>
            <a:r>
              <a:rPr kumimoji="1" lang="zh-CN" altLang="en-US" dirty="0">
                <a:solidFill>
                  <a:srgbClr val="FF0000"/>
                </a:solidFill>
              </a:rPr>
              <a:t>没有存在冲突</a:t>
            </a:r>
            <a:r>
              <a:rPr kumimoji="1" lang="zh-CN" altLang="en-US" dirty="0"/>
              <a:t>，该文法就是</a:t>
            </a:r>
            <a:r>
              <a:rPr kumimoji="1" lang="en-US" altLang="zh-CN" dirty="0">
                <a:solidFill>
                  <a:srgbClr val="FF0000"/>
                </a:solidFill>
              </a:rPr>
              <a:t>SLR(1)</a:t>
            </a:r>
            <a:r>
              <a:rPr kumimoji="1" lang="zh-CN" altLang="en-US" dirty="0">
                <a:solidFill>
                  <a:srgbClr val="FF0000"/>
                </a:solidFill>
              </a:rPr>
              <a:t>文法</a:t>
            </a:r>
          </a:p>
        </p:txBody>
      </p:sp>
      <p:sp>
        <p:nvSpPr>
          <p:cNvPr id="3" name="页脚占位符 2">
            <a:extLst>
              <a:ext uri="{FF2B5EF4-FFF2-40B4-BE49-F238E27FC236}">
                <a16:creationId xmlns:a16="http://schemas.microsoft.com/office/drawing/2014/main" id="{A81ECB32-A63C-C141-94D0-9F24B363335B}"/>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739E2960-2B47-C644-969C-7987784C2342}"/>
              </a:ext>
            </a:extLst>
          </p:cNvPr>
          <p:cNvSpPr>
            <a:spLocks noGrp="1"/>
          </p:cNvSpPr>
          <p:nvPr>
            <p:ph type="sldNum" sz="quarter" idx="12"/>
          </p:nvPr>
        </p:nvSpPr>
        <p:spPr/>
        <p:txBody>
          <a:bodyPr/>
          <a:lstStyle/>
          <a:p>
            <a:fld id="{91F816EA-24CC-2048-859A-C5EA9F275392}" type="slidenum">
              <a:rPr lang="en-US" smtClean="0"/>
              <a:pPr/>
              <a:t>88</a:t>
            </a:fld>
            <a:endParaRPr lang="en-US" dirty="0"/>
          </a:p>
        </p:txBody>
      </p:sp>
      <p:sp>
        <p:nvSpPr>
          <p:cNvPr id="5" name="标题 4">
            <a:extLst>
              <a:ext uri="{FF2B5EF4-FFF2-40B4-BE49-F238E27FC236}">
                <a16:creationId xmlns:a16="http://schemas.microsoft.com/office/drawing/2014/main" id="{BDD45CA7-A2BA-3640-8B74-DD1552EF73B0}"/>
              </a:ext>
            </a:extLst>
          </p:cNvPr>
          <p:cNvSpPr>
            <a:spLocks noGrp="1"/>
          </p:cNvSpPr>
          <p:nvPr>
            <p:ph type="title"/>
          </p:nvPr>
        </p:nvSpPr>
        <p:spPr/>
        <p:txBody>
          <a:bodyPr/>
          <a:lstStyle/>
          <a:p>
            <a:r>
              <a:rPr kumimoji="1" lang="en" altLang="zh-CN" dirty="0"/>
              <a:t>SLR</a:t>
            </a:r>
            <a:r>
              <a:rPr kumimoji="1" lang="en-US" altLang="zh-CN" dirty="0"/>
              <a:t>(1)</a:t>
            </a:r>
            <a:r>
              <a:rPr kumimoji="1" lang="zh-CN" altLang="en-US" dirty="0"/>
              <a:t>语法分析表的构造</a:t>
            </a:r>
          </a:p>
        </p:txBody>
      </p:sp>
    </p:spTree>
    <p:extLst>
      <p:ext uri="{BB962C8B-B14F-4D97-AF65-F5344CB8AC3E}">
        <p14:creationId xmlns:p14="http://schemas.microsoft.com/office/powerpoint/2010/main" val="37943736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545A453-5BF5-6647-8FE6-41E774ED9CE2}"/>
              </a:ext>
            </a:extLst>
          </p:cNvPr>
          <p:cNvSpPr>
            <a:spLocks noGrp="1"/>
          </p:cNvSpPr>
          <p:nvPr>
            <p:ph idx="1"/>
          </p:nvPr>
        </p:nvSpPr>
        <p:spPr/>
        <p:txBody>
          <a:bodyPr/>
          <a:lstStyle/>
          <a:p>
            <a:r>
              <a:rPr kumimoji="1" lang="zh-CN" altLang="en-US" dirty="0"/>
              <a:t>项集</a:t>
            </a:r>
            <a:r>
              <a:rPr kumimoji="1" lang="en-US" altLang="zh-CN" dirty="0"/>
              <a:t>I</a:t>
            </a:r>
            <a:r>
              <a:rPr kumimoji="1" lang="en-US" altLang="zh-CN" baseline="-25000" dirty="0"/>
              <a:t>0</a:t>
            </a:r>
            <a:r>
              <a:rPr kumimoji="1" lang="en-US" altLang="zh-CN" dirty="0"/>
              <a:t>:</a:t>
            </a:r>
            <a:r>
              <a:rPr kumimoji="1" lang="en-US" altLang="zh-CN" sz="2400" dirty="0"/>
              <a:t>{E</a:t>
            </a:r>
            <a:r>
              <a:rPr kumimoji="1" lang="en" altLang="zh-CN" sz="2400" dirty="0"/>
              <a:t>’ </a:t>
            </a:r>
            <a:r>
              <a:rPr kumimoji="1" lang="en-US" altLang="zh-CN" sz="2400" dirty="0"/>
              <a:t>→·E,</a:t>
            </a:r>
            <a:r>
              <a:rPr kumimoji="1" lang="zh-CN" altLang="en-US" sz="2400" dirty="0"/>
              <a:t>  </a:t>
            </a:r>
            <a:r>
              <a:rPr kumimoji="1" lang="en-US" altLang="zh-CN" sz="2400" dirty="0"/>
              <a:t>T → ·T*F,</a:t>
            </a:r>
            <a:r>
              <a:rPr kumimoji="1" lang="zh-CN" altLang="en-US" sz="2400" dirty="0"/>
              <a:t> </a:t>
            </a:r>
            <a:r>
              <a:rPr kumimoji="1" lang="en-US" altLang="zh-CN" sz="2400" dirty="0"/>
              <a:t>E → ·E+T,</a:t>
            </a:r>
            <a:r>
              <a:rPr kumimoji="1" lang="zh-CN" altLang="en-US" sz="2400" dirty="0"/>
              <a:t> </a:t>
            </a:r>
            <a:r>
              <a:rPr kumimoji="1" lang="en-US" altLang="zh-CN" sz="2400" dirty="0"/>
              <a:t>T → ·F,</a:t>
            </a:r>
            <a:r>
              <a:rPr kumimoji="1" lang="zh-CN" altLang="en-US" sz="2400" dirty="0"/>
              <a:t> </a:t>
            </a:r>
            <a:r>
              <a:rPr kumimoji="1" lang="en-US" altLang="zh-CN" sz="2400" dirty="0"/>
              <a:t>E → ·T,</a:t>
            </a:r>
            <a:r>
              <a:rPr kumimoji="1" lang="zh-CN" altLang="en-US" sz="2400" dirty="0"/>
              <a:t> </a:t>
            </a:r>
            <a:r>
              <a:rPr kumimoji="1" lang="en-US" altLang="zh-CN" sz="2400" dirty="0"/>
              <a:t>F → ·(E),</a:t>
            </a:r>
            <a:r>
              <a:rPr kumimoji="1" lang="zh-CN" altLang="en-US" sz="2400" dirty="0"/>
              <a:t> </a:t>
            </a:r>
            <a:r>
              <a:rPr kumimoji="1" lang="en-US" altLang="zh-CN" sz="2400" dirty="0"/>
              <a:t>F → ·id</a:t>
            </a:r>
            <a:r>
              <a:rPr kumimoji="1" lang="zh-CN" altLang="en-US" sz="2400" dirty="0"/>
              <a:t> </a:t>
            </a:r>
            <a:r>
              <a:rPr kumimoji="1" lang="en-US" altLang="zh-CN" sz="2400" dirty="0"/>
              <a:t>}</a:t>
            </a:r>
            <a:endParaRPr kumimoji="1" lang="en-US" altLang="zh-CN" dirty="0"/>
          </a:p>
          <a:p>
            <a:pPr lvl="1"/>
            <a:r>
              <a:rPr kumimoji="1" lang="en-US" altLang="zh-CN" dirty="0">
                <a:solidFill>
                  <a:srgbClr val="FF0000"/>
                </a:solidFill>
              </a:rPr>
              <a:t>ACTION</a:t>
            </a:r>
            <a:r>
              <a:rPr kumimoji="1" lang="en-US" altLang="zh-CN" dirty="0"/>
              <a:t>[0, (] = s4 		</a:t>
            </a:r>
            <a:r>
              <a:rPr kumimoji="1" lang="en-US" altLang="zh-CN" dirty="0">
                <a:solidFill>
                  <a:srgbClr val="FF0000"/>
                </a:solidFill>
              </a:rPr>
              <a:t>ACTION</a:t>
            </a:r>
            <a:r>
              <a:rPr kumimoji="1" lang="en-US" altLang="zh-CN" dirty="0"/>
              <a:t>[0, id] = s5</a:t>
            </a:r>
          </a:p>
          <a:p>
            <a:pPr lvl="1"/>
            <a:r>
              <a:rPr kumimoji="1" lang="en-US" altLang="zh-CN" dirty="0">
                <a:solidFill>
                  <a:srgbClr val="FF0000"/>
                </a:solidFill>
              </a:rPr>
              <a:t>GOTO</a:t>
            </a:r>
            <a:r>
              <a:rPr kumimoji="1" lang="en-US" altLang="zh-CN" dirty="0"/>
              <a:t>[0, E] = 1</a:t>
            </a:r>
            <a:r>
              <a:rPr kumimoji="1" lang="zh-CN" altLang="en-US" dirty="0"/>
              <a:t> </a:t>
            </a:r>
            <a:r>
              <a:rPr kumimoji="1" lang="en-US" altLang="zh-CN" dirty="0"/>
              <a:t>		</a:t>
            </a:r>
            <a:r>
              <a:rPr kumimoji="1" lang="en" altLang="zh-CN" dirty="0">
                <a:solidFill>
                  <a:srgbClr val="FF0000"/>
                </a:solidFill>
              </a:rPr>
              <a:t>GOTO</a:t>
            </a:r>
            <a:r>
              <a:rPr kumimoji="1" lang="en" altLang="zh-CN" dirty="0"/>
              <a:t>[0, T] = 2</a:t>
            </a:r>
            <a:endParaRPr kumimoji="1" lang="en-US" altLang="zh-CN" dirty="0"/>
          </a:p>
          <a:p>
            <a:pPr lvl="1"/>
            <a:r>
              <a:rPr kumimoji="1" lang="en-US" altLang="zh-CN" dirty="0">
                <a:solidFill>
                  <a:srgbClr val="FF0000"/>
                </a:solidFill>
              </a:rPr>
              <a:t>GOTO</a:t>
            </a:r>
            <a:r>
              <a:rPr kumimoji="1" lang="en-US" altLang="zh-CN" dirty="0"/>
              <a:t>[0, F] = 3</a:t>
            </a:r>
          </a:p>
          <a:p>
            <a:r>
              <a:rPr kumimoji="1" lang="zh-CN" altLang="en-US" dirty="0"/>
              <a:t>项集</a:t>
            </a:r>
            <a:r>
              <a:rPr kumimoji="1" lang="en-US" altLang="zh-CN" dirty="0"/>
              <a:t>I</a:t>
            </a:r>
            <a:r>
              <a:rPr kumimoji="1" lang="en-US" altLang="zh-CN" baseline="-25000" dirty="0"/>
              <a:t>1</a:t>
            </a:r>
            <a:r>
              <a:rPr kumimoji="1" lang="en-US" altLang="zh-CN" dirty="0"/>
              <a:t>:{E’→E·</a:t>
            </a:r>
            <a:r>
              <a:rPr kumimoji="1" lang="zh-CN" altLang="en-US" dirty="0"/>
              <a:t>，</a:t>
            </a:r>
            <a:r>
              <a:rPr kumimoji="1" lang="en-US" altLang="zh-CN" dirty="0"/>
              <a:t>E→E·+T}</a:t>
            </a:r>
          </a:p>
          <a:p>
            <a:pPr lvl="1"/>
            <a:r>
              <a:rPr kumimoji="1" lang="en" altLang="zh-CN" dirty="0">
                <a:solidFill>
                  <a:srgbClr val="FF0000"/>
                </a:solidFill>
              </a:rPr>
              <a:t>ACTION</a:t>
            </a:r>
            <a:r>
              <a:rPr kumimoji="1" lang="en" altLang="zh-CN" dirty="0"/>
              <a:t>[1, +] = s6 		</a:t>
            </a:r>
            <a:r>
              <a:rPr kumimoji="1" lang="en" altLang="zh-CN" dirty="0">
                <a:solidFill>
                  <a:srgbClr val="FF0000"/>
                </a:solidFill>
              </a:rPr>
              <a:t>ACTION</a:t>
            </a:r>
            <a:r>
              <a:rPr kumimoji="1" lang="en" altLang="zh-CN" dirty="0"/>
              <a:t>[1, $] = </a:t>
            </a:r>
            <a:r>
              <a:rPr kumimoji="1" lang="zh-CN" altLang="en-US" dirty="0"/>
              <a:t>接受</a:t>
            </a:r>
            <a:endParaRPr kumimoji="1" lang="en-US" altLang="zh-CN" dirty="0"/>
          </a:p>
          <a:p>
            <a:r>
              <a:rPr kumimoji="1" lang="zh-CN" altLang="en-US" dirty="0"/>
              <a:t>项集</a:t>
            </a:r>
            <a:r>
              <a:rPr kumimoji="1" lang="en-US" altLang="zh-CN" dirty="0"/>
              <a:t>I</a:t>
            </a:r>
            <a:r>
              <a:rPr kumimoji="1" lang="en-US" altLang="zh-CN" baseline="-25000" dirty="0"/>
              <a:t>2</a:t>
            </a:r>
            <a:r>
              <a:rPr kumimoji="1" lang="en-US" altLang="zh-CN" dirty="0"/>
              <a:t>:{</a:t>
            </a:r>
            <a:r>
              <a:rPr kumimoji="1" lang="en-US" altLang="zh-CN" dirty="0">
                <a:highlight>
                  <a:srgbClr val="FFFF00"/>
                </a:highlight>
              </a:rPr>
              <a:t>E→T·</a:t>
            </a:r>
            <a:r>
              <a:rPr kumimoji="1" lang="zh-CN" altLang="en-US" dirty="0"/>
              <a:t>，</a:t>
            </a:r>
            <a:r>
              <a:rPr kumimoji="1" lang="en-US" altLang="zh-CN" dirty="0"/>
              <a:t>T→T·</a:t>
            </a:r>
            <a:r>
              <a:rPr kumimoji="1" lang="zh-CN" altLang="en-US" dirty="0"/>
              <a:t>*</a:t>
            </a:r>
            <a:r>
              <a:rPr kumimoji="1" lang="en-US" altLang="zh-CN" dirty="0"/>
              <a:t>F}</a:t>
            </a:r>
          </a:p>
          <a:p>
            <a:pPr lvl="1"/>
            <a:r>
              <a:rPr kumimoji="1" lang="en" altLang="zh-CN" dirty="0"/>
              <a:t>ACTION[2, *] = s7 </a:t>
            </a:r>
          </a:p>
          <a:p>
            <a:pPr lvl="1"/>
            <a:r>
              <a:rPr kumimoji="1" lang="en" altLang="zh-CN" u="sng" dirty="0"/>
              <a:t>ACTION[2,</a:t>
            </a:r>
            <a:r>
              <a:rPr kumimoji="1" lang="en-US" altLang="zh-CN" u="sng" dirty="0"/>
              <a:t>+]=ACTION[2,</a:t>
            </a:r>
            <a:r>
              <a:rPr kumimoji="1" lang="en" altLang="zh-CN" u="sng" dirty="0"/>
              <a:t>)</a:t>
            </a:r>
            <a:r>
              <a:rPr kumimoji="1" lang="en-US" altLang="zh-CN" u="sng" dirty="0"/>
              <a:t>]=ACTION[2,</a:t>
            </a:r>
            <a:r>
              <a:rPr kumimoji="1" lang="en" altLang="zh-CN" u="sng" dirty="0"/>
              <a:t>$]</a:t>
            </a:r>
            <a:r>
              <a:rPr kumimoji="1" lang="en" altLang="zh-CN" dirty="0"/>
              <a:t> = </a:t>
            </a:r>
            <a:r>
              <a:rPr kumimoji="1" lang="zh-CN" altLang="en-US" dirty="0">
                <a:solidFill>
                  <a:srgbClr val="FF0000"/>
                </a:solidFill>
              </a:rPr>
              <a:t>归约</a:t>
            </a:r>
            <a:r>
              <a:rPr kumimoji="1" lang="en" altLang="zh-CN" dirty="0">
                <a:solidFill>
                  <a:srgbClr val="FF0000"/>
                </a:solidFill>
              </a:rPr>
              <a:t>E → T</a:t>
            </a:r>
            <a:endParaRPr kumimoji="1" lang="zh-CN" altLang="en-US" dirty="0">
              <a:solidFill>
                <a:srgbClr val="FF0000"/>
              </a:solidFill>
            </a:endParaRPr>
          </a:p>
        </p:txBody>
      </p:sp>
      <p:sp>
        <p:nvSpPr>
          <p:cNvPr id="3" name="页脚占位符 2">
            <a:extLst>
              <a:ext uri="{FF2B5EF4-FFF2-40B4-BE49-F238E27FC236}">
                <a16:creationId xmlns:a16="http://schemas.microsoft.com/office/drawing/2014/main" id="{5AF02246-5896-1448-ACF9-C9907DB83437}"/>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F36FEAB6-63E9-B140-8F87-9FC3E67BEC40}"/>
              </a:ext>
            </a:extLst>
          </p:cNvPr>
          <p:cNvSpPr>
            <a:spLocks noGrp="1"/>
          </p:cNvSpPr>
          <p:nvPr>
            <p:ph type="sldNum" sz="quarter" idx="12"/>
          </p:nvPr>
        </p:nvSpPr>
        <p:spPr/>
        <p:txBody>
          <a:bodyPr/>
          <a:lstStyle/>
          <a:p>
            <a:fld id="{91F816EA-24CC-2048-859A-C5EA9F275392}" type="slidenum">
              <a:rPr lang="en-US" smtClean="0"/>
              <a:pPr/>
              <a:t>89</a:t>
            </a:fld>
            <a:endParaRPr lang="en-US" dirty="0"/>
          </a:p>
        </p:txBody>
      </p:sp>
      <p:sp>
        <p:nvSpPr>
          <p:cNvPr id="5" name="标题 4">
            <a:extLst>
              <a:ext uri="{FF2B5EF4-FFF2-40B4-BE49-F238E27FC236}">
                <a16:creationId xmlns:a16="http://schemas.microsoft.com/office/drawing/2014/main" id="{942254C1-7B3A-F64C-8AC9-F26247041903}"/>
              </a:ext>
            </a:extLst>
          </p:cNvPr>
          <p:cNvSpPr>
            <a:spLocks noGrp="1"/>
          </p:cNvSpPr>
          <p:nvPr>
            <p:ph type="title"/>
          </p:nvPr>
        </p:nvSpPr>
        <p:spPr/>
        <p:txBody>
          <a:bodyPr/>
          <a:lstStyle/>
          <a:p>
            <a:r>
              <a:rPr kumimoji="1" lang="en" altLang="zh-CN" dirty="0"/>
              <a:t>SLR</a:t>
            </a:r>
            <a:r>
              <a:rPr kumimoji="1" lang="zh-CN" altLang="en-US" dirty="0"/>
              <a:t>分析表构造的例子</a:t>
            </a:r>
          </a:p>
        </p:txBody>
      </p:sp>
      <p:sp>
        <p:nvSpPr>
          <p:cNvPr id="6" name="线形标注 1 5">
            <a:extLst>
              <a:ext uri="{FF2B5EF4-FFF2-40B4-BE49-F238E27FC236}">
                <a16:creationId xmlns:a16="http://schemas.microsoft.com/office/drawing/2014/main" id="{675F2F78-EB89-C04B-A490-F905257B3217}"/>
              </a:ext>
            </a:extLst>
          </p:cNvPr>
          <p:cNvSpPr/>
          <p:nvPr/>
        </p:nvSpPr>
        <p:spPr bwMode="auto">
          <a:xfrm>
            <a:off x="7239000" y="4495800"/>
            <a:ext cx="3048000" cy="612648"/>
          </a:xfrm>
          <a:prstGeom prst="borderCallout1">
            <a:avLst>
              <a:gd name="adj1" fmla="val 44047"/>
              <a:gd name="adj2" fmla="val -28"/>
              <a:gd name="adj3" fmla="val 127679"/>
              <a:gd name="adj4" fmla="val -67655"/>
            </a:avLst>
          </a:prstGeom>
          <a:noFill/>
          <a:ln w="28575" cap="flat" cmpd="sng" algn="ctr">
            <a:solidFill>
              <a:srgbClr val="A4001D"/>
            </a:solidFill>
            <a:prstDash val="solid"/>
            <a:miter lim="800000"/>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dirty="0">
                <a:solidFill>
                  <a:srgbClr val="FF0000"/>
                </a:solidFill>
                <a:latin typeface="Lucida Sans" pitchFamily="-65" charset="0"/>
              </a:rPr>
              <a:t>FOLLOW</a:t>
            </a:r>
            <a:r>
              <a:rPr lang="zh-CN" altLang="en-US" dirty="0">
                <a:solidFill>
                  <a:srgbClr val="FF0000"/>
                </a:solidFill>
                <a:latin typeface="Lucida Sans" pitchFamily="-65" charset="0"/>
              </a:rPr>
              <a:t>（</a:t>
            </a:r>
            <a:r>
              <a:rPr lang="en-US" altLang="zh-CN" dirty="0">
                <a:solidFill>
                  <a:srgbClr val="FF0000"/>
                </a:solidFill>
                <a:latin typeface="Lucida Sans" pitchFamily="-65" charset="0"/>
              </a:rPr>
              <a:t>E)={$,</a:t>
            </a:r>
            <a:r>
              <a:rPr lang="zh-CN" altLang="en-US" dirty="0">
                <a:solidFill>
                  <a:srgbClr val="FF0000"/>
                </a:solidFill>
                <a:latin typeface="Lucida Sans" pitchFamily="-65" charset="0"/>
              </a:rPr>
              <a:t> </a:t>
            </a:r>
            <a:r>
              <a:rPr lang="en-US" altLang="zh-CN" dirty="0">
                <a:solidFill>
                  <a:srgbClr val="FF0000"/>
                </a:solidFill>
                <a:latin typeface="Lucida Sans" pitchFamily="-65" charset="0"/>
              </a:rPr>
              <a:t>+,</a:t>
            </a:r>
            <a:r>
              <a:rPr lang="zh-CN" altLang="en-US" dirty="0">
                <a:solidFill>
                  <a:srgbClr val="FF0000"/>
                </a:solidFill>
                <a:latin typeface="Lucida Sans" pitchFamily="-65" charset="0"/>
              </a:rPr>
              <a:t> </a:t>
            </a:r>
            <a:r>
              <a:rPr lang="en-US" altLang="zh-CN" dirty="0">
                <a:solidFill>
                  <a:srgbClr val="FF0000"/>
                </a:solidFill>
                <a:latin typeface="Lucida Sans" pitchFamily="-65" charset="0"/>
              </a:rPr>
              <a:t>)}</a:t>
            </a:r>
            <a:endParaRPr kumimoji="0" lang="zh-CN" altLang="en-US" sz="2400" b="0" i="0" u="none" strike="noStrike" cap="none" normalizeH="0" baseline="0" dirty="0">
              <a:ln>
                <a:noFill/>
              </a:ln>
              <a:solidFill>
                <a:srgbClr val="FF0000"/>
              </a:solidFill>
              <a:effectLst/>
              <a:latin typeface="Lucida Sans" pitchFamily="-65" charset="0"/>
            </a:endParaRPr>
          </a:p>
        </p:txBody>
      </p:sp>
    </p:spTree>
    <p:extLst>
      <p:ext uri="{BB962C8B-B14F-4D97-AF65-F5344CB8AC3E}">
        <p14:creationId xmlns:p14="http://schemas.microsoft.com/office/powerpoint/2010/main" val="1061198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15D295B0-D846-544C-9645-3E3AA3D8C316}"/>
                  </a:ext>
                </a:extLst>
              </p:cNvPr>
              <p:cNvSpPr>
                <a:spLocks noGrp="1"/>
              </p:cNvSpPr>
              <p:nvPr>
                <p:ph idx="1"/>
              </p:nvPr>
            </p:nvSpPr>
            <p:spPr/>
            <p:txBody>
              <a:bodyPr/>
              <a:lstStyle/>
              <a:p>
                <a:r>
                  <a:rPr kumimoji="1" lang="zh-CN" altLang="en-US" b="1" dirty="0">
                    <a:solidFill>
                      <a:srgbClr val="FF0000"/>
                    </a:solidFill>
                  </a:rPr>
                  <a:t>推导</a:t>
                </a:r>
                <a:r>
                  <a:rPr kumimoji="1" lang="zh-CN" altLang="en-US" dirty="0"/>
                  <a:t>的正式定义</a:t>
                </a:r>
                <a:endParaRPr kumimoji="1" lang="en-US" altLang="zh-CN" dirty="0"/>
              </a:p>
              <a:p>
                <a:pPr lvl="1"/>
                <a:r>
                  <a:rPr kumimoji="1" lang="zh-CN" altLang="en-US" dirty="0"/>
                  <a:t>如果</a:t>
                </a:r>
                <a:r>
                  <a:rPr kumimoji="1" lang="en-US" altLang="zh-CN" dirty="0" err="1"/>
                  <a:t>A→γ</a:t>
                </a:r>
                <a:r>
                  <a:rPr kumimoji="1" lang="zh-CN" altLang="en-US" dirty="0"/>
                  <a:t>是一个产生式， 那么</a:t>
                </a:r>
                <a:r>
                  <a:rPr kumimoji="1" lang="en-US" altLang="zh-CN" dirty="0"/>
                  <a:t>αAβ</a:t>
                </a:r>
                <a:r>
                  <a:rPr kumimoji="1" lang="en" altLang="zh-CN" dirty="0">
                    <a:ea typeface="Cambria Math" panose="02040503050406030204" pitchFamily="18" charset="0"/>
                  </a:rPr>
                  <a:t> </a:t>
                </a:r>
                <a14:m>
                  <m:oMath xmlns:m="http://schemas.openxmlformats.org/officeDocument/2006/math">
                    <m:r>
                      <a:rPr kumimoji="1" lang="en" altLang="zh-CN" i="1">
                        <a:latin typeface="Cambria Math" panose="02040503050406030204" pitchFamily="18" charset="0"/>
                        <a:ea typeface="Cambria Math" panose="02040503050406030204" pitchFamily="18" charset="0"/>
                      </a:rPr>
                      <m:t>⇒ </m:t>
                    </m:r>
                  </m:oMath>
                </a14:m>
                <a:r>
                  <a:rPr kumimoji="1" lang="en-US" altLang="zh-CN" dirty="0"/>
                  <a:t>αγβ</a:t>
                </a:r>
              </a:p>
              <a:p>
                <a:pPr lvl="1"/>
                <a:r>
                  <a:rPr kumimoji="1" lang="zh-CN" altLang="en-US" dirty="0"/>
                  <a:t>最左</a:t>
                </a:r>
                <a:r>
                  <a:rPr kumimoji="1" lang="en-US" altLang="zh-CN" dirty="0"/>
                  <a:t>(</a:t>
                </a:r>
                <a:r>
                  <a:rPr kumimoji="1" lang="zh-CN" altLang="en-US" dirty="0"/>
                  <a:t>最右</a:t>
                </a:r>
                <a:r>
                  <a:rPr kumimoji="1" lang="en-US" altLang="zh-CN" dirty="0"/>
                  <a:t>)</a:t>
                </a:r>
                <a:r>
                  <a:rPr kumimoji="1" lang="zh-CN" altLang="en-US" dirty="0"/>
                  <a:t>推导</a:t>
                </a:r>
                <a:r>
                  <a:rPr kumimoji="1" lang="en-US" altLang="zh-CN" dirty="0">
                    <a:solidFill>
                      <a:srgbClr val="FF0000"/>
                    </a:solidFill>
                  </a:rPr>
                  <a:t>:</a:t>
                </a:r>
                <a:r>
                  <a:rPr kumimoji="1" lang="zh-CN" altLang="en-US" dirty="0">
                    <a:solidFill>
                      <a:srgbClr val="FF0000"/>
                    </a:solidFill>
                  </a:rPr>
                  <a:t>  </a:t>
                </a:r>
                <a:r>
                  <a:rPr kumimoji="1" lang="en-US" altLang="zh-CN" dirty="0">
                    <a:solidFill>
                      <a:srgbClr val="FF0000"/>
                    </a:solidFill>
                  </a:rPr>
                  <a:t>α(</a:t>
                </a:r>
                <a:r>
                  <a:rPr kumimoji="1" lang="zh-CN" altLang="en-US" dirty="0">
                    <a:solidFill>
                      <a:srgbClr val="FF0000"/>
                    </a:solidFill>
                  </a:rPr>
                  <a:t>或</a:t>
                </a:r>
                <a:r>
                  <a:rPr kumimoji="1" lang="en-US" altLang="zh-CN" dirty="0">
                    <a:solidFill>
                      <a:srgbClr val="FF0000"/>
                    </a:solidFill>
                  </a:rPr>
                  <a:t>β)</a:t>
                </a:r>
                <a:r>
                  <a:rPr kumimoji="1" lang="zh-CN" altLang="en-US" dirty="0">
                    <a:solidFill>
                      <a:srgbClr val="FF0000"/>
                    </a:solidFill>
                  </a:rPr>
                  <a:t>中不包含非终结符号</a:t>
                </a:r>
                <a:endParaRPr kumimoji="1" lang="en-US" altLang="zh-CN" dirty="0">
                  <a:solidFill>
                    <a:srgbClr val="FF0000"/>
                  </a:solidFill>
                </a:endParaRPr>
              </a:p>
              <a:p>
                <a:pPr lvl="2"/>
                <a:r>
                  <a:rPr kumimoji="1" lang="zh-CN" altLang="en-US" dirty="0"/>
                  <a:t>符号</a:t>
                </a:r>
                <a:r>
                  <a:rPr kumimoji="1" lang="en-US" altLang="zh-CN" dirty="0"/>
                  <a:t>:</a:t>
                </a:r>
                <a:r>
                  <a:rPr kumimoji="1" lang="zh-CN" altLang="en-US" dirty="0"/>
                  <a:t> </a:t>
                </a:r>
                <a14:m>
                  <m:oMath xmlns:m="http://schemas.openxmlformats.org/officeDocument/2006/math">
                    <m:sSubSup>
                      <m:sSubSupPr>
                        <m:ctrlPr>
                          <a:rPr kumimoji="1" lang="en-US" altLang="zh-CN" i="1" smtClean="0">
                            <a:latin typeface="Cambria Math" panose="02040503050406030204" pitchFamily="18" charset="0"/>
                          </a:rPr>
                        </m:ctrlPr>
                      </m:sSubSupPr>
                      <m:e>
                        <m:r>
                          <a:rPr kumimoji="1" lang="en-US" altLang="zh-CN" i="1" smtClean="0">
                            <a:latin typeface="Cambria Math" panose="02040503050406030204" pitchFamily="18" charset="0"/>
                            <a:ea typeface="Cambria Math" panose="02040503050406030204" pitchFamily="18" charset="0"/>
                          </a:rPr>
                          <m:t>⇒</m:t>
                        </m:r>
                      </m:e>
                      <m:sub>
                        <m:r>
                          <a:rPr kumimoji="1" lang="en-US" altLang="zh-CN" b="0" i="1" smtClean="0">
                            <a:latin typeface="Cambria Math" panose="02040503050406030204" pitchFamily="18" charset="0"/>
                          </a:rPr>
                          <m:t>𝑙𝑚</m:t>
                        </m:r>
                      </m:sub>
                      <m:sup>
                        <m:r>
                          <a:rPr kumimoji="1" lang="zh-CN" altLang="en-US" b="0" i="1" smtClean="0">
                            <a:latin typeface="Cambria Math" panose="02040503050406030204" pitchFamily="18" charset="0"/>
                          </a:rPr>
                          <m:t>∗</m:t>
                        </m:r>
                      </m:sup>
                    </m:sSubSup>
                    <m:r>
                      <a:rPr kumimoji="1" lang="zh-CN" altLang="en-US" b="0" i="1" smtClean="0">
                        <a:latin typeface="Cambria Math" panose="02040503050406030204" pitchFamily="18" charset="0"/>
                      </a:rPr>
                      <m:t> </m:t>
                    </m:r>
                  </m:oMath>
                </a14:m>
                <a:r>
                  <a:rPr kumimoji="1" lang="zh-CN" altLang="en-US" dirty="0"/>
                  <a:t>  </a:t>
                </a:r>
                <a14:m>
                  <m:oMath xmlns:m="http://schemas.openxmlformats.org/officeDocument/2006/math">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m:t>
                        </m:r>
                      </m:e>
                      <m:sub>
                        <m:r>
                          <a:rPr kumimoji="1" lang="en-US" altLang="zh-CN" b="0" i="1" smtClean="0">
                            <a:latin typeface="Cambria Math" panose="02040503050406030204" pitchFamily="18" charset="0"/>
                            <a:ea typeface="Cambria Math" panose="02040503050406030204" pitchFamily="18" charset="0"/>
                          </a:rPr>
                          <m:t>𝑟</m:t>
                        </m:r>
                        <m:r>
                          <a:rPr kumimoji="1" lang="en-US" altLang="zh-CN" i="1">
                            <a:latin typeface="Cambria Math" panose="02040503050406030204" pitchFamily="18" charset="0"/>
                          </a:rPr>
                          <m:t>𝑚</m:t>
                        </m:r>
                      </m:sub>
                      <m:sup>
                        <m:r>
                          <a:rPr kumimoji="1" lang="zh-CN" altLang="en-US" i="1">
                            <a:latin typeface="Cambria Math" panose="02040503050406030204" pitchFamily="18" charset="0"/>
                          </a:rPr>
                          <m:t>∗</m:t>
                        </m:r>
                      </m:sup>
                    </m:sSubSup>
                  </m:oMath>
                </a14:m>
                <a:endParaRPr kumimoji="1" lang="en-US" altLang="zh-CN" dirty="0"/>
              </a:p>
              <a:p>
                <a:pPr lvl="1"/>
                <a:r>
                  <a:rPr kumimoji="1" lang="zh-CN" altLang="en-US" dirty="0"/>
                  <a:t>经过</a:t>
                </a:r>
                <a:r>
                  <a:rPr kumimoji="1" lang="en-US" altLang="zh-CN" dirty="0"/>
                  <a:t>0</a:t>
                </a:r>
                <a:r>
                  <a:rPr kumimoji="1" lang="zh-CN" altLang="en-US" dirty="0"/>
                  <a:t>步或多步推导：</a:t>
                </a:r>
                <a:r>
                  <a:rPr kumimoji="1" lang="en-US" altLang="zh-CN" dirty="0"/>
                  <a:t>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m:t>
                        </m:r>
                      </m:e>
                      <m:sup>
                        <m:r>
                          <a:rPr kumimoji="1" lang="zh-CN" altLang="en-US" i="1">
                            <a:latin typeface="Cambria Math" panose="02040503050406030204" pitchFamily="18" charset="0"/>
                          </a:rPr>
                          <m:t>∗</m:t>
                        </m:r>
                      </m:sup>
                    </m:sSup>
                  </m:oMath>
                </a14:m>
                <a:endParaRPr kumimoji="1" lang="en-US" altLang="zh-CN" dirty="0"/>
              </a:p>
              <a:p>
                <a:pPr lvl="2"/>
                <a:r>
                  <a:rPr kumimoji="1" lang="zh-CN" altLang="en-US" dirty="0"/>
                  <a:t>对于任意串</a:t>
                </a:r>
                <a14:m>
                  <m:oMath xmlns:m="http://schemas.openxmlformats.org/officeDocument/2006/math">
                    <m:r>
                      <a:rPr kumimoji="1" lang="zh-CN" altLang="en-US" i="1" smtClean="0">
                        <a:latin typeface="Cambria Math" panose="02040503050406030204" pitchFamily="18" charset="0"/>
                      </a:rPr>
                      <m:t>𝛼</m:t>
                    </m:r>
                    <m:sSup>
                      <m:sSupPr>
                        <m:ctrlPr>
                          <a:rPr kumimoji="1" lang="en-US" altLang="zh-CN" i="1" smtClean="0">
                            <a:latin typeface="Cambria Math" panose="02040503050406030204" pitchFamily="18" charset="0"/>
                          </a:rPr>
                        </m:ctrlPr>
                      </m:sSupPr>
                      <m:e>
                        <m:r>
                          <a:rPr kumimoji="1" lang="en-US" altLang="zh-CN" i="1" smtClean="0">
                            <a:latin typeface="Cambria Math" panose="02040503050406030204" pitchFamily="18" charset="0"/>
                            <a:ea typeface="Cambria Math" panose="02040503050406030204" pitchFamily="18" charset="0"/>
                          </a:rPr>
                          <m:t>⇒</m:t>
                        </m:r>
                      </m:e>
                      <m:sup>
                        <m:r>
                          <a:rPr kumimoji="1" lang="zh-CN" altLang="en-US" b="0" i="1" smtClean="0">
                            <a:latin typeface="Cambria Math" panose="02040503050406030204" pitchFamily="18" charset="0"/>
                          </a:rPr>
                          <m:t>∗</m:t>
                        </m:r>
                      </m:sup>
                    </m:sSup>
                    <m:r>
                      <a:rPr kumimoji="1" lang="en-US" altLang="zh-CN" i="1" smtClean="0">
                        <a:latin typeface="Cambria Math" panose="02040503050406030204" pitchFamily="18" charset="0"/>
                        <a:ea typeface="Cambria Math" panose="02040503050406030204" pitchFamily="18" charset="0"/>
                      </a:rPr>
                      <m:t>𝛼</m:t>
                    </m:r>
                  </m:oMath>
                </a14:m>
                <a:endParaRPr kumimoji="1" lang="en-US" altLang="zh-CN" dirty="0"/>
              </a:p>
              <a:p>
                <a:pPr lvl="2"/>
                <a:r>
                  <a:rPr kumimoji="1" lang="zh-CN" altLang="en-US" dirty="0"/>
                  <a:t>如果</a:t>
                </a:r>
                <a14:m>
                  <m:oMath xmlns:m="http://schemas.openxmlformats.org/officeDocument/2006/math">
                    <m:r>
                      <a:rPr kumimoji="1" lang="zh-CN" altLang="en-US" i="1">
                        <a:latin typeface="Cambria Math" panose="02040503050406030204" pitchFamily="18" charset="0"/>
                      </a:rPr>
                      <m:t>𝛼</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m:t>
                        </m:r>
                      </m:e>
                      <m:sup>
                        <m:r>
                          <a:rPr kumimoji="1" lang="zh-CN" altLang="en-US" i="1">
                            <a:latin typeface="Cambria Math" panose="02040503050406030204" pitchFamily="18" charset="0"/>
                          </a:rPr>
                          <m:t>∗</m:t>
                        </m:r>
                      </m:sup>
                    </m:sSup>
                    <m:r>
                      <a:rPr kumimoji="1" lang="zh-CN" altLang="en-US" i="1" smtClean="0">
                        <a:latin typeface="Cambria Math" panose="02040503050406030204" pitchFamily="18" charset="0"/>
                      </a:rPr>
                      <m:t>𝛽</m:t>
                    </m:r>
                  </m:oMath>
                </a14:m>
                <a:r>
                  <a:rPr kumimoji="1" lang="zh-CN" altLang="en-US" dirty="0"/>
                  <a:t>且</a:t>
                </a:r>
                <a14:m>
                  <m:oMath xmlns:m="http://schemas.openxmlformats.org/officeDocument/2006/math">
                    <m:r>
                      <m:rPr>
                        <m:sty m:val="p"/>
                      </m:rPr>
                      <a:rPr kumimoji="1" lang="el-GR" altLang="zh-CN" i="1" smtClean="0">
                        <a:latin typeface="Cambria Math" panose="02040503050406030204" pitchFamily="18" charset="0"/>
                        <a:ea typeface="Cambria Math" panose="02040503050406030204" pitchFamily="18" charset="0"/>
                      </a:rPr>
                      <m:t>β</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m:t>
                        </m:r>
                      </m:e>
                      <m:sup>
                        <m:r>
                          <a:rPr kumimoji="1" lang="zh-CN" altLang="en-US" i="1">
                            <a:latin typeface="Cambria Math" panose="02040503050406030204" pitchFamily="18" charset="0"/>
                          </a:rPr>
                          <m:t>∗</m:t>
                        </m:r>
                      </m:sup>
                    </m:sSup>
                    <m:r>
                      <a:rPr kumimoji="1" lang="zh-CN" altLang="en-US" i="1" smtClean="0">
                        <a:latin typeface="Cambria Math" panose="02040503050406030204" pitchFamily="18" charset="0"/>
                      </a:rPr>
                      <m:t>𝛾</m:t>
                    </m:r>
                  </m:oMath>
                </a14:m>
                <a:r>
                  <a:rPr kumimoji="1" lang="zh-CN" altLang="en-US" dirty="0"/>
                  <a:t>，则</a:t>
                </a:r>
                <a14:m>
                  <m:oMath xmlns:m="http://schemas.openxmlformats.org/officeDocument/2006/math">
                    <m:sSup>
                      <m:sSupPr>
                        <m:ctrlPr>
                          <a:rPr kumimoji="1" lang="en-US" altLang="zh-CN" i="1" smtClean="0">
                            <a:latin typeface="Cambria Math" panose="02040503050406030204" pitchFamily="18" charset="0"/>
                          </a:rPr>
                        </m:ctrlPr>
                      </m:sSupPr>
                      <m:e>
                        <m:r>
                          <a:rPr kumimoji="1" lang="en-US" altLang="zh-CN" i="1" smtClean="0">
                            <a:latin typeface="Cambria Math" panose="02040503050406030204" pitchFamily="18" charset="0"/>
                            <a:ea typeface="Cambria Math" panose="02040503050406030204" pitchFamily="18" charset="0"/>
                          </a:rPr>
                          <m:t>𝛼</m:t>
                        </m:r>
                        <m:r>
                          <a:rPr kumimoji="1" lang="en-US" altLang="zh-CN" i="1">
                            <a:latin typeface="Cambria Math" panose="02040503050406030204" pitchFamily="18" charset="0"/>
                            <a:ea typeface="Cambria Math" panose="02040503050406030204" pitchFamily="18" charset="0"/>
                          </a:rPr>
                          <m:t>⇒</m:t>
                        </m:r>
                      </m:e>
                      <m:sup>
                        <m:r>
                          <a:rPr kumimoji="1" lang="zh-CN" altLang="en-US" i="1">
                            <a:latin typeface="Cambria Math" panose="02040503050406030204" pitchFamily="18" charset="0"/>
                          </a:rPr>
                          <m:t>∗</m:t>
                        </m:r>
                      </m:sup>
                    </m:sSup>
                    <m:r>
                      <a:rPr kumimoji="1" lang="zh-CN" altLang="en-US" i="1">
                        <a:latin typeface="Cambria Math" panose="02040503050406030204" pitchFamily="18" charset="0"/>
                      </a:rPr>
                      <m:t>𝛾</m:t>
                    </m:r>
                  </m:oMath>
                </a14:m>
                <a:endParaRPr kumimoji="1" lang="en-US" altLang="zh-CN" dirty="0"/>
              </a:p>
              <a:p>
                <a:pPr lvl="1"/>
                <a:r>
                  <a:rPr kumimoji="1" lang="zh-CN" altLang="en-US" dirty="0"/>
                  <a:t>经过</a:t>
                </a:r>
                <a:r>
                  <a:rPr kumimoji="1" lang="en-US" altLang="zh-CN" dirty="0"/>
                  <a:t>1</a:t>
                </a:r>
                <a:r>
                  <a:rPr kumimoji="1" lang="zh-CN" altLang="en-US" dirty="0"/>
                  <a:t>步或多步推导</a:t>
                </a:r>
                <a:r>
                  <a:rPr kumimoji="1" lang="en-US" altLang="zh-CN" dirty="0"/>
                  <a:t>: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m:t>
                        </m:r>
                      </m:e>
                      <m:sup>
                        <m:r>
                          <a:rPr kumimoji="1" lang="en-US" altLang="zh-CN" b="0" i="1" smtClean="0">
                            <a:latin typeface="Cambria Math" panose="02040503050406030204" pitchFamily="18" charset="0"/>
                            <a:ea typeface="Cambria Math" panose="02040503050406030204" pitchFamily="18" charset="0"/>
                          </a:rPr>
                          <m:t>+</m:t>
                        </m:r>
                      </m:sup>
                    </m:sSup>
                  </m:oMath>
                </a14:m>
                <a:endParaRPr kumimoji="1" lang="en-US" altLang="zh-CN" dirty="0"/>
              </a:p>
              <a:p>
                <a:pPr lvl="2"/>
                <a14:m>
                  <m:oMath xmlns:m="http://schemas.openxmlformats.org/officeDocument/2006/math">
                    <m:r>
                      <a:rPr kumimoji="1" lang="zh-CN" altLang="en-US" i="1">
                        <a:latin typeface="Cambria Math" panose="02040503050406030204" pitchFamily="18" charset="0"/>
                      </a:rPr>
                      <m:t>𝛼</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m:t>
                        </m:r>
                      </m:e>
                      <m:sup>
                        <m:r>
                          <a:rPr kumimoji="1" lang="en-US" altLang="zh-CN" b="0" i="1" smtClean="0">
                            <a:latin typeface="Cambria Math" panose="02040503050406030204" pitchFamily="18" charset="0"/>
                            <a:ea typeface="Cambria Math" panose="02040503050406030204" pitchFamily="18" charset="0"/>
                          </a:rPr>
                          <m:t>+</m:t>
                        </m:r>
                      </m:sup>
                    </m:sSup>
                    <m:r>
                      <a:rPr kumimoji="1" lang="zh-CN" altLang="en-US" i="1">
                        <a:latin typeface="Cambria Math" panose="02040503050406030204" pitchFamily="18" charset="0"/>
                      </a:rPr>
                      <m:t>𝛽</m:t>
                    </m:r>
                  </m:oMath>
                </a14:m>
                <a:r>
                  <a:rPr kumimoji="1" lang="zh-CN" altLang="en-US" dirty="0"/>
                  <a:t>，</a:t>
                </a:r>
                <a:r>
                  <a:rPr kumimoji="1" lang="en-US" altLang="zh-CN" dirty="0"/>
                  <a:t>α</a:t>
                </a:r>
                <a:r>
                  <a:rPr kumimoji="1" lang="zh-CN" altLang="en-US" dirty="0"/>
                  <a:t>和</a:t>
                </a:r>
                <a:r>
                  <a:rPr kumimoji="1" lang="en-US" altLang="zh-CN" dirty="0"/>
                  <a:t>β</a:t>
                </a:r>
                <a:r>
                  <a:rPr kumimoji="1" lang="zh-CN" altLang="en-US" dirty="0"/>
                  <a:t>不相等</a:t>
                </a:r>
                <a:endParaRPr kumimoji="1" lang="en-US" altLang="zh-CN" dirty="0"/>
              </a:p>
            </p:txBody>
          </p:sp>
        </mc:Choice>
        <mc:Fallback xmlns="">
          <p:sp>
            <p:nvSpPr>
              <p:cNvPr id="2" name="内容占位符 1">
                <a:extLst>
                  <a:ext uri="{FF2B5EF4-FFF2-40B4-BE49-F238E27FC236}">
                    <a16:creationId xmlns:a16="http://schemas.microsoft.com/office/drawing/2014/main" id="{15D295B0-D846-544C-9645-3E3AA3D8C316}"/>
                  </a:ext>
                </a:extLst>
              </p:cNvPr>
              <p:cNvSpPr>
                <a:spLocks noGrp="1" noRot="1" noChangeAspect="1" noMove="1" noResize="1" noEditPoints="1" noAdjustHandles="1" noChangeArrowheads="1" noChangeShapeType="1" noTextEdit="1"/>
              </p:cNvSpPr>
              <p:nvPr>
                <p:ph idx="1"/>
              </p:nvPr>
            </p:nvSpPr>
            <p:spPr>
              <a:blipFill>
                <a:blip r:embed="rId2"/>
                <a:stretch>
                  <a:fillRect l="-1004" t="-1531"/>
                </a:stretch>
              </a:blipFill>
            </p:spPr>
            <p:txBody>
              <a:bodyPr/>
              <a:lstStyle/>
              <a:p>
                <a:r>
                  <a:rPr lang="zh-CN" altLang="en-US">
                    <a:noFill/>
                  </a:rPr>
                  <a:t> </a:t>
                </a:r>
              </a:p>
            </p:txBody>
          </p:sp>
        </mc:Fallback>
      </mc:AlternateContent>
      <p:sp>
        <p:nvSpPr>
          <p:cNvPr id="3" name="页脚占位符 2">
            <a:extLst>
              <a:ext uri="{FF2B5EF4-FFF2-40B4-BE49-F238E27FC236}">
                <a16:creationId xmlns:a16="http://schemas.microsoft.com/office/drawing/2014/main" id="{3EA72DB5-B17D-984F-87A2-B9A0476E521E}"/>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C965ACEB-D315-4E49-AA9B-EC80E8D90F8C}"/>
              </a:ext>
            </a:extLst>
          </p:cNvPr>
          <p:cNvSpPr>
            <a:spLocks noGrp="1"/>
          </p:cNvSpPr>
          <p:nvPr>
            <p:ph type="sldNum" sz="quarter" idx="12"/>
          </p:nvPr>
        </p:nvSpPr>
        <p:spPr/>
        <p:txBody>
          <a:bodyPr/>
          <a:lstStyle/>
          <a:p>
            <a:fld id="{91F816EA-24CC-2048-859A-C5EA9F275392}" type="slidenum">
              <a:rPr lang="en-US" smtClean="0"/>
              <a:pPr/>
              <a:t>9</a:t>
            </a:fld>
            <a:endParaRPr lang="en-US" dirty="0"/>
          </a:p>
        </p:txBody>
      </p:sp>
      <p:sp>
        <p:nvSpPr>
          <p:cNvPr id="5" name="标题 4">
            <a:extLst>
              <a:ext uri="{FF2B5EF4-FFF2-40B4-BE49-F238E27FC236}">
                <a16:creationId xmlns:a16="http://schemas.microsoft.com/office/drawing/2014/main" id="{13859442-5898-E443-A520-798E6FE0A876}"/>
              </a:ext>
            </a:extLst>
          </p:cNvPr>
          <p:cNvSpPr>
            <a:spLocks noGrp="1"/>
          </p:cNvSpPr>
          <p:nvPr>
            <p:ph type="title"/>
          </p:nvPr>
        </p:nvSpPr>
        <p:spPr/>
        <p:txBody>
          <a:bodyPr/>
          <a:lstStyle/>
          <a:p>
            <a:r>
              <a:rPr kumimoji="1" lang="zh-CN" altLang="en-US" dirty="0"/>
              <a:t>推导</a:t>
            </a:r>
            <a:r>
              <a:rPr kumimoji="1" lang="en-US" altLang="zh-CN" dirty="0"/>
              <a:t>(cont.)</a:t>
            </a:r>
            <a:endParaRPr kumimoji="1" lang="zh-CN" altLang="en-US" dirty="0"/>
          </a:p>
        </p:txBody>
      </p:sp>
    </p:spTree>
    <p:extLst>
      <p:ext uri="{BB962C8B-B14F-4D97-AF65-F5344CB8AC3E}">
        <p14:creationId xmlns:p14="http://schemas.microsoft.com/office/powerpoint/2010/main" val="34979667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D6CDA76-02E5-7D4C-9630-BB64DEF7F965}"/>
              </a:ext>
            </a:extLst>
          </p:cNvPr>
          <p:cNvSpPr>
            <a:spLocks noGrp="1"/>
          </p:cNvSpPr>
          <p:nvPr>
            <p:ph idx="1"/>
          </p:nvPr>
        </p:nvSpPr>
        <p:spPr>
          <a:xfrm>
            <a:off x="406400" y="990600"/>
            <a:ext cx="5321943" cy="4978400"/>
          </a:xfrm>
        </p:spPr>
        <p:txBody>
          <a:bodyPr/>
          <a:lstStyle/>
          <a:p>
            <a:r>
              <a:rPr kumimoji="1" lang="zh-CN" altLang="en-US" dirty="0"/>
              <a:t>文法</a:t>
            </a:r>
            <a:endParaRPr kumimoji="1" lang="en-US" altLang="zh-CN" dirty="0"/>
          </a:p>
          <a:p>
            <a:pPr lvl="1"/>
            <a:r>
              <a:rPr kumimoji="1" lang="en-US" altLang="zh-CN" dirty="0"/>
              <a:t>S→</a:t>
            </a:r>
            <a:r>
              <a:rPr kumimoji="1" lang="zh-CN" altLang="en-US" dirty="0"/>
              <a:t> </a:t>
            </a:r>
            <a:r>
              <a:rPr kumimoji="1" lang="en-US" altLang="zh-CN" dirty="0"/>
              <a:t>L=R</a:t>
            </a:r>
            <a:r>
              <a:rPr kumimoji="1" lang="zh-CN" altLang="en-US" dirty="0"/>
              <a:t> </a:t>
            </a:r>
            <a:r>
              <a:rPr kumimoji="1" lang="en-US" altLang="zh-CN" dirty="0"/>
              <a:t>|</a:t>
            </a:r>
            <a:r>
              <a:rPr kumimoji="1" lang="zh-CN" altLang="en-US" dirty="0"/>
              <a:t> </a:t>
            </a:r>
            <a:r>
              <a:rPr kumimoji="1" lang="en-US" altLang="zh-CN" dirty="0"/>
              <a:t>R</a:t>
            </a:r>
          </a:p>
          <a:p>
            <a:pPr lvl="1"/>
            <a:r>
              <a:rPr kumimoji="1" lang="en-US" altLang="zh-CN" dirty="0"/>
              <a:t>L→</a:t>
            </a:r>
            <a:r>
              <a:rPr kumimoji="1" lang="zh-CN" altLang="en-US" dirty="0"/>
              <a:t> *</a:t>
            </a:r>
            <a:r>
              <a:rPr kumimoji="1" lang="en-US" altLang="zh-CN" dirty="0"/>
              <a:t>R</a:t>
            </a:r>
            <a:r>
              <a:rPr kumimoji="1" lang="zh-CN" altLang="en-US" dirty="0"/>
              <a:t> </a:t>
            </a:r>
            <a:r>
              <a:rPr kumimoji="1" lang="en-US" altLang="zh-CN" dirty="0"/>
              <a:t>|</a:t>
            </a:r>
            <a:r>
              <a:rPr kumimoji="1" lang="zh-CN" altLang="en-US" dirty="0"/>
              <a:t> </a:t>
            </a:r>
            <a:r>
              <a:rPr kumimoji="1" lang="en-US" altLang="zh-CN" dirty="0"/>
              <a:t>id</a:t>
            </a:r>
          </a:p>
          <a:p>
            <a:pPr lvl="1"/>
            <a:r>
              <a:rPr kumimoji="1" lang="en-US" altLang="zh-CN" dirty="0"/>
              <a:t>R→L</a:t>
            </a:r>
          </a:p>
          <a:p>
            <a:r>
              <a:rPr kumimoji="1" lang="zh-CN" altLang="en-US" dirty="0"/>
              <a:t>项集</a:t>
            </a:r>
            <a:r>
              <a:rPr kumimoji="1" lang="en-US" altLang="zh-CN" dirty="0"/>
              <a:t>I</a:t>
            </a:r>
            <a:r>
              <a:rPr kumimoji="1" lang="en-US" altLang="zh-CN" baseline="-25000" dirty="0"/>
              <a:t>2</a:t>
            </a:r>
            <a:r>
              <a:rPr kumimoji="1" lang="en-US" altLang="zh-CN" dirty="0"/>
              <a:t>:</a:t>
            </a:r>
          </a:p>
          <a:p>
            <a:pPr lvl="1"/>
            <a:r>
              <a:rPr kumimoji="1" lang="zh-CN" altLang="en-US" dirty="0"/>
              <a:t>第</a:t>
            </a:r>
            <a:r>
              <a:rPr kumimoji="1" lang="en-US" altLang="zh-CN" dirty="0"/>
              <a:t>1</a:t>
            </a:r>
            <a:r>
              <a:rPr kumimoji="1" lang="zh-CN" altLang="en-US" dirty="0"/>
              <a:t>项使</a:t>
            </a:r>
            <a:r>
              <a:rPr kumimoji="1" lang="en-US" altLang="zh-CN" dirty="0"/>
              <a:t>ACTION[2,</a:t>
            </a:r>
            <a:r>
              <a:rPr kumimoji="1" lang="zh-CN" altLang="en-US" dirty="0"/>
              <a:t> </a:t>
            </a:r>
            <a:r>
              <a:rPr kumimoji="1" lang="en-US" altLang="zh-CN" dirty="0"/>
              <a:t>=]=s6</a:t>
            </a:r>
          </a:p>
          <a:p>
            <a:pPr lvl="1"/>
            <a:r>
              <a:rPr kumimoji="1" lang="zh-CN" altLang="en-US" dirty="0"/>
              <a:t>第</a:t>
            </a:r>
            <a:r>
              <a:rPr kumimoji="1" lang="en-US" altLang="zh-CN" dirty="0"/>
              <a:t>2</a:t>
            </a:r>
            <a:r>
              <a:rPr kumimoji="1" lang="zh-CN" altLang="en-US" dirty="0"/>
              <a:t>项使</a:t>
            </a:r>
            <a:r>
              <a:rPr kumimoji="1" lang="en-US" altLang="zh-CN" dirty="0"/>
              <a:t>ACTION[2,</a:t>
            </a:r>
            <a:r>
              <a:rPr kumimoji="1" lang="zh-CN" altLang="en-US" dirty="0"/>
              <a:t> </a:t>
            </a:r>
            <a:r>
              <a:rPr kumimoji="1" lang="en-US" altLang="zh-CN" dirty="0"/>
              <a:t>=]=</a:t>
            </a:r>
            <a:r>
              <a:rPr kumimoji="1" lang="zh-CN" altLang="en-US" dirty="0">
                <a:solidFill>
                  <a:srgbClr val="FF0000"/>
                </a:solidFill>
              </a:rPr>
              <a:t>归约</a:t>
            </a:r>
            <a:r>
              <a:rPr kumimoji="1" lang="en-US" altLang="zh-CN" dirty="0">
                <a:solidFill>
                  <a:srgbClr val="FF0000"/>
                </a:solidFill>
              </a:rPr>
              <a:t>R→L</a:t>
            </a:r>
            <a:endParaRPr kumimoji="1" lang="zh-CN" altLang="en-US" dirty="0">
              <a:solidFill>
                <a:srgbClr val="FF0000"/>
              </a:solidFill>
            </a:endParaRPr>
          </a:p>
        </p:txBody>
      </p:sp>
      <p:sp>
        <p:nvSpPr>
          <p:cNvPr id="3" name="页脚占位符 2">
            <a:extLst>
              <a:ext uri="{FF2B5EF4-FFF2-40B4-BE49-F238E27FC236}">
                <a16:creationId xmlns:a16="http://schemas.microsoft.com/office/drawing/2014/main" id="{67813C83-4A64-314E-A45D-D489AF9781AE}"/>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DAD3D0FA-A01B-9948-8C81-832608B49A66}"/>
              </a:ext>
            </a:extLst>
          </p:cNvPr>
          <p:cNvSpPr>
            <a:spLocks noGrp="1"/>
          </p:cNvSpPr>
          <p:nvPr>
            <p:ph type="sldNum" sz="quarter" idx="12"/>
          </p:nvPr>
        </p:nvSpPr>
        <p:spPr/>
        <p:txBody>
          <a:bodyPr/>
          <a:lstStyle/>
          <a:p>
            <a:fld id="{91F816EA-24CC-2048-859A-C5EA9F275392}" type="slidenum">
              <a:rPr lang="en-US" smtClean="0"/>
              <a:pPr/>
              <a:t>90</a:t>
            </a:fld>
            <a:endParaRPr lang="en-US" dirty="0"/>
          </a:p>
        </p:txBody>
      </p:sp>
      <p:sp>
        <p:nvSpPr>
          <p:cNvPr id="5" name="标题 4">
            <a:extLst>
              <a:ext uri="{FF2B5EF4-FFF2-40B4-BE49-F238E27FC236}">
                <a16:creationId xmlns:a16="http://schemas.microsoft.com/office/drawing/2014/main" id="{0D3620A6-E87C-7F42-AAA5-54BF0BC7121B}"/>
              </a:ext>
            </a:extLst>
          </p:cNvPr>
          <p:cNvSpPr>
            <a:spLocks noGrp="1"/>
          </p:cNvSpPr>
          <p:nvPr>
            <p:ph type="title"/>
          </p:nvPr>
        </p:nvSpPr>
        <p:spPr/>
        <p:txBody>
          <a:bodyPr/>
          <a:lstStyle/>
          <a:p>
            <a:r>
              <a:rPr kumimoji="1" lang="zh-CN" altLang="en-US" dirty="0"/>
              <a:t>非</a:t>
            </a:r>
            <a:r>
              <a:rPr kumimoji="1" lang="en" altLang="zh-CN" dirty="0"/>
              <a:t>SLR(1)</a:t>
            </a:r>
            <a:r>
              <a:rPr kumimoji="1" lang="zh-CN" altLang="en-US" dirty="0"/>
              <a:t>文法的例子</a:t>
            </a:r>
          </a:p>
        </p:txBody>
      </p:sp>
      <p:pic>
        <p:nvPicPr>
          <p:cNvPr id="30722" name="Picture 2">
            <a:extLst>
              <a:ext uri="{FF2B5EF4-FFF2-40B4-BE49-F238E27FC236}">
                <a16:creationId xmlns:a16="http://schemas.microsoft.com/office/drawing/2014/main" id="{8305BA70-67E7-B64C-AD12-73CAEE663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0100" y="1033960"/>
            <a:ext cx="6083300" cy="5257800"/>
          </a:xfrm>
          <a:prstGeom prst="rect">
            <a:avLst/>
          </a:prstGeom>
          <a:noFill/>
          <a:extLst>
            <a:ext uri="{909E8E84-426E-40DD-AFC4-6F175D3DCCD1}">
              <a14:hiddenFill xmlns:a14="http://schemas.microsoft.com/office/drawing/2010/main">
                <a:solidFill>
                  <a:srgbClr val="FFFFFF"/>
                </a:solidFill>
              </a14:hiddenFill>
            </a:ext>
          </a:extLst>
        </p:spPr>
      </p:pic>
      <p:sp>
        <p:nvSpPr>
          <p:cNvPr id="6" name="椭圆 5">
            <a:extLst>
              <a:ext uri="{FF2B5EF4-FFF2-40B4-BE49-F238E27FC236}">
                <a16:creationId xmlns:a16="http://schemas.microsoft.com/office/drawing/2014/main" id="{1B6F1698-0DA6-9945-9C28-2773B00ED690}"/>
              </a:ext>
            </a:extLst>
          </p:cNvPr>
          <p:cNvSpPr/>
          <p:nvPr/>
        </p:nvSpPr>
        <p:spPr bwMode="auto">
          <a:xfrm>
            <a:off x="6019800" y="3503047"/>
            <a:ext cx="2209800" cy="680540"/>
          </a:xfrm>
          <a:prstGeom prst="ellipse">
            <a:avLst/>
          </a:prstGeom>
          <a:noFill/>
          <a:ln w="28575" cap="flat" cmpd="sng" algn="ctr">
            <a:solidFill>
              <a:srgbClr val="A4001D"/>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19596931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645A27A-9779-DA49-B6F5-8CEB919E4850}"/>
              </a:ext>
            </a:extLst>
          </p:cNvPr>
          <p:cNvSpPr>
            <a:spLocks noGrp="1"/>
          </p:cNvSpPr>
          <p:nvPr>
            <p:ph idx="1"/>
          </p:nvPr>
        </p:nvSpPr>
        <p:spPr/>
        <p:txBody>
          <a:bodyPr/>
          <a:lstStyle/>
          <a:p>
            <a:r>
              <a:rPr kumimoji="1" lang="en" altLang="zh-CN" dirty="0"/>
              <a:t>SLR</a:t>
            </a:r>
            <a:r>
              <a:rPr kumimoji="1" lang="zh-CN" altLang="en-US" dirty="0"/>
              <a:t>技术解决冲突的方法</a:t>
            </a:r>
            <a:endParaRPr kumimoji="1" lang="en-US" altLang="zh-CN" dirty="0"/>
          </a:p>
          <a:p>
            <a:pPr lvl="1"/>
            <a:r>
              <a:rPr kumimoji="1" lang="zh-CN" altLang="en-US" dirty="0"/>
              <a:t>项集中包含</a:t>
            </a:r>
            <a:r>
              <a:rPr kumimoji="1" lang="en-US" altLang="zh-CN" dirty="0"/>
              <a:t>[</a:t>
            </a:r>
            <a:r>
              <a:rPr kumimoji="1" lang="en" altLang="zh-CN" dirty="0"/>
              <a:t>A → </a:t>
            </a:r>
            <a:r>
              <a:rPr kumimoji="1" lang="el-GR" altLang="zh-CN" dirty="0"/>
              <a:t>α</a:t>
            </a:r>
            <a:r>
              <a:rPr kumimoji="1" lang="en-US" altLang="zh-CN" dirty="0"/>
              <a:t>·</a:t>
            </a:r>
            <a:r>
              <a:rPr kumimoji="1" lang="el-GR" altLang="zh-CN" dirty="0"/>
              <a:t>]</a:t>
            </a:r>
            <a:r>
              <a:rPr kumimoji="1" lang="zh-CN" altLang="en-US" dirty="0"/>
              <a:t>时，按照</a:t>
            </a:r>
            <a:r>
              <a:rPr kumimoji="1" lang="en" altLang="zh-CN" dirty="0"/>
              <a:t>A → </a:t>
            </a:r>
            <a:r>
              <a:rPr kumimoji="1" lang="el-GR" altLang="zh-CN" dirty="0"/>
              <a:t>α</a:t>
            </a:r>
            <a:r>
              <a:rPr kumimoji="1" lang="zh-CN" altLang="en-US" dirty="0"/>
              <a:t>进行归约的条件是下一个输入符号</a:t>
            </a:r>
            <a:r>
              <a:rPr kumimoji="1" lang="en" altLang="zh-CN" dirty="0"/>
              <a:t>a</a:t>
            </a:r>
            <a:r>
              <a:rPr kumimoji="1" lang="zh-CN" altLang="en-US" dirty="0"/>
              <a:t>可以在</a:t>
            </a:r>
            <a:r>
              <a:rPr kumimoji="1" lang="zh-CN" altLang="en-US" dirty="0">
                <a:solidFill>
                  <a:srgbClr val="FF0000"/>
                </a:solidFill>
              </a:rPr>
              <a:t>某个句型</a:t>
            </a:r>
            <a:r>
              <a:rPr kumimoji="1" lang="zh-CN" altLang="en-US" dirty="0"/>
              <a:t>中跟在</a:t>
            </a:r>
            <a:r>
              <a:rPr kumimoji="1" lang="en" altLang="zh-CN" dirty="0"/>
              <a:t>A</a:t>
            </a:r>
            <a:r>
              <a:rPr kumimoji="1" lang="zh-CN" altLang="en-US" dirty="0"/>
              <a:t>之后</a:t>
            </a:r>
            <a:endParaRPr kumimoji="1" lang="en-US" altLang="zh-CN" dirty="0"/>
          </a:p>
          <a:p>
            <a:pPr lvl="2"/>
            <a:r>
              <a:rPr kumimoji="1" lang="zh-CN" altLang="en-US" dirty="0"/>
              <a:t>如果此时对于</a:t>
            </a:r>
            <a:r>
              <a:rPr kumimoji="1" lang="en-US" altLang="zh-CN" dirty="0"/>
              <a:t>a</a:t>
            </a:r>
            <a:r>
              <a:rPr kumimoji="1" lang="zh-CN" altLang="en-US" dirty="0"/>
              <a:t>，还有其他的移入</a:t>
            </a:r>
            <a:r>
              <a:rPr kumimoji="1" lang="en-US" altLang="zh-CN" dirty="0"/>
              <a:t>/</a:t>
            </a:r>
            <a:r>
              <a:rPr kumimoji="1" lang="zh-CN" altLang="en-US" dirty="0"/>
              <a:t>归约操作，则会出现冲突</a:t>
            </a:r>
            <a:endParaRPr kumimoji="1" lang="en-US" altLang="zh-CN" dirty="0"/>
          </a:p>
          <a:p>
            <a:pPr lvl="1"/>
            <a:r>
              <a:rPr kumimoji="1" lang="zh-CN" altLang="en-US" dirty="0"/>
              <a:t>假设此时栈中的符号串为</a:t>
            </a:r>
            <a:r>
              <a:rPr kumimoji="1" lang="en-US" altLang="zh-CN" dirty="0"/>
              <a:t>βα</a:t>
            </a:r>
          </a:p>
          <a:p>
            <a:pPr lvl="2"/>
            <a:r>
              <a:rPr kumimoji="1" lang="zh-CN" altLang="en-US" dirty="0"/>
              <a:t>如果</a:t>
            </a:r>
            <a:r>
              <a:rPr kumimoji="1" lang="el-GR" altLang="zh-CN" dirty="0"/>
              <a:t>β</a:t>
            </a:r>
            <a:r>
              <a:rPr kumimoji="1" lang="en" altLang="zh-CN" dirty="0"/>
              <a:t>Aa</a:t>
            </a:r>
            <a:r>
              <a:rPr kumimoji="1" lang="zh-CN" altLang="en-US" dirty="0">
                <a:solidFill>
                  <a:srgbClr val="FF0000"/>
                </a:solidFill>
              </a:rPr>
              <a:t>不是</a:t>
            </a:r>
            <a:r>
              <a:rPr kumimoji="1" lang="zh-CN" altLang="en-US" dirty="0"/>
              <a:t>任何最右句型的</a:t>
            </a:r>
            <a:r>
              <a:rPr kumimoji="1" lang="zh-CN" altLang="en-US" dirty="0">
                <a:solidFill>
                  <a:srgbClr val="FF0000"/>
                </a:solidFill>
              </a:rPr>
              <a:t>前缀</a:t>
            </a:r>
            <a:r>
              <a:rPr kumimoji="1" lang="zh-CN" altLang="en-US" dirty="0"/>
              <a:t>，那么即使</a:t>
            </a:r>
            <a:r>
              <a:rPr kumimoji="1" lang="en" altLang="zh-CN" dirty="0"/>
              <a:t>a</a:t>
            </a:r>
            <a:r>
              <a:rPr kumimoji="1" lang="zh-CN" altLang="en-US" dirty="0"/>
              <a:t>在跟在</a:t>
            </a:r>
            <a:r>
              <a:rPr kumimoji="1" lang="en" altLang="zh-CN" dirty="0"/>
              <a:t>A</a:t>
            </a:r>
            <a:r>
              <a:rPr kumimoji="1" lang="zh-CN" altLang="en-US" dirty="0"/>
              <a:t>之后，仍不应该按</a:t>
            </a:r>
            <a:r>
              <a:rPr kumimoji="1" lang="en" altLang="zh-CN" dirty="0"/>
              <a:t>A→</a:t>
            </a:r>
            <a:r>
              <a:rPr kumimoji="1" lang="el-GR" altLang="zh-CN" dirty="0"/>
              <a:t>α</a:t>
            </a:r>
            <a:r>
              <a:rPr kumimoji="1" lang="zh-CN" altLang="en-US" dirty="0"/>
              <a:t>归约</a:t>
            </a:r>
            <a:endParaRPr kumimoji="1" lang="en-US" altLang="zh-CN" dirty="0"/>
          </a:p>
          <a:p>
            <a:pPr lvl="2"/>
            <a:r>
              <a:rPr kumimoji="1" lang="zh-CN" altLang="en-US" dirty="0"/>
              <a:t>进行归约的条件</a:t>
            </a:r>
            <a:r>
              <a:rPr kumimoji="1" lang="zh-CN" altLang="en-US" dirty="0">
                <a:solidFill>
                  <a:srgbClr val="FF0000"/>
                </a:solidFill>
              </a:rPr>
              <a:t>更加严格</a:t>
            </a:r>
            <a:r>
              <a:rPr kumimoji="1" lang="zh-CN" altLang="en-US" dirty="0"/>
              <a:t>可以降低冲突的可能性</a:t>
            </a:r>
            <a:r>
              <a:rPr kumimoji="1" lang="en-US" altLang="zh-CN" dirty="0"/>
              <a:t>(</a:t>
            </a:r>
            <a:r>
              <a:rPr kumimoji="1" lang="zh-CN" altLang="en-US" dirty="0">
                <a:solidFill>
                  <a:srgbClr val="FF0000"/>
                </a:solidFill>
              </a:rPr>
              <a:t>只考虑</a:t>
            </a:r>
            <a:r>
              <a:rPr kumimoji="1" lang="en-US" altLang="zh-CN" dirty="0">
                <a:solidFill>
                  <a:srgbClr val="FF0000"/>
                </a:solidFill>
              </a:rPr>
              <a:t>FOLLOW</a:t>
            </a:r>
            <a:r>
              <a:rPr kumimoji="1" lang="zh-CN" altLang="en-US" dirty="0">
                <a:solidFill>
                  <a:srgbClr val="FF0000"/>
                </a:solidFill>
              </a:rPr>
              <a:t>集还不够</a:t>
            </a:r>
            <a:r>
              <a:rPr kumimoji="1" lang="en-US" altLang="zh-CN" dirty="0"/>
              <a:t>)</a:t>
            </a:r>
            <a:endParaRPr kumimoji="1" lang="zh-CN" altLang="en-US" dirty="0"/>
          </a:p>
        </p:txBody>
      </p:sp>
      <p:sp>
        <p:nvSpPr>
          <p:cNvPr id="3" name="页脚占位符 2">
            <a:extLst>
              <a:ext uri="{FF2B5EF4-FFF2-40B4-BE49-F238E27FC236}">
                <a16:creationId xmlns:a16="http://schemas.microsoft.com/office/drawing/2014/main" id="{DC42E6C2-65F2-4741-B9DD-F224B7F4DB9D}"/>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97804DCA-4D26-EC4C-BB8F-B8C9847429F6}"/>
              </a:ext>
            </a:extLst>
          </p:cNvPr>
          <p:cNvSpPr>
            <a:spLocks noGrp="1"/>
          </p:cNvSpPr>
          <p:nvPr>
            <p:ph type="sldNum" sz="quarter" idx="12"/>
          </p:nvPr>
        </p:nvSpPr>
        <p:spPr/>
        <p:txBody>
          <a:bodyPr/>
          <a:lstStyle/>
          <a:p>
            <a:fld id="{91F816EA-24CC-2048-859A-C5EA9F275392}" type="slidenum">
              <a:rPr lang="en-US" smtClean="0"/>
              <a:pPr/>
              <a:t>91</a:t>
            </a:fld>
            <a:endParaRPr lang="en-US" dirty="0"/>
          </a:p>
        </p:txBody>
      </p:sp>
      <p:sp>
        <p:nvSpPr>
          <p:cNvPr id="5" name="标题 4">
            <a:extLst>
              <a:ext uri="{FF2B5EF4-FFF2-40B4-BE49-F238E27FC236}">
                <a16:creationId xmlns:a16="http://schemas.microsoft.com/office/drawing/2014/main" id="{261E95AE-1408-F14C-B9CC-6F3D39F67CC1}"/>
              </a:ext>
            </a:extLst>
          </p:cNvPr>
          <p:cNvSpPr>
            <a:spLocks noGrp="1"/>
          </p:cNvSpPr>
          <p:nvPr>
            <p:ph type="title"/>
          </p:nvPr>
        </p:nvSpPr>
        <p:spPr/>
        <p:txBody>
          <a:bodyPr/>
          <a:lstStyle/>
          <a:p>
            <a:r>
              <a:rPr kumimoji="1" lang="en" altLang="zh-CN" dirty="0"/>
              <a:t>SLR</a:t>
            </a:r>
            <a:r>
              <a:rPr kumimoji="1" lang="zh-CN" altLang="en-US" dirty="0"/>
              <a:t>语法分析器的弱点 </a:t>
            </a:r>
          </a:p>
        </p:txBody>
      </p:sp>
    </p:spTree>
    <p:extLst>
      <p:ext uri="{BB962C8B-B14F-4D97-AF65-F5344CB8AC3E}">
        <p14:creationId xmlns:p14="http://schemas.microsoft.com/office/powerpoint/2010/main" val="37343019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2A28941-BE68-E047-B3E9-2C26F3120A29}"/>
              </a:ext>
            </a:extLst>
          </p:cNvPr>
          <p:cNvSpPr>
            <a:spLocks noGrp="1"/>
          </p:cNvSpPr>
          <p:nvPr>
            <p:ph idx="1"/>
          </p:nvPr>
        </p:nvSpPr>
        <p:spPr/>
        <p:txBody>
          <a:bodyPr/>
          <a:lstStyle/>
          <a:p>
            <a:r>
              <a:rPr kumimoji="1" lang="en" altLang="zh-CN" dirty="0"/>
              <a:t>[A→</a:t>
            </a:r>
            <a:r>
              <a:rPr kumimoji="1" lang="el-GR" altLang="zh-CN" dirty="0"/>
              <a:t>α·]</a:t>
            </a:r>
            <a:r>
              <a:rPr kumimoji="1" lang="zh-CN" altLang="en-US" dirty="0"/>
              <a:t>出现在项集中的条件</a:t>
            </a:r>
            <a:endParaRPr kumimoji="1" lang="en-US" altLang="zh-CN" dirty="0"/>
          </a:p>
          <a:p>
            <a:pPr lvl="1"/>
            <a:r>
              <a:rPr kumimoji="1" lang="zh-CN" altLang="en-US" dirty="0"/>
              <a:t>首先</a:t>
            </a:r>
            <a:r>
              <a:rPr kumimoji="1" lang="en-US" altLang="zh-CN" dirty="0"/>
              <a:t>[</a:t>
            </a:r>
            <a:r>
              <a:rPr kumimoji="1" lang="en" altLang="zh-CN" dirty="0"/>
              <a:t>A → ·</a:t>
            </a:r>
            <a:r>
              <a:rPr kumimoji="1" lang="el-GR" altLang="zh-CN" dirty="0"/>
              <a:t>α]</a:t>
            </a:r>
            <a:r>
              <a:rPr kumimoji="1" lang="zh-CN" altLang="en-US" dirty="0"/>
              <a:t>出现在某个项集中，然后逐步读入</a:t>
            </a:r>
            <a:r>
              <a:rPr kumimoji="1" lang="en-US" altLang="zh-CN" dirty="0"/>
              <a:t>/</a:t>
            </a:r>
            <a:r>
              <a:rPr kumimoji="1" lang="zh-CN" altLang="en-US" dirty="0"/>
              <a:t>归约到</a:t>
            </a:r>
            <a:r>
              <a:rPr kumimoji="1" lang="el-GR" altLang="zh-CN" dirty="0"/>
              <a:t>α</a:t>
            </a:r>
            <a:r>
              <a:rPr kumimoji="1" lang="zh-CN" altLang="en-US" dirty="0"/>
              <a:t>中的符号，点不断后移，到达末端</a:t>
            </a:r>
            <a:endParaRPr kumimoji="1" lang="en-US" altLang="zh-CN" dirty="0"/>
          </a:p>
          <a:p>
            <a:pPr lvl="1"/>
            <a:r>
              <a:rPr kumimoji="1" lang="zh-CN" altLang="en-US" dirty="0"/>
              <a:t>而</a:t>
            </a:r>
            <a:r>
              <a:rPr kumimoji="1" lang="en-US" altLang="zh-CN" dirty="0"/>
              <a:t>[A→·α]</a:t>
            </a:r>
            <a:r>
              <a:rPr kumimoji="1" lang="zh-CN" altLang="en-US" dirty="0"/>
              <a:t>出现的条件是</a:t>
            </a:r>
            <a:r>
              <a:rPr kumimoji="1" lang="en-US" altLang="zh-CN" dirty="0"/>
              <a:t>B→β·</a:t>
            </a:r>
            <a:r>
              <a:rPr kumimoji="1" lang="en-US" altLang="zh-CN" dirty="0" err="1"/>
              <a:t>Aγ</a:t>
            </a:r>
            <a:r>
              <a:rPr kumimoji="1" lang="zh-CN" altLang="en-US" dirty="0"/>
              <a:t>出现在项中</a:t>
            </a:r>
            <a:endParaRPr kumimoji="1" lang="en-US" altLang="zh-CN" dirty="0"/>
          </a:p>
          <a:p>
            <a:pPr lvl="1"/>
            <a:r>
              <a:rPr kumimoji="1" lang="zh-CN" altLang="en-US" dirty="0"/>
              <a:t>期望首先按照</a:t>
            </a:r>
            <a:r>
              <a:rPr kumimoji="1" lang="en-US" altLang="zh-CN" dirty="0"/>
              <a:t>A→α</a:t>
            </a:r>
            <a:r>
              <a:rPr kumimoji="1" lang="zh-CN" altLang="en-US" dirty="0"/>
              <a:t>归约，然后将</a:t>
            </a:r>
            <a:r>
              <a:rPr kumimoji="1" lang="en-US" altLang="zh-CN" dirty="0"/>
              <a:t>B→β·</a:t>
            </a:r>
            <a:r>
              <a:rPr kumimoji="1" lang="en-US" altLang="zh-CN" dirty="0" err="1"/>
              <a:t>A</a:t>
            </a:r>
            <a:r>
              <a:rPr kumimoji="1" lang="en-US" altLang="zh-CN" dirty="0" err="1">
                <a:solidFill>
                  <a:srgbClr val="FF0000"/>
                </a:solidFill>
              </a:rPr>
              <a:t>γ</a:t>
            </a:r>
            <a:r>
              <a:rPr kumimoji="1" lang="zh-CN" altLang="en-US" dirty="0"/>
              <a:t>中的点往后移到</a:t>
            </a:r>
            <a:r>
              <a:rPr kumimoji="1" lang="en-US" altLang="zh-CN" dirty="0"/>
              <a:t>A</a:t>
            </a:r>
            <a:r>
              <a:rPr kumimoji="1" lang="zh-CN" altLang="en-US" dirty="0"/>
              <a:t>之后</a:t>
            </a:r>
            <a:endParaRPr kumimoji="1" lang="en-US" altLang="zh-CN" dirty="0"/>
          </a:p>
          <a:p>
            <a:pPr lvl="1"/>
            <a:r>
              <a:rPr kumimoji="1" lang="zh-CN" altLang="en-US" dirty="0"/>
              <a:t>显然，按照</a:t>
            </a:r>
            <a:r>
              <a:rPr kumimoji="1" lang="en-US" altLang="zh-CN" dirty="0"/>
              <a:t>A→α</a:t>
            </a:r>
            <a:r>
              <a:rPr kumimoji="1" lang="zh-CN" altLang="en-US" dirty="0"/>
              <a:t>归约的时候，要求下一个符号是</a:t>
            </a:r>
            <a:r>
              <a:rPr kumimoji="1" lang="en-US" altLang="zh-CN" b="1" dirty="0" err="1">
                <a:solidFill>
                  <a:srgbClr val="FF0000"/>
                </a:solidFill>
              </a:rPr>
              <a:t>γ</a:t>
            </a:r>
            <a:r>
              <a:rPr kumimoji="1" lang="zh-CN" altLang="en-US" dirty="0"/>
              <a:t>的</a:t>
            </a:r>
            <a:r>
              <a:rPr kumimoji="1" lang="zh-CN" altLang="en-US" dirty="0">
                <a:solidFill>
                  <a:srgbClr val="FF0000"/>
                </a:solidFill>
              </a:rPr>
              <a:t>第一个符号</a:t>
            </a:r>
            <a:r>
              <a:rPr kumimoji="1" lang="zh-CN" altLang="en-US" dirty="0"/>
              <a:t>，但是从</a:t>
            </a:r>
            <a:r>
              <a:rPr kumimoji="1" lang="en-US" altLang="zh-CN" dirty="0"/>
              <a:t>LR(0)</a:t>
            </a:r>
            <a:r>
              <a:rPr kumimoji="1" lang="zh-CN" altLang="en-US" dirty="0"/>
              <a:t>项集中不能确定这个信息</a:t>
            </a:r>
            <a:r>
              <a:rPr kumimoji="1" lang="en-US" altLang="zh-CN" dirty="0"/>
              <a:t>(FOLLOW</a:t>
            </a:r>
            <a:r>
              <a:rPr kumimoji="1" lang="zh-CN" altLang="en-US" dirty="0"/>
              <a:t>集求解的时候是考虑</a:t>
            </a:r>
            <a:r>
              <a:rPr kumimoji="1" lang="zh-CN" altLang="en-US" dirty="0">
                <a:solidFill>
                  <a:srgbClr val="FF0000"/>
                </a:solidFill>
              </a:rPr>
              <a:t>所有</a:t>
            </a:r>
            <a:r>
              <a:rPr kumimoji="1" lang="zh-CN" altLang="en-US" dirty="0"/>
              <a:t>的句型</a:t>
            </a:r>
            <a:r>
              <a:rPr kumimoji="1" lang="en-US" altLang="zh-CN" dirty="0"/>
              <a:t>)</a:t>
            </a:r>
            <a:endParaRPr kumimoji="1" lang="zh-CN" altLang="en-US" dirty="0"/>
          </a:p>
        </p:txBody>
      </p:sp>
      <p:sp>
        <p:nvSpPr>
          <p:cNvPr id="3" name="页脚占位符 2">
            <a:extLst>
              <a:ext uri="{FF2B5EF4-FFF2-40B4-BE49-F238E27FC236}">
                <a16:creationId xmlns:a16="http://schemas.microsoft.com/office/drawing/2014/main" id="{257676C4-AA7B-D244-86A2-DEC8E57F61BE}"/>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4B9F0716-E4D9-7B4B-9841-1C8A45F079A3}"/>
              </a:ext>
            </a:extLst>
          </p:cNvPr>
          <p:cNvSpPr>
            <a:spLocks noGrp="1"/>
          </p:cNvSpPr>
          <p:nvPr>
            <p:ph type="sldNum" sz="quarter" idx="12"/>
          </p:nvPr>
        </p:nvSpPr>
        <p:spPr/>
        <p:txBody>
          <a:bodyPr/>
          <a:lstStyle/>
          <a:p>
            <a:fld id="{91F816EA-24CC-2048-859A-C5EA9F275392}" type="slidenum">
              <a:rPr lang="en-US" smtClean="0"/>
              <a:pPr/>
              <a:t>92</a:t>
            </a:fld>
            <a:endParaRPr lang="en-US" dirty="0"/>
          </a:p>
        </p:txBody>
      </p:sp>
      <p:sp>
        <p:nvSpPr>
          <p:cNvPr id="5" name="标题 4">
            <a:extLst>
              <a:ext uri="{FF2B5EF4-FFF2-40B4-BE49-F238E27FC236}">
                <a16:creationId xmlns:a16="http://schemas.microsoft.com/office/drawing/2014/main" id="{21770E41-0F82-394B-A127-70518A249E29}"/>
              </a:ext>
            </a:extLst>
          </p:cNvPr>
          <p:cNvSpPr>
            <a:spLocks noGrp="1"/>
          </p:cNvSpPr>
          <p:nvPr>
            <p:ph type="title"/>
          </p:nvPr>
        </p:nvSpPr>
        <p:spPr/>
        <p:txBody>
          <a:bodyPr/>
          <a:lstStyle/>
          <a:p>
            <a:r>
              <a:rPr kumimoji="1" lang="en" altLang="zh-CN" dirty="0"/>
              <a:t>SLR</a:t>
            </a:r>
            <a:r>
              <a:rPr kumimoji="1" lang="zh-CN" altLang="en-US" dirty="0"/>
              <a:t>语法分析器的弱点 </a:t>
            </a:r>
          </a:p>
        </p:txBody>
      </p:sp>
    </p:spTree>
    <p:extLst>
      <p:ext uri="{BB962C8B-B14F-4D97-AF65-F5344CB8AC3E}">
        <p14:creationId xmlns:p14="http://schemas.microsoft.com/office/powerpoint/2010/main" val="11924916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B3FE11D-1242-374C-96E3-4BB675DEA436}"/>
              </a:ext>
            </a:extLst>
          </p:cNvPr>
          <p:cNvSpPr>
            <a:spLocks noGrp="1"/>
          </p:cNvSpPr>
          <p:nvPr>
            <p:ph idx="1"/>
          </p:nvPr>
        </p:nvSpPr>
        <p:spPr/>
        <p:txBody>
          <a:bodyPr/>
          <a:lstStyle/>
          <a:p>
            <a:r>
              <a:rPr kumimoji="1" lang="zh-CN" altLang="en-US" dirty="0"/>
              <a:t>规范</a:t>
            </a:r>
            <a:r>
              <a:rPr kumimoji="1" lang="en" altLang="zh-CN" dirty="0"/>
              <a:t>LR</a:t>
            </a:r>
            <a:r>
              <a:rPr kumimoji="1" lang="zh-CN" altLang="en-US" dirty="0"/>
              <a:t>方法 </a:t>
            </a:r>
            <a:r>
              <a:rPr kumimoji="1" lang="en-US" altLang="zh-CN" dirty="0"/>
              <a:t>(</a:t>
            </a:r>
            <a:r>
              <a:rPr kumimoji="1" lang="en" altLang="zh-CN" dirty="0"/>
              <a:t>LR</a:t>
            </a:r>
            <a:r>
              <a:rPr kumimoji="1" lang="zh-CN" altLang="en-US" dirty="0"/>
              <a:t>方法</a:t>
            </a:r>
            <a:r>
              <a:rPr kumimoji="1" lang="en-US" altLang="zh-CN" dirty="0"/>
              <a:t>)</a:t>
            </a:r>
          </a:p>
          <a:p>
            <a:pPr lvl="1"/>
            <a:r>
              <a:rPr kumimoji="1" lang="zh-CN" altLang="en-US" dirty="0"/>
              <a:t>添加项</a:t>
            </a:r>
            <a:r>
              <a:rPr kumimoji="1" lang="en-US" altLang="zh-CN" dirty="0"/>
              <a:t>[</a:t>
            </a:r>
            <a:r>
              <a:rPr kumimoji="1" lang="en" altLang="zh-CN" dirty="0"/>
              <a:t>A→ </a:t>
            </a:r>
            <a:r>
              <a:rPr kumimoji="1" lang="en-US" altLang="zh-CN" dirty="0"/>
              <a:t>·</a:t>
            </a:r>
            <a:r>
              <a:rPr kumimoji="1" lang="el-GR" altLang="zh-CN" dirty="0"/>
              <a:t>α]</a:t>
            </a:r>
            <a:r>
              <a:rPr kumimoji="1" lang="zh-CN" altLang="en-US" dirty="0"/>
              <a:t>时，把</a:t>
            </a:r>
            <a:r>
              <a:rPr kumimoji="1" lang="zh-CN" altLang="en-US" dirty="0">
                <a:solidFill>
                  <a:srgbClr val="FF0000"/>
                </a:solidFill>
              </a:rPr>
              <a:t>期望的向前看符号</a:t>
            </a:r>
            <a:r>
              <a:rPr kumimoji="1" lang="zh-CN" altLang="en-US" dirty="0"/>
              <a:t>也加入项中</a:t>
            </a:r>
            <a:r>
              <a:rPr kumimoji="1" lang="en-US" altLang="zh-CN" dirty="0"/>
              <a:t>(</a:t>
            </a:r>
            <a:r>
              <a:rPr kumimoji="1" lang="zh-CN" altLang="en-US" dirty="0"/>
              <a:t>称为</a:t>
            </a:r>
            <a:r>
              <a:rPr kumimoji="1" lang="en-US" altLang="zh-CN" dirty="0"/>
              <a:t>LR(1)</a:t>
            </a:r>
            <a:r>
              <a:rPr kumimoji="1" lang="zh-CN" altLang="en-US" dirty="0"/>
              <a:t>项集</a:t>
            </a:r>
            <a:r>
              <a:rPr kumimoji="1" lang="en-US" altLang="zh-CN" dirty="0"/>
              <a:t>)</a:t>
            </a:r>
          </a:p>
          <a:p>
            <a:pPr lvl="1"/>
            <a:r>
              <a:rPr kumimoji="1" lang="zh-CN" altLang="en-US" dirty="0"/>
              <a:t>这个做法可以充分利用向前看符号，但是</a:t>
            </a:r>
            <a:r>
              <a:rPr kumimoji="1" lang="zh-CN" altLang="en-US" dirty="0">
                <a:solidFill>
                  <a:srgbClr val="FF0000"/>
                </a:solidFill>
              </a:rPr>
              <a:t>状态很多</a:t>
            </a:r>
            <a:endParaRPr kumimoji="1" lang="en-US" altLang="zh-CN" dirty="0">
              <a:solidFill>
                <a:srgbClr val="FF0000"/>
              </a:solidFill>
            </a:endParaRPr>
          </a:p>
          <a:p>
            <a:r>
              <a:rPr kumimoji="1" lang="zh-CN" altLang="en-US" dirty="0"/>
              <a:t>向前看</a:t>
            </a:r>
            <a:r>
              <a:rPr kumimoji="1" lang="en-US" altLang="zh-CN" dirty="0"/>
              <a:t>LR(LALR</a:t>
            </a:r>
            <a:r>
              <a:rPr kumimoji="1" lang="zh-CN" altLang="en-US" dirty="0"/>
              <a:t>方法</a:t>
            </a:r>
            <a:r>
              <a:rPr kumimoji="1" lang="en-US" altLang="zh-CN" dirty="0"/>
              <a:t>)</a:t>
            </a:r>
          </a:p>
          <a:p>
            <a:pPr lvl="1"/>
            <a:r>
              <a:rPr kumimoji="1" lang="zh-CN" altLang="en-US" dirty="0"/>
              <a:t>基于</a:t>
            </a:r>
            <a:r>
              <a:rPr kumimoji="1" lang="en-US" altLang="zh-CN" dirty="0"/>
              <a:t>LR(0)</a:t>
            </a:r>
            <a:r>
              <a:rPr kumimoji="1" lang="zh-CN" altLang="en-US" dirty="0"/>
              <a:t>项集族，但每个</a:t>
            </a:r>
            <a:r>
              <a:rPr kumimoji="1" lang="en-US" altLang="zh-CN" dirty="0"/>
              <a:t>LR(0)</a:t>
            </a:r>
            <a:r>
              <a:rPr kumimoji="1" lang="zh-CN" altLang="en-US" dirty="0"/>
              <a:t>项都带有向前看符号</a:t>
            </a:r>
            <a:endParaRPr kumimoji="1" lang="en-US" altLang="zh-CN" dirty="0"/>
          </a:p>
          <a:p>
            <a:pPr lvl="1"/>
            <a:r>
              <a:rPr kumimoji="1" lang="zh-CN" altLang="en-US" dirty="0"/>
              <a:t>分析能力</a:t>
            </a:r>
            <a:r>
              <a:rPr kumimoji="1" lang="zh-CN" altLang="en-US" dirty="0">
                <a:solidFill>
                  <a:srgbClr val="FF0000"/>
                </a:solidFill>
              </a:rPr>
              <a:t>强于</a:t>
            </a:r>
            <a:r>
              <a:rPr kumimoji="1" lang="en-US" altLang="zh-CN" dirty="0">
                <a:solidFill>
                  <a:srgbClr val="FF0000"/>
                </a:solidFill>
              </a:rPr>
              <a:t>SLR</a:t>
            </a:r>
            <a:r>
              <a:rPr kumimoji="1" lang="zh-CN" altLang="en-US" dirty="0">
                <a:solidFill>
                  <a:srgbClr val="FF0000"/>
                </a:solidFill>
              </a:rPr>
              <a:t>方法</a:t>
            </a:r>
            <a:r>
              <a:rPr kumimoji="1" lang="zh-CN" altLang="en-US" dirty="0"/>
              <a:t>，且分析表和</a:t>
            </a:r>
            <a:r>
              <a:rPr kumimoji="1" lang="en-US" altLang="zh-CN" dirty="0"/>
              <a:t>SLR</a:t>
            </a:r>
            <a:r>
              <a:rPr kumimoji="1" lang="zh-CN" altLang="en-US" dirty="0"/>
              <a:t>分析表一样大</a:t>
            </a:r>
            <a:endParaRPr kumimoji="1" lang="en-US" altLang="zh-CN" dirty="0"/>
          </a:p>
          <a:p>
            <a:pPr lvl="1"/>
            <a:r>
              <a:rPr kumimoji="1" lang="en-US" altLang="zh-CN" dirty="0"/>
              <a:t> LALR</a:t>
            </a:r>
            <a:r>
              <a:rPr kumimoji="1" lang="zh-CN" altLang="en-US" dirty="0"/>
              <a:t>已经可以处理大部分的程序设计语言</a:t>
            </a:r>
          </a:p>
        </p:txBody>
      </p:sp>
      <p:sp>
        <p:nvSpPr>
          <p:cNvPr id="3" name="页脚占位符 2">
            <a:extLst>
              <a:ext uri="{FF2B5EF4-FFF2-40B4-BE49-F238E27FC236}">
                <a16:creationId xmlns:a16="http://schemas.microsoft.com/office/drawing/2014/main" id="{D6E4B76F-2BA1-4A42-9235-DC635387AFDE}"/>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3984ED3A-C2BD-0A4A-BDB4-4D63961A44E0}"/>
              </a:ext>
            </a:extLst>
          </p:cNvPr>
          <p:cNvSpPr>
            <a:spLocks noGrp="1"/>
          </p:cNvSpPr>
          <p:nvPr>
            <p:ph type="sldNum" sz="quarter" idx="12"/>
          </p:nvPr>
        </p:nvSpPr>
        <p:spPr/>
        <p:txBody>
          <a:bodyPr/>
          <a:lstStyle/>
          <a:p>
            <a:fld id="{91F816EA-24CC-2048-859A-C5EA9F275392}" type="slidenum">
              <a:rPr lang="en-US" smtClean="0"/>
              <a:pPr/>
              <a:t>93</a:t>
            </a:fld>
            <a:endParaRPr lang="en-US" dirty="0"/>
          </a:p>
        </p:txBody>
      </p:sp>
      <p:sp>
        <p:nvSpPr>
          <p:cNvPr id="5" name="标题 4">
            <a:extLst>
              <a:ext uri="{FF2B5EF4-FFF2-40B4-BE49-F238E27FC236}">
                <a16:creationId xmlns:a16="http://schemas.microsoft.com/office/drawing/2014/main" id="{00FEB979-CA02-1745-A389-746822852736}"/>
              </a:ext>
            </a:extLst>
          </p:cNvPr>
          <p:cNvSpPr>
            <a:spLocks noGrp="1"/>
          </p:cNvSpPr>
          <p:nvPr>
            <p:ph type="title"/>
          </p:nvPr>
        </p:nvSpPr>
        <p:spPr/>
        <p:txBody>
          <a:bodyPr/>
          <a:lstStyle/>
          <a:p>
            <a:r>
              <a:rPr kumimoji="1" lang="zh-CN" altLang="en-US" dirty="0"/>
              <a:t>更强大的</a:t>
            </a:r>
            <a:r>
              <a:rPr kumimoji="1" lang="en-US" altLang="zh-CN" dirty="0"/>
              <a:t>LR</a:t>
            </a:r>
            <a:r>
              <a:rPr kumimoji="1" lang="zh-CN" altLang="en-US" dirty="0"/>
              <a:t>语法分析器</a:t>
            </a:r>
          </a:p>
        </p:txBody>
      </p:sp>
    </p:spTree>
    <p:extLst>
      <p:ext uri="{BB962C8B-B14F-4D97-AF65-F5344CB8AC3E}">
        <p14:creationId xmlns:p14="http://schemas.microsoft.com/office/powerpoint/2010/main" val="38141782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1BECFD4-5346-4545-AF83-0C64744E51B4}"/>
              </a:ext>
            </a:extLst>
          </p:cNvPr>
          <p:cNvSpPr>
            <a:spLocks noGrp="1"/>
          </p:cNvSpPr>
          <p:nvPr>
            <p:ph idx="1"/>
          </p:nvPr>
        </p:nvSpPr>
        <p:spPr/>
        <p:txBody>
          <a:bodyPr/>
          <a:lstStyle/>
          <a:p>
            <a:r>
              <a:rPr kumimoji="1" lang="en" altLang="zh-CN" dirty="0"/>
              <a:t>LR(1)</a:t>
            </a:r>
            <a:r>
              <a:rPr kumimoji="1" lang="zh-CN" altLang="en-US" dirty="0"/>
              <a:t>项中包含更多信息来</a:t>
            </a:r>
            <a:r>
              <a:rPr kumimoji="1" lang="zh-CN" altLang="en-US" dirty="0">
                <a:solidFill>
                  <a:srgbClr val="FF0000"/>
                </a:solidFill>
              </a:rPr>
              <a:t>消除</a:t>
            </a:r>
            <a:r>
              <a:rPr kumimoji="1" lang="zh-CN" altLang="en-US" dirty="0"/>
              <a:t>一些归约动作</a:t>
            </a:r>
            <a:endParaRPr kumimoji="1" lang="en-US" altLang="zh-CN" dirty="0"/>
          </a:p>
          <a:p>
            <a:r>
              <a:rPr kumimoji="1" lang="zh-CN" altLang="en-US" dirty="0"/>
              <a:t>实际的做法相当于“分裂”一些</a:t>
            </a:r>
            <a:r>
              <a:rPr kumimoji="1" lang="en" altLang="zh-CN" dirty="0"/>
              <a:t>LR(0)</a:t>
            </a:r>
            <a:r>
              <a:rPr kumimoji="1" lang="zh-CN" altLang="en-US" dirty="0"/>
              <a:t>状态，</a:t>
            </a:r>
            <a:r>
              <a:rPr kumimoji="1" lang="zh-CN" altLang="en-US" dirty="0">
                <a:solidFill>
                  <a:srgbClr val="FF0000"/>
                </a:solidFill>
              </a:rPr>
              <a:t>精确指明</a:t>
            </a:r>
            <a:r>
              <a:rPr kumimoji="1" lang="zh-CN" altLang="en-US" dirty="0"/>
              <a:t>何时应该</a:t>
            </a:r>
            <a:r>
              <a:rPr kumimoji="1" lang="zh-CN" altLang="en-US" dirty="0">
                <a:solidFill>
                  <a:srgbClr val="FF0000"/>
                </a:solidFill>
              </a:rPr>
              <a:t>归约</a:t>
            </a:r>
            <a:endParaRPr kumimoji="1" lang="en-US" altLang="zh-CN" dirty="0">
              <a:solidFill>
                <a:srgbClr val="FF0000"/>
              </a:solidFill>
            </a:endParaRPr>
          </a:p>
          <a:p>
            <a:r>
              <a:rPr kumimoji="1" lang="en" altLang="zh-CN" dirty="0"/>
              <a:t>LR(1)</a:t>
            </a:r>
            <a:r>
              <a:rPr kumimoji="1" lang="zh-CN" altLang="en-US" dirty="0"/>
              <a:t>项的形式</a:t>
            </a:r>
            <a:r>
              <a:rPr kumimoji="1" lang="en-US" altLang="zh-CN" dirty="0"/>
              <a:t>[</a:t>
            </a:r>
            <a:r>
              <a:rPr kumimoji="1" lang="en" altLang="zh-CN" dirty="0"/>
              <a:t>A→</a:t>
            </a:r>
            <a:r>
              <a:rPr kumimoji="1" lang="el-GR" altLang="zh-CN" dirty="0"/>
              <a:t>α</a:t>
            </a:r>
            <a:r>
              <a:rPr kumimoji="1" lang="en-US" altLang="zh-CN" dirty="0"/>
              <a:t>·</a:t>
            </a:r>
            <a:r>
              <a:rPr kumimoji="1" lang="el-GR" altLang="zh-CN" dirty="0"/>
              <a:t>β, </a:t>
            </a:r>
            <a:r>
              <a:rPr kumimoji="1" lang="en" altLang="zh-CN" dirty="0">
                <a:solidFill>
                  <a:srgbClr val="FF0000"/>
                </a:solidFill>
              </a:rPr>
              <a:t>a</a:t>
            </a:r>
            <a:r>
              <a:rPr kumimoji="1" lang="en" altLang="zh-CN" dirty="0"/>
              <a:t>]</a:t>
            </a:r>
          </a:p>
          <a:p>
            <a:pPr lvl="1"/>
            <a:r>
              <a:rPr kumimoji="1" lang="en" altLang="zh-CN" dirty="0"/>
              <a:t>a</a:t>
            </a:r>
            <a:r>
              <a:rPr kumimoji="1" lang="zh-CN" altLang="en-US" dirty="0"/>
              <a:t>称为向前看符号，可以是终结符号或者</a:t>
            </a:r>
            <a:r>
              <a:rPr kumimoji="1" lang="en-US" altLang="zh-CN" dirty="0"/>
              <a:t>$</a:t>
            </a:r>
          </a:p>
          <a:p>
            <a:pPr lvl="1"/>
            <a:r>
              <a:rPr kumimoji="1" lang="en" altLang="zh-CN" dirty="0"/>
              <a:t>a</a:t>
            </a:r>
            <a:r>
              <a:rPr kumimoji="1" lang="zh-CN" altLang="en-US" dirty="0"/>
              <a:t>表示如果将来要按照</a:t>
            </a:r>
            <a:r>
              <a:rPr kumimoji="1" lang="en" altLang="zh-CN" dirty="0"/>
              <a:t>A→</a:t>
            </a:r>
            <a:r>
              <a:rPr kumimoji="1" lang="el-GR" altLang="zh-CN" dirty="0" err="1"/>
              <a:t>αβ</a:t>
            </a:r>
            <a:r>
              <a:rPr kumimoji="1" lang="zh-CN" altLang="en-US" dirty="0"/>
              <a:t>进行归约，归约时的</a:t>
            </a:r>
            <a:r>
              <a:rPr kumimoji="1" lang="zh-CN" altLang="en-US" dirty="0">
                <a:solidFill>
                  <a:srgbClr val="FF0000"/>
                </a:solidFill>
              </a:rPr>
              <a:t>下一个输入符号必须</a:t>
            </a:r>
            <a:r>
              <a:rPr kumimoji="1" lang="zh-CN" altLang="en-US" dirty="0"/>
              <a:t>是</a:t>
            </a:r>
            <a:r>
              <a:rPr kumimoji="1" lang="en" altLang="zh-CN" dirty="0"/>
              <a:t>a</a:t>
            </a:r>
          </a:p>
          <a:p>
            <a:pPr lvl="1"/>
            <a:r>
              <a:rPr kumimoji="1" lang="zh-CN" altLang="en-US" dirty="0"/>
              <a:t>当</a:t>
            </a:r>
            <a:r>
              <a:rPr kumimoji="1" lang="el-GR" altLang="zh-CN" dirty="0"/>
              <a:t>β</a:t>
            </a:r>
            <a:r>
              <a:rPr kumimoji="1" lang="zh-CN" altLang="en-US" dirty="0"/>
              <a:t>非空时，移入动作不考虑</a:t>
            </a:r>
            <a:r>
              <a:rPr kumimoji="1" lang="en" altLang="zh-CN" dirty="0"/>
              <a:t>a</a:t>
            </a:r>
            <a:r>
              <a:rPr kumimoji="1" lang="zh-CN" altLang="en" dirty="0"/>
              <a:t>，</a:t>
            </a:r>
            <a:r>
              <a:rPr kumimoji="1" lang="en" altLang="zh-CN" dirty="0"/>
              <a:t>a</a:t>
            </a:r>
            <a:r>
              <a:rPr kumimoji="1" lang="zh-CN" altLang="en-US" dirty="0"/>
              <a:t>传递到下一状态</a:t>
            </a:r>
          </a:p>
        </p:txBody>
      </p:sp>
      <p:sp>
        <p:nvSpPr>
          <p:cNvPr id="3" name="页脚占位符 2">
            <a:extLst>
              <a:ext uri="{FF2B5EF4-FFF2-40B4-BE49-F238E27FC236}">
                <a16:creationId xmlns:a16="http://schemas.microsoft.com/office/drawing/2014/main" id="{C62567D0-A95B-054C-A371-0B0665D76129}"/>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24CC888A-50F8-634D-82C8-AFE9A0E33C4C}"/>
              </a:ext>
            </a:extLst>
          </p:cNvPr>
          <p:cNvSpPr>
            <a:spLocks noGrp="1"/>
          </p:cNvSpPr>
          <p:nvPr>
            <p:ph type="sldNum" sz="quarter" idx="12"/>
          </p:nvPr>
        </p:nvSpPr>
        <p:spPr/>
        <p:txBody>
          <a:bodyPr/>
          <a:lstStyle/>
          <a:p>
            <a:fld id="{91F816EA-24CC-2048-859A-C5EA9F275392}" type="slidenum">
              <a:rPr lang="en-US" smtClean="0"/>
              <a:pPr/>
              <a:t>94</a:t>
            </a:fld>
            <a:endParaRPr lang="en-US" dirty="0"/>
          </a:p>
        </p:txBody>
      </p:sp>
      <p:sp>
        <p:nvSpPr>
          <p:cNvPr id="5" name="标题 4">
            <a:extLst>
              <a:ext uri="{FF2B5EF4-FFF2-40B4-BE49-F238E27FC236}">
                <a16:creationId xmlns:a16="http://schemas.microsoft.com/office/drawing/2014/main" id="{B716D363-78F1-B440-AC54-8E5502713FE9}"/>
              </a:ext>
            </a:extLst>
          </p:cNvPr>
          <p:cNvSpPr>
            <a:spLocks noGrp="1"/>
          </p:cNvSpPr>
          <p:nvPr>
            <p:ph type="title"/>
          </p:nvPr>
        </p:nvSpPr>
        <p:spPr/>
        <p:txBody>
          <a:bodyPr/>
          <a:lstStyle/>
          <a:p>
            <a:r>
              <a:rPr kumimoji="1" lang="en" altLang="zh-CN" dirty="0"/>
              <a:t>LR(1)</a:t>
            </a:r>
            <a:r>
              <a:rPr kumimoji="1" lang="zh-CN" altLang="en-US" dirty="0"/>
              <a:t>项</a:t>
            </a:r>
          </a:p>
        </p:txBody>
      </p:sp>
    </p:spTree>
    <p:extLst>
      <p:ext uri="{BB962C8B-B14F-4D97-AF65-F5344CB8AC3E}">
        <p14:creationId xmlns:p14="http://schemas.microsoft.com/office/powerpoint/2010/main" val="37340652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9BEC87FB-BCAB-B648-967E-282884410B67}"/>
                  </a:ext>
                </a:extLst>
              </p:cNvPr>
              <p:cNvSpPr>
                <a:spLocks noGrp="1"/>
              </p:cNvSpPr>
              <p:nvPr>
                <p:ph idx="1"/>
              </p:nvPr>
            </p:nvSpPr>
            <p:spPr>
              <a:xfrm>
                <a:off x="406400" y="914400"/>
                <a:ext cx="11379200" cy="5410200"/>
              </a:xfrm>
            </p:spPr>
            <p:txBody>
              <a:bodyPr/>
              <a:lstStyle/>
              <a:p>
                <a:r>
                  <a:rPr kumimoji="1" lang="en" altLang="zh-CN" dirty="0"/>
                  <a:t>[A→</a:t>
                </a:r>
                <a:r>
                  <a:rPr kumimoji="1" lang="el-GR" altLang="zh-CN" dirty="0" err="1"/>
                  <a:t>α·β</a:t>
                </a:r>
                <a:r>
                  <a:rPr kumimoji="1" lang="el-GR" altLang="zh-CN" dirty="0"/>
                  <a:t>, </a:t>
                </a:r>
                <a:r>
                  <a:rPr kumimoji="1" lang="en" altLang="zh-CN" dirty="0"/>
                  <a:t>a]</a:t>
                </a:r>
                <a:r>
                  <a:rPr kumimoji="1" lang="zh-CN" altLang="en-US" dirty="0"/>
                  <a:t>对一个可行前缀</a:t>
                </a:r>
                <a:r>
                  <a:rPr kumimoji="1" lang="el-GR" altLang="zh-CN" dirty="0"/>
                  <a:t>γ</a:t>
                </a:r>
                <a:r>
                  <a:rPr kumimoji="1" lang="zh-CN" altLang="en-US" dirty="0">
                    <a:solidFill>
                      <a:srgbClr val="FF0000"/>
                    </a:solidFill>
                  </a:rPr>
                  <a:t>有效</a:t>
                </a:r>
                <a:r>
                  <a:rPr kumimoji="1" lang="zh-CN" altLang="en-US" dirty="0"/>
                  <a:t>的条件</a:t>
                </a:r>
                <a:endParaRPr kumimoji="1" lang="en-US" altLang="zh-CN" dirty="0"/>
              </a:p>
              <a:p>
                <a:pPr lvl="1"/>
                <a:r>
                  <a:rPr kumimoji="1" lang="zh-CN" altLang="en-US" dirty="0"/>
                  <a:t>存在一个推导</a:t>
                </a:r>
                <a14:m>
                  <m:oMath xmlns:m="http://schemas.openxmlformats.org/officeDocument/2006/math">
                    <m:r>
                      <m:rPr>
                        <m:sty m:val="p"/>
                      </m:rPr>
                      <a:rPr kumimoji="1" lang="en-US" altLang="zh-CN" i="1" dirty="0">
                        <a:latin typeface="Cambria Math" panose="02040503050406030204" pitchFamily="18" charset="0"/>
                      </a:rPr>
                      <m:t>S</m:t>
                    </m:r>
                    <m:sSubSup>
                      <m:sSubSupPr>
                        <m:ctrlPr>
                          <a:rPr kumimoji="1" lang="en-US" altLang="zh-CN" i="1" dirty="0" smtClean="0">
                            <a:latin typeface="Cambria Math" panose="02040503050406030204" pitchFamily="18" charset="0"/>
                          </a:rPr>
                        </m:ctrlPr>
                      </m:sSubSupPr>
                      <m:e>
                        <m:r>
                          <a:rPr kumimoji="1" lang="en-US" altLang="zh-CN" i="1" dirty="0" smtClean="0">
                            <a:latin typeface="Cambria Math" panose="02040503050406030204" pitchFamily="18" charset="0"/>
                            <a:ea typeface="Cambria Math" panose="02040503050406030204" pitchFamily="18" charset="0"/>
                          </a:rPr>
                          <m:t>⇒</m:t>
                        </m:r>
                      </m:e>
                      <m:sub>
                        <m:r>
                          <a:rPr kumimoji="1" lang="en-US" altLang="zh-CN" b="0" i="1" dirty="0" smtClean="0">
                            <a:latin typeface="Cambria Math" panose="02040503050406030204" pitchFamily="18" charset="0"/>
                          </a:rPr>
                          <m:t>𝑟𝑚</m:t>
                        </m:r>
                      </m:sub>
                      <m:sup>
                        <m:r>
                          <a:rPr kumimoji="1" lang="zh-CN" altLang="en-US" b="0" i="1" dirty="0" smtClean="0">
                            <a:latin typeface="Cambria Math" panose="02040503050406030204" pitchFamily="18" charset="0"/>
                          </a:rPr>
                          <m:t>∗</m:t>
                        </m:r>
                      </m:sup>
                    </m:sSubSup>
                    <m:r>
                      <a:rPr kumimoji="1" lang="en-US" altLang="zh-CN" i="1" dirty="0" smtClean="0">
                        <a:latin typeface="Cambria Math" panose="02040503050406030204" pitchFamily="18" charset="0"/>
                        <a:ea typeface="Cambria Math" panose="02040503050406030204" pitchFamily="18" charset="0"/>
                      </a:rPr>
                      <m:t>𝛿</m:t>
                    </m:r>
                    <m:r>
                      <a:rPr kumimoji="1" lang="en-US" altLang="zh-CN" b="0" i="1" dirty="0" smtClean="0">
                        <a:latin typeface="Cambria Math" panose="02040503050406030204" pitchFamily="18" charset="0"/>
                        <a:ea typeface="Cambria Math" panose="02040503050406030204" pitchFamily="18" charset="0"/>
                      </a:rPr>
                      <m:t>𝐴𝑤</m:t>
                    </m:r>
                    <m:sSub>
                      <m:sSubPr>
                        <m:ctrlPr>
                          <a:rPr kumimoji="1" lang="en-US" altLang="zh-CN" b="0" i="1" dirty="0" smtClean="0">
                            <a:latin typeface="Cambria Math" panose="02040503050406030204" pitchFamily="18" charset="0"/>
                            <a:ea typeface="Cambria Math" panose="02040503050406030204" pitchFamily="18" charset="0"/>
                          </a:rPr>
                        </m:ctrlPr>
                      </m:sSubPr>
                      <m:e>
                        <m:r>
                          <a:rPr kumimoji="1" lang="en-US" altLang="zh-CN" i="1" dirty="0">
                            <a:latin typeface="Cambria Math" panose="02040503050406030204" pitchFamily="18" charset="0"/>
                            <a:ea typeface="Cambria Math" panose="02040503050406030204" pitchFamily="18" charset="0"/>
                          </a:rPr>
                          <m:t>⇒</m:t>
                        </m:r>
                      </m:e>
                      <m:sub>
                        <m:r>
                          <a:rPr kumimoji="1" lang="en-US" altLang="zh-CN" b="0" i="1" dirty="0" smtClean="0">
                            <a:latin typeface="Cambria Math" panose="02040503050406030204" pitchFamily="18" charset="0"/>
                            <a:ea typeface="Cambria Math" panose="02040503050406030204" pitchFamily="18" charset="0"/>
                          </a:rPr>
                          <m:t>𝑟𝑚</m:t>
                        </m:r>
                      </m:sub>
                    </m:sSub>
                    <m:r>
                      <a:rPr kumimoji="1" lang="en-US" altLang="zh-CN" b="0" i="1" dirty="0" smtClean="0">
                        <a:latin typeface="Cambria Math" panose="02040503050406030204" pitchFamily="18" charset="0"/>
                        <a:ea typeface="Cambria Math" panose="02040503050406030204" pitchFamily="18" charset="0"/>
                      </a:rPr>
                      <m:t>𝛿𝛼𝛽</m:t>
                    </m:r>
                    <m:r>
                      <a:rPr kumimoji="1" lang="en-US" altLang="zh-CN" b="0" i="1" dirty="0" smtClean="0">
                        <a:latin typeface="Cambria Math" panose="02040503050406030204" pitchFamily="18" charset="0"/>
                        <a:ea typeface="Cambria Math" panose="02040503050406030204" pitchFamily="18" charset="0"/>
                      </a:rPr>
                      <m:t>𝑤</m:t>
                    </m:r>
                  </m:oMath>
                </a14:m>
                <a:endParaRPr kumimoji="1" lang="en-US" altLang="zh-CN" dirty="0"/>
              </a:p>
              <a:p>
                <a:pPr lvl="1"/>
                <a:r>
                  <a:rPr kumimoji="1" lang="zh-CN" altLang="en-US" dirty="0"/>
                  <a:t>其中，</a:t>
                </a:r>
                <a:r>
                  <a:rPr kumimoji="1" lang="en-US" altLang="zh-CN" dirty="0" err="1"/>
                  <a:t>γ</a:t>
                </a:r>
                <a:r>
                  <a:rPr kumimoji="1" lang="en-US" altLang="zh-CN" dirty="0"/>
                  <a:t>=</a:t>
                </a:r>
                <a:r>
                  <a:rPr kumimoji="1" lang="en-US" altLang="zh-CN" dirty="0" err="1"/>
                  <a:t>δ</a:t>
                </a:r>
                <a:r>
                  <a:rPr kumimoji="1" lang="en-US" altLang="zh-CN" dirty="0"/>
                  <a:t>α</a:t>
                </a:r>
                <a:r>
                  <a:rPr kumimoji="1" lang="zh-CN" altLang="en-US" dirty="0"/>
                  <a:t>，且</a:t>
                </a:r>
                <a:r>
                  <a:rPr kumimoji="1" lang="en-US" altLang="zh-CN" dirty="0"/>
                  <a:t>a</a:t>
                </a:r>
                <a:r>
                  <a:rPr kumimoji="1" lang="zh-CN" altLang="en-US" dirty="0"/>
                  <a:t>是</a:t>
                </a:r>
                <a:r>
                  <a:rPr kumimoji="1" lang="en-US" altLang="zh-CN" dirty="0"/>
                  <a:t>w</a:t>
                </a:r>
                <a:r>
                  <a:rPr kumimoji="1" lang="zh-CN" altLang="en-US" dirty="0"/>
                  <a:t>的第一个符号，或</a:t>
                </a:r>
                <a:r>
                  <a:rPr kumimoji="1" lang="en-US" altLang="zh-CN" dirty="0"/>
                  <a:t>w</a:t>
                </a:r>
                <a:r>
                  <a:rPr kumimoji="1" lang="zh-CN" altLang="en-US" dirty="0"/>
                  <a:t>为空且</a:t>
                </a:r>
                <a:r>
                  <a:rPr kumimoji="1" lang="en-US" altLang="zh-CN" dirty="0"/>
                  <a:t>a=$</a:t>
                </a:r>
              </a:p>
              <a:p>
                <a:r>
                  <a:rPr kumimoji="1" lang="zh-CN" altLang="en-US" dirty="0"/>
                  <a:t>如果</a:t>
                </a:r>
                <a:r>
                  <a:rPr kumimoji="1" lang="en" altLang="zh-CN" dirty="0"/>
                  <a:t>[A→</a:t>
                </a:r>
                <a:r>
                  <a:rPr kumimoji="1" lang="el-GR" altLang="zh-CN" dirty="0" err="1"/>
                  <a:t>α·Bβ</a:t>
                </a:r>
                <a:r>
                  <a:rPr kumimoji="1" lang="el-GR" altLang="zh-CN" dirty="0"/>
                  <a:t>, </a:t>
                </a:r>
                <a:r>
                  <a:rPr kumimoji="1" lang="en" altLang="zh-CN" dirty="0"/>
                  <a:t>a]</a:t>
                </a:r>
                <a:r>
                  <a:rPr kumimoji="1" lang="zh-CN" altLang="en" dirty="0"/>
                  <a:t>对于</a:t>
                </a:r>
                <a:r>
                  <a:rPr kumimoji="1" lang="zh-CN" altLang="en-US" dirty="0"/>
                  <a:t>可行前缀</a:t>
                </a:r>
                <a:r>
                  <a:rPr kumimoji="1" lang="en-US" altLang="zh-CN" dirty="0" err="1"/>
                  <a:t>γ</a:t>
                </a:r>
                <a:r>
                  <a:rPr kumimoji="1" lang="zh-CN" altLang="en-US" dirty="0"/>
                  <a:t>有效，那么</a:t>
                </a:r>
                <a:endParaRPr kumimoji="1" lang="en-US" altLang="zh-CN" dirty="0"/>
              </a:p>
              <a:p>
                <a:pPr lvl="1"/>
                <a:r>
                  <a:rPr kumimoji="1" lang="en-US" altLang="zh-CN" dirty="0"/>
                  <a:t>[B→·</a:t>
                </a:r>
                <a:r>
                  <a:rPr kumimoji="1" lang="en-US" altLang="zh-CN" dirty="0" err="1"/>
                  <a:t>θ</a:t>
                </a:r>
                <a:r>
                  <a:rPr kumimoji="1" lang="en-US" altLang="zh-CN" dirty="0"/>
                  <a:t>,</a:t>
                </a:r>
                <a:r>
                  <a:rPr kumimoji="1" lang="zh-CN" altLang="en-US" dirty="0"/>
                  <a:t> </a:t>
                </a:r>
                <a:r>
                  <a:rPr kumimoji="1" lang="en-US" altLang="zh-CN" dirty="0"/>
                  <a:t>b]</a:t>
                </a:r>
                <a:r>
                  <a:rPr kumimoji="1" lang="zh-CN" altLang="en-US" dirty="0"/>
                  <a:t>对于</a:t>
                </a:r>
                <a:r>
                  <a:rPr kumimoji="1" lang="en-US" altLang="zh-CN" dirty="0" err="1"/>
                  <a:t>γ</a:t>
                </a:r>
                <a:r>
                  <a:rPr kumimoji="1" lang="zh-CN" altLang="en-US" dirty="0"/>
                  <a:t>有效的条件是什么？</a:t>
                </a:r>
                <a:endParaRPr kumimoji="1" lang="en-US" altLang="zh-CN" dirty="0"/>
              </a:p>
              <a:p>
                <a:pPr lvl="1"/>
                <a14:m>
                  <m:oMath xmlns:m="http://schemas.openxmlformats.org/officeDocument/2006/math">
                    <m:r>
                      <m:rPr>
                        <m:sty m:val="p"/>
                      </m:rPr>
                      <a:rPr kumimoji="1" lang="en-US" altLang="zh-CN" i="1" dirty="0">
                        <a:latin typeface="Cambria Math" panose="02040503050406030204" pitchFamily="18" charset="0"/>
                      </a:rPr>
                      <m:t>S</m:t>
                    </m:r>
                    <m:sSubSup>
                      <m:sSubSupPr>
                        <m:ctrlPr>
                          <a:rPr kumimoji="1" lang="en-US" altLang="zh-CN" i="1" dirty="0">
                            <a:latin typeface="Cambria Math" panose="02040503050406030204" pitchFamily="18" charset="0"/>
                          </a:rPr>
                        </m:ctrlPr>
                      </m:sSubSupPr>
                      <m:e>
                        <m:r>
                          <a:rPr kumimoji="1" lang="en-US" altLang="zh-CN" i="1" dirty="0">
                            <a:latin typeface="Cambria Math" panose="02040503050406030204" pitchFamily="18" charset="0"/>
                            <a:ea typeface="Cambria Math" panose="02040503050406030204" pitchFamily="18" charset="0"/>
                          </a:rPr>
                          <m:t>⇒</m:t>
                        </m:r>
                      </m:e>
                      <m:sub>
                        <m:r>
                          <a:rPr kumimoji="1" lang="en-US" altLang="zh-CN" i="1" dirty="0">
                            <a:latin typeface="Cambria Math" panose="02040503050406030204" pitchFamily="18" charset="0"/>
                          </a:rPr>
                          <m:t>𝑟𝑚</m:t>
                        </m:r>
                      </m:sub>
                      <m:sup>
                        <m:r>
                          <a:rPr kumimoji="1" lang="zh-CN" altLang="en-US" i="1" dirty="0">
                            <a:latin typeface="Cambria Math" panose="02040503050406030204" pitchFamily="18" charset="0"/>
                          </a:rPr>
                          <m:t>∗</m:t>
                        </m:r>
                      </m:sup>
                    </m:sSubSup>
                    <m:r>
                      <a:rPr kumimoji="1" lang="en-US" altLang="zh-CN" i="1" dirty="0">
                        <a:latin typeface="Cambria Math" panose="02040503050406030204" pitchFamily="18" charset="0"/>
                        <a:ea typeface="Cambria Math" panose="02040503050406030204" pitchFamily="18" charset="0"/>
                      </a:rPr>
                      <m:t>𝛿</m:t>
                    </m:r>
                    <m:r>
                      <a:rPr kumimoji="1" lang="en-US" altLang="zh-CN" i="1" dirty="0">
                        <a:latin typeface="Cambria Math" panose="02040503050406030204" pitchFamily="18" charset="0"/>
                        <a:ea typeface="Cambria Math" panose="02040503050406030204" pitchFamily="18" charset="0"/>
                      </a:rPr>
                      <m:t>𝐴𝑤</m:t>
                    </m:r>
                    <m:sSub>
                      <m:sSubPr>
                        <m:ctrlPr>
                          <a:rPr kumimoji="1" lang="en-US" altLang="zh-CN" i="1" dirty="0">
                            <a:latin typeface="Cambria Math" panose="02040503050406030204" pitchFamily="18" charset="0"/>
                            <a:ea typeface="Cambria Math" panose="02040503050406030204" pitchFamily="18" charset="0"/>
                          </a:rPr>
                        </m:ctrlPr>
                      </m:sSubPr>
                      <m:e>
                        <m:r>
                          <a:rPr kumimoji="1" lang="en-US" altLang="zh-CN" i="1" dirty="0">
                            <a:latin typeface="Cambria Math" panose="02040503050406030204" pitchFamily="18" charset="0"/>
                            <a:ea typeface="Cambria Math" panose="02040503050406030204" pitchFamily="18" charset="0"/>
                          </a:rPr>
                          <m:t>⇒</m:t>
                        </m:r>
                      </m:e>
                      <m:sub>
                        <m:r>
                          <a:rPr kumimoji="1" lang="en-US" altLang="zh-CN" i="1" dirty="0">
                            <a:latin typeface="Cambria Math" panose="02040503050406030204" pitchFamily="18" charset="0"/>
                            <a:ea typeface="Cambria Math" panose="02040503050406030204" pitchFamily="18" charset="0"/>
                          </a:rPr>
                          <m:t>𝑟𝑚</m:t>
                        </m:r>
                      </m:sub>
                    </m:sSub>
                    <m:r>
                      <a:rPr kumimoji="1" lang="en-US" altLang="zh-CN" i="1" dirty="0">
                        <a:latin typeface="Cambria Math" panose="02040503050406030204" pitchFamily="18" charset="0"/>
                        <a:ea typeface="Cambria Math" panose="02040503050406030204" pitchFamily="18" charset="0"/>
                      </a:rPr>
                      <m:t>𝛿𝛼</m:t>
                    </m:r>
                    <m:r>
                      <a:rPr kumimoji="1" lang="en-US" altLang="zh-CN" b="0" i="1" dirty="0" smtClean="0">
                        <a:latin typeface="Cambria Math" panose="02040503050406030204" pitchFamily="18" charset="0"/>
                        <a:ea typeface="Cambria Math" panose="02040503050406030204" pitchFamily="18" charset="0"/>
                      </a:rPr>
                      <m:t>𝐵</m:t>
                    </m:r>
                    <m:r>
                      <a:rPr kumimoji="1" lang="en-US" altLang="zh-CN" i="1" dirty="0">
                        <a:latin typeface="Cambria Math" panose="02040503050406030204" pitchFamily="18" charset="0"/>
                        <a:ea typeface="Cambria Math" panose="02040503050406030204" pitchFamily="18" charset="0"/>
                      </a:rPr>
                      <m:t>𝛽</m:t>
                    </m:r>
                    <m:r>
                      <a:rPr kumimoji="1" lang="en-US" altLang="zh-CN" i="1" dirty="0">
                        <a:latin typeface="Cambria Math" panose="02040503050406030204" pitchFamily="18" charset="0"/>
                        <a:ea typeface="Cambria Math" panose="02040503050406030204" pitchFamily="18" charset="0"/>
                      </a:rPr>
                      <m:t>𝑤</m:t>
                    </m:r>
                    <m:sSubSup>
                      <m:sSubSupPr>
                        <m:ctrlPr>
                          <a:rPr kumimoji="1" lang="en-US" altLang="zh-CN" i="1" dirty="0">
                            <a:latin typeface="Cambria Math" panose="02040503050406030204" pitchFamily="18" charset="0"/>
                          </a:rPr>
                        </m:ctrlPr>
                      </m:sSubSupPr>
                      <m:e>
                        <m:r>
                          <a:rPr kumimoji="1" lang="en-US" altLang="zh-CN" i="1" dirty="0">
                            <a:latin typeface="Cambria Math" panose="02040503050406030204" pitchFamily="18" charset="0"/>
                            <a:ea typeface="Cambria Math" panose="02040503050406030204" pitchFamily="18" charset="0"/>
                          </a:rPr>
                          <m:t>⇒</m:t>
                        </m:r>
                      </m:e>
                      <m:sub>
                        <m:r>
                          <a:rPr kumimoji="1" lang="en-US" altLang="zh-CN" i="1" dirty="0">
                            <a:latin typeface="Cambria Math" panose="02040503050406030204" pitchFamily="18" charset="0"/>
                          </a:rPr>
                          <m:t>𝑟𝑚</m:t>
                        </m:r>
                      </m:sub>
                      <m:sup>
                        <m:r>
                          <a:rPr kumimoji="1" lang="zh-CN" altLang="en-US" i="1" dirty="0">
                            <a:latin typeface="Cambria Math" panose="02040503050406030204" pitchFamily="18" charset="0"/>
                          </a:rPr>
                          <m:t>∗</m:t>
                        </m:r>
                      </m:sup>
                    </m:sSubSup>
                    <m:r>
                      <a:rPr kumimoji="1" lang="en-US" altLang="zh-CN" i="1" dirty="0">
                        <a:latin typeface="Cambria Math" panose="02040503050406030204" pitchFamily="18" charset="0"/>
                        <a:ea typeface="Cambria Math" panose="02040503050406030204" pitchFamily="18" charset="0"/>
                      </a:rPr>
                      <m:t>𝛿𝛼</m:t>
                    </m:r>
                    <m:r>
                      <a:rPr kumimoji="1" lang="en-US" altLang="zh-CN" i="1" dirty="0">
                        <a:latin typeface="Cambria Math" panose="02040503050406030204" pitchFamily="18" charset="0"/>
                        <a:ea typeface="Cambria Math" panose="02040503050406030204" pitchFamily="18" charset="0"/>
                      </a:rPr>
                      <m:t>𝐵𝑥𝑤</m:t>
                    </m:r>
                    <m:sSub>
                      <m:sSubPr>
                        <m:ctrlPr>
                          <a:rPr kumimoji="1" lang="en-US" altLang="zh-CN" i="1" dirty="0">
                            <a:latin typeface="Cambria Math" panose="02040503050406030204" pitchFamily="18" charset="0"/>
                            <a:ea typeface="Cambria Math" panose="02040503050406030204" pitchFamily="18" charset="0"/>
                          </a:rPr>
                        </m:ctrlPr>
                      </m:sSubPr>
                      <m:e>
                        <m:r>
                          <a:rPr kumimoji="1" lang="en-US" altLang="zh-CN" i="1" dirty="0">
                            <a:latin typeface="Cambria Math" panose="02040503050406030204" pitchFamily="18" charset="0"/>
                            <a:ea typeface="Cambria Math" panose="02040503050406030204" pitchFamily="18" charset="0"/>
                          </a:rPr>
                          <m:t>⇒</m:t>
                        </m:r>
                      </m:e>
                      <m:sub>
                        <m:r>
                          <a:rPr kumimoji="1" lang="en-US" altLang="zh-CN" i="1" dirty="0">
                            <a:latin typeface="Cambria Math" panose="02040503050406030204" pitchFamily="18" charset="0"/>
                            <a:ea typeface="Cambria Math" panose="02040503050406030204" pitchFamily="18" charset="0"/>
                          </a:rPr>
                          <m:t>𝑟𝑚</m:t>
                        </m:r>
                      </m:sub>
                    </m:sSub>
                    <m:r>
                      <a:rPr kumimoji="1" lang="en-US" altLang="zh-CN" i="1" dirty="0">
                        <a:latin typeface="Cambria Math" panose="02040503050406030204" pitchFamily="18" charset="0"/>
                        <a:ea typeface="Cambria Math" panose="02040503050406030204" pitchFamily="18" charset="0"/>
                      </a:rPr>
                      <m:t>𝛿𝛼</m:t>
                    </m:r>
                    <m:r>
                      <m:rPr>
                        <m:sty m:val="p"/>
                      </m:rPr>
                      <a:rPr kumimoji="1" lang="en-US" altLang="zh-CN" i="1" dirty="0">
                        <a:latin typeface="Cambria Math" panose="02040503050406030204" pitchFamily="18" charset="0"/>
                        <a:ea typeface="Cambria Math" panose="02040503050406030204" pitchFamily="18" charset="0"/>
                      </a:rPr>
                      <m:t>θ</m:t>
                    </m:r>
                    <m:r>
                      <a:rPr kumimoji="1" lang="en-US" altLang="zh-CN" b="0" i="1" dirty="0" smtClean="0">
                        <a:latin typeface="Cambria Math" panose="02040503050406030204" pitchFamily="18" charset="0"/>
                        <a:ea typeface="Cambria Math" panose="02040503050406030204" pitchFamily="18" charset="0"/>
                      </a:rPr>
                      <m:t>𝑥</m:t>
                    </m:r>
                    <m:r>
                      <a:rPr kumimoji="1" lang="en-US" altLang="zh-CN" i="1" dirty="0">
                        <a:latin typeface="Cambria Math" panose="02040503050406030204" pitchFamily="18" charset="0"/>
                        <a:ea typeface="Cambria Math" panose="02040503050406030204" pitchFamily="18" charset="0"/>
                      </a:rPr>
                      <m:t>𝑤</m:t>
                    </m:r>
                  </m:oMath>
                </a14:m>
                <a:endParaRPr kumimoji="1" lang="en-US" altLang="zh-CN" dirty="0"/>
              </a:p>
              <a:p>
                <a:pPr lvl="1"/>
                <a:r>
                  <a:rPr kumimoji="1" lang="en-US" altLang="zh-CN" dirty="0"/>
                  <a:t>b</a:t>
                </a:r>
                <a:r>
                  <a:rPr kumimoji="1" lang="zh-CN" altLang="en-US" dirty="0"/>
                  <a:t>应该是</a:t>
                </a:r>
                <a:r>
                  <a:rPr kumimoji="1" lang="en-US" altLang="zh-CN" dirty="0" err="1"/>
                  <a:t>xw</a:t>
                </a:r>
                <a:r>
                  <a:rPr kumimoji="1" lang="zh-CN" altLang="en-US" dirty="0"/>
                  <a:t>的第一个符号，或</a:t>
                </a:r>
                <a:r>
                  <a:rPr kumimoji="1" lang="en-US" altLang="zh-CN" dirty="0" err="1"/>
                  <a:t>xw</a:t>
                </a:r>
                <a:r>
                  <a:rPr kumimoji="1" lang="zh-CN" altLang="en-US" dirty="0"/>
                  <a:t>为空且</a:t>
                </a:r>
                <a:r>
                  <a:rPr kumimoji="1" lang="en-US" altLang="zh-CN" dirty="0"/>
                  <a:t>b=$</a:t>
                </a:r>
              </a:p>
              <a:p>
                <a:pPr lvl="1"/>
                <a:r>
                  <a:rPr kumimoji="1" lang="zh-CN" altLang="en-US" dirty="0"/>
                  <a:t>如果</a:t>
                </a:r>
                <a:r>
                  <a:rPr kumimoji="1" lang="en-US" altLang="zh-CN" dirty="0"/>
                  <a:t>x</a:t>
                </a:r>
                <a:r>
                  <a:rPr kumimoji="1" lang="zh-CN" altLang="en-US" dirty="0"/>
                  <a:t>为空，则</a:t>
                </a:r>
                <a:r>
                  <a:rPr kumimoji="1" lang="en-US" altLang="zh-CN" dirty="0"/>
                  <a:t>b=a</a:t>
                </a:r>
              </a:p>
              <a:p>
                <a:r>
                  <a:rPr kumimoji="1" lang="zh-CN" altLang="en-US" dirty="0"/>
                  <a:t>如果</a:t>
                </a:r>
                <a:r>
                  <a:rPr kumimoji="1" lang="en" altLang="zh-CN" dirty="0"/>
                  <a:t>[A→</a:t>
                </a:r>
                <a:r>
                  <a:rPr kumimoji="1" lang="el-GR" altLang="zh-CN" dirty="0" err="1"/>
                  <a:t>α·Xβ</a:t>
                </a:r>
                <a:r>
                  <a:rPr kumimoji="1" lang="el-GR" altLang="zh-CN" dirty="0"/>
                  <a:t>, </a:t>
                </a:r>
                <a:r>
                  <a:rPr kumimoji="1" lang="en" altLang="zh-CN" dirty="0"/>
                  <a:t>a]</a:t>
                </a:r>
                <a:r>
                  <a:rPr kumimoji="1" lang="zh-CN" altLang="en" dirty="0"/>
                  <a:t>对于</a:t>
                </a:r>
                <a:r>
                  <a:rPr kumimoji="1" lang="zh-CN" altLang="en-US" dirty="0"/>
                  <a:t>可行前缀</a:t>
                </a:r>
                <a:r>
                  <a:rPr kumimoji="1" lang="en-US" altLang="zh-CN" dirty="0" err="1"/>
                  <a:t>γ</a:t>
                </a:r>
                <a:r>
                  <a:rPr kumimoji="1" lang="zh-CN" altLang="en-US" dirty="0"/>
                  <a:t>有效，那么</a:t>
                </a:r>
                <a:endParaRPr kumimoji="1" lang="en-US" altLang="zh-CN" dirty="0"/>
              </a:p>
              <a:p>
                <a:pPr lvl="1"/>
                <a:r>
                  <a:rPr kumimoji="1" lang="en-US" altLang="zh-CN" dirty="0"/>
                  <a:t>[</a:t>
                </a:r>
                <a:r>
                  <a:rPr kumimoji="1" lang="en" altLang="zh-CN" dirty="0"/>
                  <a:t>A→</a:t>
                </a:r>
                <a:r>
                  <a:rPr kumimoji="1" lang="el-GR" altLang="zh-CN" dirty="0" err="1"/>
                  <a:t>αX·β</a:t>
                </a:r>
                <a:r>
                  <a:rPr kumimoji="1" lang="el-GR" altLang="zh-CN" dirty="0"/>
                  <a:t>, </a:t>
                </a:r>
                <a:r>
                  <a:rPr kumimoji="1" lang="en" altLang="zh-CN" dirty="0"/>
                  <a:t>a</a:t>
                </a:r>
                <a:r>
                  <a:rPr kumimoji="1" lang="en-US" altLang="zh-CN" dirty="0"/>
                  <a:t>]</a:t>
                </a:r>
                <a:r>
                  <a:rPr kumimoji="1" lang="zh-CN" altLang="en-US" dirty="0"/>
                  <a:t>对于</a:t>
                </a:r>
                <a:r>
                  <a:rPr kumimoji="1" lang="en-US" altLang="zh-CN" dirty="0" err="1"/>
                  <a:t>γX</a:t>
                </a:r>
                <a:r>
                  <a:rPr kumimoji="1" lang="zh-CN" altLang="en-US" dirty="0"/>
                  <a:t>有效</a:t>
                </a:r>
                <a:endParaRPr kumimoji="1" lang="en-US" altLang="zh-CN" dirty="0"/>
              </a:p>
              <a:p>
                <a:pPr lvl="1"/>
                <a:endParaRPr kumimoji="1" lang="zh-CN" altLang="en-US" dirty="0"/>
              </a:p>
            </p:txBody>
          </p:sp>
        </mc:Choice>
        <mc:Fallback xmlns="">
          <p:sp>
            <p:nvSpPr>
              <p:cNvPr id="2" name="内容占位符 1">
                <a:extLst>
                  <a:ext uri="{FF2B5EF4-FFF2-40B4-BE49-F238E27FC236}">
                    <a16:creationId xmlns:a16="http://schemas.microsoft.com/office/drawing/2014/main" id="{9BEC87FB-BCAB-B648-967E-282884410B67}"/>
                  </a:ext>
                </a:extLst>
              </p:cNvPr>
              <p:cNvSpPr>
                <a:spLocks noGrp="1" noRot="1" noChangeAspect="1" noMove="1" noResize="1" noEditPoints="1" noAdjustHandles="1" noChangeArrowheads="1" noChangeShapeType="1" noTextEdit="1"/>
              </p:cNvSpPr>
              <p:nvPr>
                <p:ph idx="1"/>
              </p:nvPr>
            </p:nvSpPr>
            <p:spPr>
              <a:xfrm>
                <a:off x="406400" y="914400"/>
                <a:ext cx="11379200" cy="5410200"/>
              </a:xfrm>
              <a:blipFill>
                <a:blip r:embed="rId2"/>
                <a:stretch>
                  <a:fillRect l="-1004" t="-1874" b="-1639"/>
                </a:stretch>
              </a:blipFill>
            </p:spPr>
            <p:txBody>
              <a:bodyPr/>
              <a:lstStyle/>
              <a:p>
                <a:r>
                  <a:rPr lang="zh-CN" altLang="en-US">
                    <a:noFill/>
                  </a:rPr>
                  <a:t> </a:t>
                </a:r>
              </a:p>
            </p:txBody>
          </p:sp>
        </mc:Fallback>
      </mc:AlternateContent>
      <p:sp>
        <p:nvSpPr>
          <p:cNvPr id="3" name="页脚占位符 2">
            <a:extLst>
              <a:ext uri="{FF2B5EF4-FFF2-40B4-BE49-F238E27FC236}">
                <a16:creationId xmlns:a16="http://schemas.microsoft.com/office/drawing/2014/main" id="{7D58A790-826E-F44F-AE73-A56718EB30A1}"/>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BE30F5D6-333C-9C47-81C5-892256AA446E}"/>
              </a:ext>
            </a:extLst>
          </p:cNvPr>
          <p:cNvSpPr>
            <a:spLocks noGrp="1"/>
          </p:cNvSpPr>
          <p:nvPr>
            <p:ph type="sldNum" sz="quarter" idx="12"/>
          </p:nvPr>
        </p:nvSpPr>
        <p:spPr/>
        <p:txBody>
          <a:bodyPr/>
          <a:lstStyle/>
          <a:p>
            <a:fld id="{91F816EA-24CC-2048-859A-C5EA9F275392}" type="slidenum">
              <a:rPr lang="en-US" smtClean="0"/>
              <a:pPr/>
              <a:t>95</a:t>
            </a:fld>
            <a:endParaRPr lang="en-US" dirty="0"/>
          </a:p>
        </p:txBody>
      </p:sp>
      <p:sp>
        <p:nvSpPr>
          <p:cNvPr id="5" name="标题 4">
            <a:extLst>
              <a:ext uri="{FF2B5EF4-FFF2-40B4-BE49-F238E27FC236}">
                <a16:creationId xmlns:a16="http://schemas.microsoft.com/office/drawing/2014/main" id="{852DA62E-7388-5B44-9C81-D70EA255C3A2}"/>
              </a:ext>
            </a:extLst>
          </p:cNvPr>
          <p:cNvSpPr>
            <a:spLocks noGrp="1"/>
          </p:cNvSpPr>
          <p:nvPr>
            <p:ph type="title"/>
          </p:nvPr>
        </p:nvSpPr>
        <p:spPr/>
        <p:txBody>
          <a:bodyPr/>
          <a:lstStyle/>
          <a:p>
            <a:r>
              <a:rPr kumimoji="1" lang="en-US" altLang="zh-CN" dirty="0"/>
              <a:t>LR(1)</a:t>
            </a:r>
            <a:r>
              <a:rPr kumimoji="1" lang="zh-CN" altLang="en-US" dirty="0"/>
              <a:t>项与可行前缀</a:t>
            </a:r>
            <a:r>
              <a:rPr kumimoji="1" lang="en-US" altLang="zh-CN" dirty="0"/>
              <a:t>(</a:t>
            </a:r>
            <a:r>
              <a:rPr kumimoji="1" lang="zh-CN" altLang="en-US" dirty="0"/>
              <a:t>活前缀</a:t>
            </a:r>
            <a:r>
              <a:rPr kumimoji="1" lang="en-US" altLang="zh-CN" dirty="0"/>
              <a:t>)</a:t>
            </a:r>
            <a:endParaRPr kumimoji="1" lang="zh-CN" altLang="en-US" dirty="0"/>
          </a:p>
        </p:txBody>
      </p:sp>
    </p:spTree>
    <p:extLst>
      <p:ext uri="{BB962C8B-B14F-4D97-AF65-F5344CB8AC3E}">
        <p14:creationId xmlns:p14="http://schemas.microsoft.com/office/powerpoint/2010/main" val="295465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blinds(horizontal)">
                                      <p:cBhvr>
                                        <p:cTn id="21" dur="500"/>
                                        <p:tgtEl>
                                          <p:spTgt spid="2">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blinds(horizontal)">
                                      <p:cBhvr>
                                        <p:cTn id="24" dur="500"/>
                                        <p:tgtEl>
                                          <p:spTgt spid="2">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blinds(horizontal)">
                                      <p:cBhvr>
                                        <p:cTn id="27" dur="500"/>
                                        <p:tgtEl>
                                          <p:spTgt spid="2">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blinds(horizontal)">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blinds(horizontal)">
                                      <p:cBhvr>
                                        <p:cTn id="35" dur="500"/>
                                        <p:tgtEl>
                                          <p:spTgt spid="2">
                                            <p:txEl>
                                              <p:pRg st="8" end="8"/>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blinds(horizontal)">
                                      <p:cBhvr>
                                        <p:cTn id="38"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8A85ADB-2BA9-D74F-8B23-CEEE1D1DDDED}"/>
              </a:ext>
            </a:extLst>
          </p:cNvPr>
          <p:cNvSpPr>
            <a:spLocks noGrp="1"/>
          </p:cNvSpPr>
          <p:nvPr>
            <p:ph idx="1"/>
          </p:nvPr>
        </p:nvSpPr>
        <p:spPr/>
        <p:txBody>
          <a:bodyPr/>
          <a:lstStyle/>
          <a:p>
            <a:r>
              <a:rPr kumimoji="1" lang="en" altLang="zh-CN" dirty="0"/>
              <a:t>LR(1)</a:t>
            </a:r>
            <a:r>
              <a:rPr kumimoji="1" lang="zh-CN" altLang="en-US" dirty="0"/>
              <a:t>项集族的构造和</a:t>
            </a:r>
            <a:r>
              <a:rPr kumimoji="1" lang="en" altLang="zh-CN" dirty="0"/>
              <a:t>LR(0)</a:t>
            </a:r>
            <a:r>
              <a:rPr kumimoji="1" lang="zh-CN" altLang="en-US" dirty="0"/>
              <a:t>项集族类似，但是</a:t>
            </a:r>
            <a:r>
              <a:rPr kumimoji="1" lang="en" altLang="zh-CN" dirty="0"/>
              <a:t>CLOSURE</a:t>
            </a:r>
            <a:r>
              <a:rPr kumimoji="1" lang="zh-CN" altLang="en-US" dirty="0"/>
              <a:t>和</a:t>
            </a:r>
            <a:r>
              <a:rPr kumimoji="1" lang="en" altLang="zh-CN" dirty="0"/>
              <a:t>GOTO</a:t>
            </a:r>
            <a:r>
              <a:rPr kumimoji="1" lang="zh-CN" altLang="en-US" dirty="0"/>
              <a:t>有所不同</a:t>
            </a:r>
            <a:endParaRPr kumimoji="1" lang="en-US" altLang="zh-CN" dirty="0"/>
          </a:p>
          <a:p>
            <a:pPr lvl="1"/>
            <a:r>
              <a:rPr kumimoji="1" lang="zh-CN" altLang="en-US" dirty="0"/>
              <a:t>在</a:t>
            </a:r>
            <a:r>
              <a:rPr kumimoji="1" lang="en" altLang="zh-CN" dirty="0"/>
              <a:t>CLOSURE</a:t>
            </a:r>
            <a:r>
              <a:rPr kumimoji="1" lang="zh-CN" altLang="en-US" dirty="0"/>
              <a:t>中，当由项</a:t>
            </a:r>
            <a:r>
              <a:rPr kumimoji="1" lang="en-US" altLang="zh-CN" dirty="0"/>
              <a:t>[</a:t>
            </a:r>
            <a:r>
              <a:rPr kumimoji="1" lang="en" altLang="zh-CN" dirty="0"/>
              <a:t>A</a:t>
            </a:r>
            <a:r>
              <a:rPr kumimoji="1" lang="en-US" altLang="zh-CN" dirty="0"/>
              <a:t>→α·B</a:t>
            </a:r>
            <a:r>
              <a:rPr kumimoji="1" lang="en-US" altLang="zh-CN" dirty="0">
                <a:solidFill>
                  <a:srgbClr val="FF0000"/>
                </a:solidFill>
              </a:rPr>
              <a:t>β,</a:t>
            </a:r>
            <a:r>
              <a:rPr kumimoji="1" lang="zh-CN" altLang="en-US" dirty="0">
                <a:solidFill>
                  <a:srgbClr val="FF0000"/>
                </a:solidFill>
              </a:rPr>
              <a:t> </a:t>
            </a:r>
            <a:r>
              <a:rPr kumimoji="1" lang="en-US" altLang="zh-CN" dirty="0">
                <a:solidFill>
                  <a:srgbClr val="FF0000"/>
                </a:solidFill>
              </a:rPr>
              <a:t>a</a:t>
            </a:r>
            <a:r>
              <a:rPr kumimoji="1" lang="en-US" altLang="zh-CN" dirty="0"/>
              <a:t>]</a:t>
            </a:r>
            <a:r>
              <a:rPr kumimoji="1" lang="zh-CN" altLang="en-US" dirty="0"/>
              <a:t>生成新项</a:t>
            </a:r>
            <a:r>
              <a:rPr kumimoji="1" lang="en-US" altLang="zh-CN" dirty="0"/>
              <a:t>[B→·</a:t>
            </a:r>
            <a:r>
              <a:rPr kumimoji="1" lang="en-US" altLang="zh-CN" dirty="0" err="1"/>
              <a:t>θ</a:t>
            </a:r>
            <a:r>
              <a:rPr kumimoji="1" lang="en-US" altLang="zh-CN" dirty="0"/>
              <a:t>,</a:t>
            </a:r>
            <a:r>
              <a:rPr kumimoji="1" lang="zh-CN" altLang="en-US" dirty="0"/>
              <a:t> </a:t>
            </a:r>
            <a:r>
              <a:rPr kumimoji="1" lang="en" altLang="zh-CN" dirty="0"/>
              <a:t>b]</a:t>
            </a:r>
            <a:r>
              <a:rPr kumimoji="1" lang="zh-CN" altLang="en-US" dirty="0"/>
              <a:t>时，</a:t>
            </a:r>
            <a:r>
              <a:rPr kumimoji="1" lang="en" altLang="zh-CN" dirty="0"/>
              <a:t>b</a:t>
            </a:r>
            <a:r>
              <a:rPr kumimoji="1" lang="zh-CN" altLang="en-US" dirty="0"/>
              <a:t>必须在</a:t>
            </a:r>
            <a:r>
              <a:rPr kumimoji="1" lang="en" altLang="zh-CN" dirty="0"/>
              <a:t>FIRST(</a:t>
            </a:r>
            <a:r>
              <a:rPr kumimoji="1" lang="el-GR" altLang="zh-CN" dirty="0">
                <a:solidFill>
                  <a:srgbClr val="FF0000"/>
                </a:solidFill>
              </a:rPr>
              <a:t>β</a:t>
            </a:r>
            <a:r>
              <a:rPr kumimoji="1" lang="en" altLang="zh-CN" dirty="0">
                <a:solidFill>
                  <a:srgbClr val="FF0000"/>
                </a:solidFill>
              </a:rPr>
              <a:t>a</a:t>
            </a:r>
            <a:r>
              <a:rPr kumimoji="1" lang="en" altLang="zh-CN" dirty="0"/>
              <a:t>)</a:t>
            </a:r>
            <a:r>
              <a:rPr kumimoji="1" lang="zh-CN" altLang="en-US" dirty="0"/>
              <a:t>中</a:t>
            </a:r>
            <a:endParaRPr kumimoji="1" lang="en-US" altLang="zh-CN" dirty="0"/>
          </a:p>
          <a:p>
            <a:pPr lvl="1"/>
            <a:r>
              <a:rPr kumimoji="1" lang="zh-CN" altLang="en-US" dirty="0"/>
              <a:t>对于</a:t>
            </a:r>
            <a:r>
              <a:rPr kumimoji="1" lang="en-US" altLang="zh-CN" dirty="0"/>
              <a:t>LR(1)</a:t>
            </a:r>
            <a:r>
              <a:rPr kumimoji="1" lang="zh-CN" altLang="en-US" dirty="0"/>
              <a:t>项集中的任意项</a:t>
            </a:r>
            <a:r>
              <a:rPr kumimoji="1" lang="en-US" altLang="zh-CN" dirty="0"/>
              <a:t>[</a:t>
            </a:r>
            <a:r>
              <a:rPr kumimoji="1" lang="en-US" altLang="zh-CN" dirty="0" err="1"/>
              <a:t>A→a·B</a:t>
            </a:r>
            <a:r>
              <a:rPr kumimoji="1" lang="en-US" altLang="zh-CN" dirty="0"/>
              <a:t>β,</a:t>
            </a:r>
            <a:r>
              <a:rPr kumimoji="1" lang="zh-CN" altLang="en-US" dirty="0"/>
              <a:t> </a:t>
            </a:r>
            <a:r>
              <a:rPr kumimoji="1" lang="en-US" altLang="zh-CN" dirty="0"/>
              <a:t>a]</a:t>
            </a:r>
            <a:r>
              <a:rPr kumimoji="1" lang="zh-CN" altLang="en-US" dirty="0"/>
              <a:t>，总有</a:t>
            </a:r>
            <a:r>
              <a:rPr kumimoji="1" lang="en-US" altLang="zh-CN" dirty="0"/>
              <a:t>:</a:t>
            </a:r>
            <a:r>
              <a:rPr kumimoji="1" lang="zh-CN" altLang="en-US" dirty="0"/>
              <a:t> </a:t>
            </a:r>
            <a:r>
              <a:rPr kumimoji="1" lang="en-US" altLang="zh-CN" dirty="0"/>
              <a:t>a</a:t>
            </a:r>
            <a:r>
              <a:rPr kumimoji="1" lang="zh-CN" altLang="en-US" dirty="0"/>
              <a:t>在</a:t>
            </a:r>
            <a:r>
              <a:rPr kumimoji="1" lang="en-US" altLang="zh-CN" dirty="0"/>
              <a:t>FOLLOW(A)</a:t>
            </a:r>
            <a:r>
              <a:rPr kumimoji="1" lang="zh-CN" altLang="en-US" dirty="0"/>
              <a:t>中</a:t>
            </a:r>
            <a:endParaRPr kumimoji="1" lang="en-US" altLang="zh-CN" dirty="0"/>
          </a:p>
          <a:p>
            <a:pPr lvl="2"/>
            <a:r>
              <a:rPr kumimoji="1" lang="zh-CN" altLang="en-US" dirty="0"/>
              <a:t>初始项满足该条件</a:t>
            </a:r>
            <a:endParaRPr kumimoji="1" lang="en-US" altLang="zh-CN" dirty="0"/>
          </a:p>
          <a:p>
            <a:pPr lvl="2"/>
            <a:r>
              <a:rPr kumimoji="1" lang="zh-CN" altLang="en-US" dirty="0"/>
              <a:t>每次求解</a:t>
            </a:r>
            <a:r>
              <a:rPr kumimoji="1" lang="en-US" altLang="zh-CN" dirty="0"/>
              <a:t>CLOSURE</a:t>
            </a:r>
            <a:r>
              <a:rPr kumimoji="1" lang="zh-CN" altLang="en-US" dirty="0"/>
              <a:t>项集时，新产生的项也满足这个条件</a:t>
            </a:r>
          </a:p>
        </p:txBody>
      </p:sp>
      <p:sp>
        <p:nvSpPr>
          <p:cNvPr id="3" name="页脚占位符 2">
            <a:extLst>
              <a:ext uri="{FF2B5EF4-FFF2-40B4-BE49-F238E27FC236}">
                <a16:creationId xmlns:a16="http://schemas.microsoft.com/office/drawing/2014/main" id="{6D994C96-F6D7-F540-96EB-74DCF0AD47C1}"/>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CE8BA93F-4595-FC4D-972D-8DD7FF0DF481}"/>
              </a:ext>
            </a:extLst>
          </p:cNvPr>
          <p:cNvSpPr>
            <a:spLocks noGrp="1"/>
          </p:cNvSpPr>
          <p:nvPr>
            <p:ph type="sldNum" sz="quarter" idx="12"/>
          </p:nvPr>
        </p:nvSpPr>
        <p:spPr/>
        <p:txBody>
          <a:bodyPr/>
          <a:lstStyle/>
          <a:p>
            <a:fld id="{91F816EA-24CC-2048-859A-C5EA9F275392}" type="slidenum">
              <a:rPr lang="en-US" smtClean="0"/>
              <a:pPr/>
              <a:t>96</a:t>
            </a:fld>
            <a:endParaRPr lang="en-US" dirty="0"/>
          </a:p>
        </p:txBody>
      </p:sp>
      <p:sp>
        <p:nvSpPr>
          <p:cNvPr id="5" name="标题 4">
            <a:extLst>
              <a:ext uri="{FF2B5EF4-FFF2-40B4-BE49-F238E27FC236}">
                <a16:creationId xmlns:a16="http://schemas.microsoft.com/office/drawing/2014/main" id="{98A3451F-B2DF-7A43-A04A-B45A699AD947}"/>
              </a:ext>
            </a:extLst>
          </p:cNvPr>
          <p:cNvSpPr>
            <a:spLocks noGrp="1"/>
          </p:cNvSpPr>
          <p:nvPr>
            <p:ph type="title"/>
          </p:nvPr>
        </p:nvSpPr>
        <p:spPr/>
        <p:txBody>
          <a:bodyPr/>
          <a:lstStyle/>
          <a:p>
            <a:r>
              <a:rPr kumimoji="1" lang="zh-CN" altLang="en-US" dirty="0"/>
              <a:t>构造</a:t>
            </a:r>
            <a:r>
              <a:rPr kumimoji="1" lang="en" altLang="zh-CN" dirty="0"/>
              <a:t>LR(1)</a:t>
            </a:r>
            <a:r>
              <a:rPr kumimoji="1" lang="zh-CN" altLang="en-US" dirty="0"/>
              <a:t>项集</a:t>
            </a:r>
          </a:p>
        </p:txBody>
      </p:sp>
    </p:spTree>
    <p:extLst>
      <p:ext uri="{BB962C8B-B14F-4D97-AF65-F5344CB8AC3E}">
        <p14:creationId xmlns:p14="http://schemas.microsoft.com/office/powerpoint/2010/main" val="21962113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9D93117-8488-4544-82F7-71ED972AA8BA}"/>
              </a:ext>
            </a:extLst>
          </p:cNvPr>
          <p:cNvSpPr>
            <a:spLocks noGrp="1"/>
          </p:cNvSpPr>
          <p:nvPr>
            <p:ph idx="1"/>
          </p:nvPr>
        </p:nvSpPr>
        <p:spPr/>
        <p:txBody>
          <a:bodyPr/>
          <a:lstStyle/>
          <a:p>
            <a:r>
              <a:rPr kumimoji="1" lang="zh-CN" altLang="en-US" dirty="0"/>
              <a:t>注意</a:t>
            </a:r>
            <a:r>
              <a:rPr kumimoji="1" lang="en-US" altLang="zh-CN" dirty="0"/>
              <a:t>:</a:t>
            </a:r>
            <a:r>
              <a:rPr kumimoji="1" lang="zh-CN" altLang="en-US" dirty="0"/>
              <a:t> 在添加</a:t>
            </a:r>
            <a:r>
              <a:rPr kumimoji="1" lang="en-US" altLang="zh-CN" dirty="0"/>
              <a:t>[B→·</a:t>
            </a:r>
            <a:r>
              <a:rPr kumimoji="1" lang="en-US" altLang="zh-CN" dirty="0" err="1"/>
              <a:t>γ</a:t>
            </a:r>
            <a:r>
              <a:rPr kumimoji="1" lang="en-US" altLang="zh-CN" dirty="0"/>
              <a:t>,</a:t>
            </a:r>
            <a:r>
              <a:rPr kumimoji="1" lang="zh-CN" altLang="en-US" dirty="0"/>
              <a:t> </a:t>
            </a:r>
            <a:r>
              <a:rPr kumimoji="1" lang="en-US" altLang="zh-CN" dirty="0"/>
              <a:t>b]</a:t>
            </a:r>
            <a:r>
              <a:rPr kumimoji="1" lang="zh-CN" altLang="en-US" dirty="0"/>
              <a:t>时，</a:t>
            </a:r>
            <a:r>
              <a:rPr kumimoji="1" lang="en-US" altLang="zh-CN" dirty="0">
                <a:solidFill>
                  <a:srgbClr val="FF0000"/>
                </a:solidFill>
              </a:rPr>
              <a:t>b</a:t>
            </a:r>
            <a:r>
              <a:rPr kumimoji="1" lang="zh-CN" altLang="en-US" dirty="0">
                <a:solidFill>
                  <a:srgbClr val="FF0000"/>
                </a:solidFill>
              </a:rPr>
              <a:t>的取值范围</a:t>
            </a:r>
          </a:p>
        </p:txBody>
      </p:sp>
      <p:sp>
        <p:nvSpPr>
          <p:cNvPr id="3" name="页脚占位符 2">
            <a:extLst>
              <a:ext uri="{FF2B5EF4-FFF2-40B4-BE49-F238E27FC236}">
                <a16:creationId xmlns:a16="http://schemas.microsoft.com/office/drawing/2014/main" id="{ED1B69A3-4029-0E4C-9FD5-D16C0C7FC531}"/>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3487829B-3AAB-9446-9EFB-492D8367CA1E}"/>
              </a:ext>
            </a:extLst>
          </p:cNvPr>
          <p:cNvSpPr>
            <a:spLocks noGrp="1"/>
          </p:cNvSpPr>
          <p:nvPr>
            <p:ph type="sldNum" sz="quarter" idx="12"/>
          </p:nvPr>
        </p:nvSpPr>
        <p:spPr/>
        <p:txBody>
          <a:bodyPr/>
          <a:lstStyle/>
          <a:p>
            <a:fld id="{91F816EA-24CC-2048-859A-C5EA9F275392}" type="slidenum">
              <a:rPr lang="en-US" smtClean="0"/>
              <a:pPr/>
              <a:t>97</a:t>
            </a:fld>
            <a:endParaRPr lang="en-US" dirty="0"/>
          </a:p>
        </p:txBody>
      </p:sp>
      <p:sp>
        <p:nvSpPr>
          <p:cNvPr id="5" name="标题 4">
            <a:extLst>
              <a:ext uri="{FF2B5EF4-FFF2-40B4-BE49-F238E27FC236}">
                <a16:creationId xmlns:a16="http://schemas.microsoft.com/office/drawing/2014/main" id="{13A81438-3E5C-A541-AB90-665ED20740EE}"/>
              </a:ext>
            </a:extLst>
          </p:cNvPr>
          <p:cNvSpPr>
            <a:spLocks noGrp="1"/>
          </p:cNvSpPr>
          <p:nvPr>
            <p:ph type="title"/>
          </p:nvPr>
        </p:nvSpPr>
        <p:spPr/>
        <p:txBody>
          <a:bodyPr/>
          <a:lstStyle/>
          <a:p>
            <a:r>
              <a:rPr kumimoji="1" lang="en" altLang="zh-CN" dirty="0"/>
              <a:t>LR(1)</a:t>
            </a:r>
            <a:r>
              <a:rPr kumimoji="1" lang="zh-CN" altLang="en-US" dirty="0"/>
              <a:t>项集的</a:t>
            </a:r>
            <a:r>
              <a:rPr kumimoji="1" lang="en" altLang="zh-CN" dirty="0"/>
              <a:t>CLOSURE</a:t>
            </a:r>
            <a:r>
              <a:rPr kumimoji="1" lang="zh-CN" altLang="en-US" dirty="0"/>
              <a:t>算法</a:t>
            </a:r>
          </a:p>
        </p:txBody>
      </p:sp>
      <p:pic>
        <p:nvPicPr>
          <p:cNvPr id="31746" name="Picture 2">
            <a:extLst>
              <a:ext uri="{FF2B5EF4-FFF2-40B4-BE49-F238E27FC236}">
                <a16:creationId xmlns:a16="http://schemas.microsoft.com/office/drawing/2014/main" id="{03498247-D7FE-A049-8916-85BDAD052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0" y="1683382"/>
            <a:ext cx="10401300" cy="44831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线连接符 6">
            <a:extLst>
              <a:ext uri="{FF2B5EF4-FFF2-40B4-BE49-F238E27FC236}">
                <a16:creationId xmlns:a16="http://schemas.microsoft.com/office/drawing/2014/main" id="{44580E1E-C91F-904B-AF91-71C1ACD1AC7B}"/>
              </a:ext>
            </a:extLst>
          </p:cNvPr>
          <p:cNvCxnSpPr/>
          <p:nvPr/>
        </p:nvCxnSpPr>
        <p:spPr bwMode="auto">
          <a:xfrm>
            <a:off x="6248400" y="3962400"/>
            <a:ext cx="4775199" cy="0"/>
          </a:xfrm>
          <a:prstGeom prst="line">
            <a:avLst/>
          </a:prstGeom>
          <a:gradFill rotWithShape="0">
            <a:gsLst>
              <a:gs pos="0">
                <a:srgbClr val="A50021"/>
              </a:gs>
              <a:gs pos="100000">
                <a:schemeClr val="tx1"/>
              </a:gs>
            </a:gsLst>
            <a:lin ang="0" scaled="1"/>
          </a:gradFill>
          <a:ln w="38100" cap="flat" cmpd="sng" algn="ctr">
            <a:solidFill>
              <a:srgbClr val="A4001D"/>
            </a:solidFill>
            <a:prstDash val="solid"/>
            <a:miter lim="800000"/>
            <a:headEnd type="none" w="med" len="med"/>
            <a:tailEnd type="none" w="med" len="med"/>
          </a:ln>
          <a:effectLst/>
        </p:spPr>
      </p:cxnSp>
    </p:spTree>
    <p:extLst>
      <p:ext uri="{BB962C8B-B14F-4D97-AF65-F5344CB8AC3E}">
        <p14:creationId xmlns:p14="http://schemas.microsoft.com/office/powerpoint/2010/main" val="14014778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6993AA9-0411-0848-9601-0DE736BD7FD9}"/>
              </a:ext>
            </a:extLst>
          </p:cNvPr>
          <p:cNvSpPr>
            <a:spLocks noGrp="1"/>
          </p:cNvSpPr>
          <p:nvPr>
            <p:ph idx="1"/>
          </p:nvPr>
        </p:nvSpPr>
        <p:spPr/>
        <p:txBody>
          <a:bodyPr/>
          <a:lstStyle/>
          <a:p>
            <a:r>
              <a:rPr kumimoji="1" lang="zh-CN" altLang="en-US" dirty="0"/>
              <a:t>和</a:t>
            </a:r>
            <a:r>
              <a:rPr kumimoji="1" lang="en" altLang="zh-CN" dirty="0"/>
              <a:t>LR(0)</a:t>
            </a:r>
            <a:r>
              <a:rPr kumimoji="1" lang="zh-CN" altLang="en-US" dirty="0"/>
              <a:t>项集的</a:t>
            </a:r>
            <a:r>
              <a:rPr kumimoji="1" lang="en" altLang="zh-CN" dirty="0"/>
              <a:t>GOTO</a:t>
            </a:r>
            <a:r>
              <a:rPr kumimoji="1" lang="zh-CN" altLang="en-US" dirty="0"/>
              <a:t>算法基本相同</a:t>
            </a:r>
          </a:p>
        </p:txBody>
      </p:sp>
      <p:sp>
        <p:nvSpPr>
          <p:cNvPr id="3" name="页脚占位符 2">
            <a:extLst>
              <a:ext uri="{FF2B5EF4-FFF2-40B4-BE49-F238E27FC236}">
                <a16:creationId xmlns:a16="http://schemas.microsoft.com/office/drawing/2014/main" id="{8EF07DEF-A8FD-FD4D-A2FB-7960552F73A2}"/>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450F6C7C-BCCA-D54A-90BA-4DB834697330}"/>
              </a:ext>
            </a:extLst>
          </p:cNvPr>
          <p:cNvSpPr>
            <a:spLocks noGrp="1"/>
          </p:cNvSpPr>
          <p:nvPr>
            <p:ph type="sldNum" sz="quarter" idx="12"/>
          </p:nvPr>
        </p:nvSpPr>
        <p:spPr/>
        <p:txBody>
          <a:bodyPr/>
          <a:lstStyle/>
          <a:p>
            <a:fld id="{91F816EA-24CC-2048-859A-C5EA9F275392}" type="slidenum">
              <a:rPr lang="en-US" smtClean="0"/>
              <a:pPr/>
              <a:t>98</a:t>
            </a:fld>
            <a:endParaRPr lang="en-US" dirty="0"/>
          </a:p>
        </p:txBody>
      </p:sp>
      <p:sp>
        <p:nvSpPr>
          <p:cNvPr id="5" name="标题 4">
            <a:extLst>
              <a:ext uri="{FF2B5EF4-FFF2-40B4-BE49-F238E27FC236}">
                <a16:creationId xmlns:a16="http://schemas.microsoft.com/office/drawing/2014/main" id="{549FDF5F-7709-4A44-83CA-120F972E1BEB}"/>
              </a:ext>
            </a:extLst>
          </p:cNvPr>
          <p:cNvSpPr>
            <a:spLocks noGrp="1"/>
          </p:cNvSpPr>
          <p:nvPr>
            <p:ph type="title"/>
          </p:nvPr>
        </p:nvSpPr>
        <p:spPr/>
        <p:txBody>
          <a:bodyPr/>
          <a:lstStyle/>
          <a:p>
            <a:r>
              <a:rPr kumimoji="1" lang="en" altLang="zh-CN" dirty="0"/>
              <a:t>LR(1)</a:t>
            </a:r>
            <a:r>
              <a:rPr kumimoji="1" lang="zh-CN" altLang="en-US" dirty="0"/>
              <a:t>项集的</a:t>
            </a:r>
            <a:r>
              <a:rPr kumimoji="1" lang="en" altLang="zh-CN" dirty="0"/>
              <a:t>GOTO</a:t>
            </a:r>
            <a:r>
              <a:rPr kumimoji="1" lang="zh-CN" altLang="en-US" dirty="0"/>
              <a:t>算法</a:t>
            </a:r>
          </a:p>
        </p:txBody>
      </p:sp>
      <p:pic>
        <p:nvPicPr>
          <p:cNvPr id="32770" name="Picture 2">
            <a:extLst>
              <a:ext uri="{FF2B5EF4-FFF2-40B4-BE49-F238E27FC236}">
                <a16:creationId xmlns:a16="http://schemas.microsoft.com/office/drawing/2014/main" id="{595402E9-5FAC-114D-ADF0-B2059422F1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28800"/>
            <a:ext cx="10518388"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8647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3F1891E-5C85-7245-9913-B2B4DB637C07}"/>
              </a:ext>
            </a:extLst>
          </p:cNvPr>
          <p:cNvSpPr>
            <a:spLocks noGrp="1"/>
          </p:cNvSpPr>
          <p:nvPr>
            <p:ph idx="1"/>
          </p:nvPr>
        </p:nvSpPr>
        <p:spPr/>
        <p:txBody>
          <a:bodyPr/>
          <a:lstStyle/>
          <a:p>
            <a:r>
              <a:rPr kumimoji="1" lang="zh-CN" altLang="en-US" dirty="0"/>
              <a:t>和</a:t>
            </a:r>
            <a:r>
              <a:rPr kumimoji="1" lang="en" altLang="zh-CN" dirty="0"/>
              <a:t>LR(0)</a:t>
            </a:r>
            <a:r>
              <a:rPr kumimoji="1" lang="zh-CN" altLang="en-US" dirty="0"/>
              <a:t>项集族的构造算法相同</a:t>
            </a:r>
          </a:p>
        </p:txBody>
      </p:sp>
      <p:sp>
        <p:nvSpPr>
          <p:cNvPr id="3" name="页脚占位符 2">
            <a:extLst>
              <a:ext uri="{FF2B5EF4-FFF2-40B4-BE49-F238E27FC236}">
                <a16:creationId xmlns:a16="http://schemas.microsoft.com/office/drawing/2014/main" id="{3C0E9F3D-0AB2-564D-A655-CFDAC82C1334}"/>
              </a:ext>
            </a:extLst>
          </p:cNvPr>
          <p:cNvSpPr>
            <a:spLocks noGrp="1"/>
          </p:cNvSpPr>
          <p:nvPr>
            <p:ph type="ftr" sz="quarter" idx="11"/>
          </p:nvPr>
        </p:nvSpPr>
        <p:spPr/>
        <p:txBody>
          <a:bodyPr/>
          <a:lstStyle/>
          <a:p>
            <a:pPr>
              <a:defRPr/>
            </a:pPr>
            <a:r>
              <a:rPr lang="en-US"/>
              <a:t>Compiler@HDU Spring 2024</a:t>
            </a:r>
            <a:endParaRPr lang="en-US" dirty="0"/>
          </a:p>
        </p:txBody>
      </p:sp>
      <p:sp>
        <p:nvSpPr>
          <p:cNvPr id="4" name="灯片编号占位符 3">
            <a:extLst>
              <a:ext uri="{FF2B5EF4-FFF2-40B4-BE49-F238E27FC236}">
                <a16:creationId xmlns:a16="http://schemas.microsoft.com/office/drawing/2014/main" id="{308B940B-8232-4F44-8401-133255C08CD8}"/>
              </a:ext>
            </a:extLst>
          </p:cNvPr>
          <p:cNvSpPr>
            <a:spLocks noGrp="1"/>
          </p:cNvSpPr>
          <p:nvPr>
            <p:ph type="sldNum" sz="quarter" idx="12"/>
          </p:nvPr>
        </p:nvSpPr>
        <p:spPr/>
        <p:txBody>
          <a:bodyPr/>
          <a:lstStyle/>
          <a:p>
            <a:fld id="{91F816EA-24CC-2048-859A-C5EA9F275392}" type="slidenum">
              <a:rPr lang="en-US" smtClean="0"/>
              <a:pPr/>
              <a:t>99</a:t>
            </a:fld>
            <a:endParaRPr lang="en-US" dirty="0"/>
          </a:p>
        </p:txBody>
      </p:sp>
      <p:sp>
        <p:nvSpPr>
          <p:cNvPr id="5" name="标题 4">
            <a:extLst>
              <a:ext uri="{FF2B5EF4-FFF2-40B4-BE49-F238E27FC236}">
                <a16:creationId xmlns:a16="http://schemas.microsoft.com/office/drawing/2014/main" id="{31420530-F774-4A4F-A5B4-5D4A9B16CBBB}"/>
              </a:ext>
            </a:extLst>
          </p:cNvPr>
          <p:cNvSpPr>
            <a:spLocks noGrp="1"/>
          </p:cNvSpPr>
          <p:nvPr>
            <p:ph type="title"/>
          </p:nvPr>
        </p:nvSpPr>
        <p:spPr/>
        <p:txBody>
          <a:bodyPr/>
          <a:lstStyle/>
          <a:p>
            <a:r>
              <a:rPr kumimoji="1" lang="en" altLang="zh-CN" dirty="0"/>
              <a:t>LR(1)</a:t>
            </a:r>
            <a:r>
              <a:rPr kumimoji="1" lang="zh-CN" altLang="en-US" dirty="0"/>
              <a:t>项集族的构造算法</a:t>
            </a:r>
          </a:p>
        </p:txBody>
      </p:sp>
      <p:pic>
        <p:nvPicPr>
          <p:cNvPr id="33794" name="Picture 2">
            <a:extLst>
              <a:ext uri="{FF2B5EF4-FFF2-40B4-BE49-F238E27FC236}">
                <a16:creationId xmlns:a16="http://schemas.microsoft.com/office/drawing/2014/main" id="{5B35FFF3-DBE0-674B-A484-3E46A220F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778000"/>
            <a:ext cx="10399782" cy="4416896"/>
          </a:xfrm>
          <a:prstGeom prst="rect">
            <a:avLst/>
          </a:prstGeom>
          <a:noFill/>
          <a:extLst>
            <a:ext uri="{909E8E84-426E-40DD-AFC4-6F175D3DCCD1}">
              <a14:hiddenFill xmlns:a14="http://schemas.microsoft.com/office/drawing/2010/main">
                <a:solidFill>
                  <a:srgbClr val="FFFFFF"/>
                </a:solidFill>
              </a14:hiddenFill>
            </a:ext>
          </a:extLst>
        </p:spPr>
      </p:pic>
      <p:sp>
        <p:nvSpPr>
          <p:cNvPr id="6" name="圆角矩形 5">
            <a:extLst>
              <a:ext uri="{FF2B5EF4-FFF2-40B4-BE49-F238E27FC236}">
                <a16:creationId xmlns:a16="http://schemas.microsoft.com/office/drawing/2014/main" id="{642DB24A-2399-804E-8306-9235BCB041AB}"/>
              </a:ext>
            </a:extLst>
          </p:cNvPr>
          <p:cNvSpPr/>
          <p:nvPr/>
        </p:nvSpPr>
        <p:spPr bwMode="auto">
          <a:xfrm>
            <a:off x="6324600" y="2286000"/>
            <a:ext cx="2286000" cy="533400"/>
          </a:xfrm>
          <a:prstGeom prst="roundRect">
            <a:avLst/>
          </a:prstGeom>
          <a:noFill/>
          <a:ln w="38100" cap="flat" cmpd="sng" algn="ctr">
            <a:solidFill>
              <a:srgbClr val="00B05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3591616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heme/theme1.xml><?xml version="1.0" encoding="utf-8"?>
<a:theme xmlns:a="http://schemas.openxmlformats.org/drawingml/2006/main" name="主题5">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4784</TotalTime>
  <Words>12950</Words>
  <Application>Microsoft Macintosh PowerPoint</Application>
  <PresentationFormat>宽屏</PresentationFormat>
  <Paragraphs>1243</Paragraphs>
  <Slides>134</Slides>
  <Notes>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134</vt:i4>
      </vt:variant>
    </vt:vector>
  </HeadingPairs>
  <TitlesOfParts>
    <vt:vector size="147" baseType="lpstr">
      <vt:lpstr>华文新魏</vt:lpstr>
      <vt:lpstr>华文新魏</vt:lpstr>
      <vt:lpstr>宋体</vt:lpstr>
      <vt:lpstr>Times</vt:lpstr>
      <vt:lpstr>Arial</vt:lpstr>
      <vt:lpstr>Calibri</vt:lpstr>
      <vt:lpstr>Cambria Math</vt:lpstr>
      <vt:lpstr>Comic Sans MS</vt:lpstr>
      <vt:lpstr>Consolas</vt:lpstr>
      <vt:lpstr>Lucida Sans</vt:lpstr>
      <vt:lpstr>Tahoma</vt:lpstr>
      <vt:lpstr>Times New Roman</vt:lpstr>
      <vt:lpstr>主题5</vt:lpstr>
      <vt:lpstr>编译原理与实践 Principle and Practice of Compiler 2023-2024第2学期</vt:lpstr>
      <vt:lpstr>主要内容</vt:lpstr>
      <vt:lpstr>语法分析器的作用</vt:lpstr>
      <vt:lpstr>语法分析器的分类</vt:lpstr>
      <vt:lpstr>程序设计语言构造的描述</vt:lpstr>
      <vt:lpstr>上下文无关文法</vt:lpstr>
      <vt:lpstr>上下文无关文法的例子</vt:lpstr>
      <vt:lpstr>推导</vt:lpstr>
      <vt:lpstr>推导(cont.)</vt:lpstr>
      <vt:lpstr>句型、句子和语言</vt:lpstr>
      <vt:lpstr>语法分析树</vt:lpstr>
      <vt:lpstr>语法分析树的例子</vt:lpstr>
      <vt:lpstr>从推导序列构造分析树的例子</vt:lpstr>
      <vt:lpstr>二义性</vt:lpstr>
      <vt:lpstr>二义性(cont.)</vt:lpstr>
      <vt:lpstr>词法分析和语法分析的比较</vt:lpstr>
      <vt:lpstr>上下文无关文法和正则表达式</vt:lpstr>
      <vt:lpstr>文法及其生成的语言</vt:lpstr>
      <vt:lpstr>设计文法</vt:lpstr>
      <vt:lpstr>设计文法</vt:lpstr>
      <vt:lpstr>二义性的消除</vt:lpstr>
      <vt:lpstr>二义性的消除</vt:lpstr>
      <vt:lpstr>左递归的消除</vt:lpstr>
      <vt:lpstr>直接左递归的消除</vt:lpstr>
      <vt:lpstr>直接左递归消去例子</vt:lpstr>
      <vt:lpstr>消除多步左递归</vt:lpstr>
      <vt:lpstr>通用左递归消除方法</vt:lpstr>
      <vt:lpstr>通用左递归消去的例子</vt:lpstr>
      <vt:lpstr>预测分析法简介</vt:lpstr>
      <vt:lpstr>提取左公共因子的文法变换</vt:lpstr>
      <vt:lpstr>自顶向下的语法分析</vt:lpstr>
      <vt:lpstr>自顶向下分析的例子</vt:lpstr>
      <vt:lpstr>递归下降的语法分析</vt:lpstr>
      <vt:lpstr>递归下降分析技术中的回溯</vt:lpstr>
      <vt:lpstr>递归下降分析中回溯的例子</vt:lpstr>
      <vt:lpstr>FIRST和FOLLOW</vt:lpstr>
      <vt:lpstr>FIRST</vt:lpstr>
      <vt:lpstr>FIRST的计算方法</vt:lpstr>
      <vt:lpstr>FOLLOW</vt:lpstr>
      <vt:lpstr>FOLLOW的计算方法</vt:lpstr>
      <vt:lpstr>FIRST/FOLLOW的例子</vt:lpstr>
      <vt:lpstr>FIRST/FOLLOW的例子(cont.)</vt:lpstr>
      <vt:lpstr>LL(1)文法</vt:lpstr>
      <vt:lpstr>LL(1)文法(continue)</vt:lpstr>
      <vt:lpstr>预测分析表的构造</vt:lpstr>
      <vt:lpstr>预测分析表的例子</vt:lpstr>
      <vt:lpstr>预测分析表中的冲突</vt:lpstr>
      <vt:lpstr>LL(1)文法的递归下降分析</vt:lpstr>
      <vt:lpstr>非递归的预测分析</vt:lpstr>
      <vt:lpstr>非递归的预测分析(续)</vt:lpstr>
      <vt:lpstr>分析表驱动的预测分析器</vt:lpstr>
      <vt:lpstr>预测分析算法</vt:lpstr>
      <vt:lpstr>分析表驱动预测分析的例子</vt:lpstr>
      <vt:lpstr>自底向上的语法分析</vt:lpstr>
      <vt:lpstr>分析过程示例</vt:lpstr>
      <vt:lpstr>归约</vt:lpstr>
      <vt:lpstr>归约的例子</vt:lpstr>
      <vt:lpstr>句柄</vt:lpstr>
      <vt:lpstr>句柄的例子</vt:lpstr>
      <vt:lpstr>移入-归约分析技术</vt:lpstr>
      <vt:lpstr>主要分析动作</vt:lpstr>
      <vt:lpstr>归约分析过程的例子</vt:lpstr>
      <vt:lpstr>为什么句柄总是在栈顶？</vt:lpstr>
      <vt:lpstr>移入-归约分析中的冲突</vt:lpstr>
      <vt:lpstr>移入-归约冲突的例子</vt:lpstr>
      <vt:lpstr>归约-归约冲突的例子</vt:lpstr>
      <vt:lpstr>LR语法分析技术</vt:lpstr>
      <vt:lpstr>LR语法分析器的优点</vt:lpstr>
      <vt:lpstr>LR(0)项-Item</vt:lpstr>
      <vt:lpstr>LR(0)项集规范族的构造</vt:lpstr>
      <vt:lpstr>项集闭包CLOSURE</vt:lpstr>
      <vt:lpstr>CLOSURE(I)的构造算法</vt:lpstr>
      <vt:lpstr>项集闭包构造的例子</vt:lpstr>
      <vt:lpstr>GOTO函数</vt:lpstr>
      <vt:lpstr>求LR(0)项集规范族的算法</vt:lpstr>
      <vt:lpstr>项集规范族构造示例</vt:lpstr>
      <vt:lpstr>LR(0)自动机的构造</vt:lpstr>
      <vt:lpstr>LR(0)自动机的作用 (1)</vt:lpstr>
      <vt:lpstr>LR(0)自动机的作用 (2)</vt:lpstr>
      <vt:lpstr>LR(0)自动机的作用的演示</vt:lpstr>
      <vt:lpstr>LR语法分析器的结构</vt:lpstr>
      <vt:lpstr>LR语法分析表的结构</vt:lpstr>
      <vt:lpstr>LR语法分析器的格局</vt:lpstr>
      <vt:lpstr>LR语法分析器的行为</vt:lpstr>
      <vt:lpstr>LR语法分析算法</vt:lpstr>
      <vt:lpstr>LR分析表的例子</vt:lpstr>
      <vt:lpstr>LR分析过程的例子</vt:lpstr>
      <vt:lpstr>SLR(1)语法分析表的构造</vt:lpstr>
      <vt:lpstr>SLR分析表构造的例子</vt:lpstr>
      <vt:lpstr>非SLR(1)文法的例子</vt:lpstr>
      <vt:lpstr>SLR语法分析器的弱点 </vt:lpstr>
      <vt:lpstr>SLR语法分析器的弱点 </vt:lpstr>
      <vt:lpstr>更强大的LR语法分析器</vt:lpstr>
      <vt:lpstr>LR(1)项</vt:lpstr>
      <vt:lpstr>LR(1)项与可行前缀(活前缀)</vt:lpstr>
      <vt:lpstr>构造LR(1)项集</vt:lpstr>
      <vt:lpstr>LR(1)项集的CLOSURE算法</vt:lpstr>
      <vt:lpstr>LR(1)项集的GOTO算法</vt:lpstr>
      <vt:lpstr>LR(1)项集族的构造算法</vt:lpstr>
      <vt:lpstr>LR(1)项集族的例子</vt:lpstr>
      <vt:lpstr>LR(1)项集的GOTO图</vt:lpstr>
      <vt:lpstr>LR(1)语法分析表的构造</vt:lpstr>
      <vt:lpstr>LR(1)语法分析表的例子</vt:lpstr>
      <vt:lpstr>构造LALR语法分析表</vt:lpstr>
      <vt:lpstr>LR(1)语法分析表的合并</vt:lpstr>
      <vt:lpstr>LALR分析技术的基本思想</vt:lpstr>
      <vt:lpstr>合并引起的冲突</vt:lpstr>
      <vt:lpstr>合并引起归约/归约冲突的例子</vt:lpstr>
      <vt:lpstr>LALR分析表构造算法</vt:lpstr>
      <vt:lpstr>LALR分析表的例子</vt:lpstr>
      <vt:lpstr>LALR分析器和LR分析器</vt:lpstr>
      <vt:lpstr>LALR技术本质</vt:lpstr>
      <vt:lpstr>二义性文法的使用</vt:lpstr>
      <vt:lpstr>优先级/结合性消除冲突</vt:lpstr>
      <vt:lpstr>二义性表达式文法的LR(0)项集</vt:lpstr>
      <vt:lpstr>冲突的原因以及解决</vt:lpstr>
      <vt:lpstr>解决冲突之后的SLR(1)分析表</vt:lpstr>
      <vt:lpstr>悬空else的二义性</vt:lpstr>
      <vt:lpstr>语法错误的处理</vt:lpstr>
      <vt:lpstr>预测分析中的错误恢复</vt:lpstr>
      <vt:lpstr>恐慌模式</vt:lpstr>
      <vt:lpstr>同步词法单元的确定</vt:lpstr>
      <vt:lpstr>恐慌模式的例子</vt:lpstr>
      <vt:lpstr>恐慌模式的例子</vt:lpstr>
      <vt:lpstr>短语层次的恢复</vt:lpstr>
      <vt:lpstr>LR语法分析中的错误恢复 </vt:lpstr>
      <vt:lpstr>LR语法分析中的错误恢复 (2)</vt:lpstr>
      <vt:lpstr>语法分析器生成工具YACC/Bison</vt:lpstr>
      <vt:lpstr>YACC源程序的结构</vt:lpstr>
      <vt:lpstr>翻译规则的格式</vt:lpstr>
      <vt:lpstr>YACC源程序的例子</vt:lpstr>
      <vt:lpstr>YACC中的冲突处理</vt:lpstr>
      <vt:lpstr>YACC的错误恢复</vt:lpstr>
      <vt:lpstr>PowerPoint 演示文稿</vt:lpstr>
    </vt:vector>
  </TitlesOfParts>
  <Company>Hangzhou Dianzi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Compiler Principles</dc:title>
  <dc:creator>HUANG Xiaoxi</dc:creator>
  <cp:lastModifiedBy>Microsoft Office User</cp:lastModifiedBy>
  <cp:revision>716</cp:revision>
  <cp:lastPrinted>2012-03-05T01:42:15Z</cp:lastPrinted>
  <dcterms:created xsi:type="dcterms:W3CDTF">2010-04-19T15:31:24Z</dcterms:created>
  <dcterms:modified xsi:type="dcterms:W3CDTF">2024-03-21T05:26:40Z</dcterms:modified>
</cp:coreProperties>
</file>